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notesSlides/notesSlide3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304" r:id="rId13"/>
    <p:sldId id="305" r:id="rId14"/>
    <p:sldId id="306" r:id="rId15"/>
    <p:sldId id="307" r:id="rId16"/>
    <p:sldId id="269" r:id="rId17"/>
    <p:sldId id="270" r:id="rId18"/>
    <p:sldId id="272" r:id="rId19"/>
    <p:sldId id="309" r:id="rId20"/>
    <p:sldId id="318" r:id="rId21"/>
    <p:sldId id="310" r:id="rId22"/>
    <p:sldId id="308" r:id="rId23"/>
    <p:sldId id="311" r:id="rId24"/>
    <p:sldId id="312" r:id="rId25"/>
    <p:sldId id="314" r:id="rId26"/>
    <p:sldId id="315" r:id="rId27"/>
    <p:sldId id="313" r:id="rId28"/>
    <p:sldId id="268" r:id="rId29"/>
    <p:sldId id="280" r:id="rId30"/>
    <p:sldId id="293" r:id="rId31"/>
    <p:sldId id="281" r:id="rId32"/>
    <p:sldId id="282" r:id="rId33"/>
    <p:sldId id="283" r:id="rId34"/>
    <p:sldId id="294" r:id="rId35"/>
    <p:sldId id="284" r:id="rId36"/>
    <p:sldId id="316" r:id="rId37"/>
    <p:sldId id="317" r:id="rId38"/>
    <p:sldId id="264" r:id="rId39"/>
    <p:sldId id="295" r:id="rId40"/>
    <p:sldId id="319" r:id="rId41"/>
    <p:sldId id="320" r:id="rId42"/>
    <p:sldId id="323" r:id="rId43"/>
    <p:sldId id="303" r:id="rId44"/>
    <p:sldId id="297" r:id="rId45"/>
    <p:sldId id="321" r:id="rId46"/>
    <p:sldId id="322" r:id="rId47"/>
  </p:sldIdLst>
  <p:sldSz cx="12192000" cy="6858000"/>
  <p:notesSz cx="7010400" cy="92964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Verdana" panose="020B0604030504040204" pitchFamily="34" charset="0"/>
      <p:regular r:id="rId54"/>
      <p:bold r:id="rId55"/>
      <p:italic r:id="rId56"/>
      <p:boldItalic r:id="rId57"/>
    </p:embeddedFont>
    <p:embeddedFont>
      <p:font typeface="Georgia" panose="02040502050405020303" pitchFamily="18" charset="0"/>
      <p:regular r:id="rId58"/>
      <p:bold r:id="rId59"/>
      <p:italic r:id="rId60"/>
      <p:boldItalic r:id="rId61"/>
    </p:embeddedFont>
  </p:embeddedFontLst>
  <p:custDataLst>
    <p:tags r:id="rId6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400"/>
    <a:srgbClr val="EEB000"/>
    <a:srgbClr val="1F2531"/>
    <a:srgbClr val="343D52"/>
    <a:srgbClr val="CEB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931" y="-1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>
            <a:defPPr>
              <a:defRPr kern="1200" smtId="4294967295"/>
            </a:defPPr>
          </a:lstStyle>
          <a:p>
            <a:pPr>
              <a:defRPr/>
            </a:pPr>
            <a:r>
              <a:rPr lang="en-US" sz="1800" b="1" i="0" baseline="0" smtClean="0"/>
              <a:t>Job Group 1 Salary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'Chart Data2'!$B$2</c:f>
              <c:strCache>
                <c:ptCount val="1"/>
                <c:pt idx="0">
                  <c:v>SALARY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'Chart Data2'!$C$3:$C$163</c:f>
              <c:numCache>
                <c:formatCode>0.0</c:formatCode>
                <c:ptCount val="161"/>
                <c:pt idx="0">
                  <c:v>33.733059548</c:v>
                </c:pt>
                <c:pt idx="1">
                  <c:v>6.3682409308999999</c:v>
                </c:pt>
                <c:pt idx="2">
                  <c:v>12.531143052599999</c:v>
                </c:pt>
                <c:pt idx="3">
                  <c:v>26.349075975600002</c:v>
                </c:pt>
                <c:pt idx="4">
                  <c:v>3.9753593429</c:v>
                </c:pt>
                <c:pt idx="5">
                  <c:v>15.7125256678</c:v>
                </c:pt>
                <c:pt idx="6">
                  <c:v>27.690622861000001</c:v>
                </c:pt>
                <c:pt idx="7">
                  <c:v>14.5817932918</c:v>
                </c:pt>
                <c:pt idx="8">
                  <c:v>29.338809035000001</c:v>
                </c:pt>
                <c:pt idx="9">
                  <c:v>40.804928132000001</c:v>
                </c:pt>
                <c:pt idx="10">
                  <c:v>20.810403833300001</c:v>
                </c:pt>
                <c:pt idx="11">
                  <c:v>7.2991101985000002</c:v>
                </c:pt>
                <c:pt idx="12">
                  <c:v>10.978781656200001</c:v>
                </c:pt>
                <c:pt idx="13">
                  <c:v>10.099931553799999</c:v>
                </c:pt>
                <c:pt idx="14">
                  <c:v>8.9856262834000002</c:v>
                </c:pt>
                <c:pt idx="15">
                  <c:v>7.7590691307000004</c:v>
                </c:pt>
                <c:pt idx="16">
                  <c:v>9.2731006160000007</c:v>
                </c:pt>
                <c:pt idx="17">
                  <c:v>7.5865845310999998</c:v>
                </c:pt>
                <c:pt idx="18">
                  <c:v>12.895277207199999</c:v>
                </c:pt>
                <c:pt idx="19">
                  <c:v>14.0068446274</c:v>
                </c:pt>
                <c:pt idx="20">
                  <c:v>18.088980150699999</c:v>
                </c:pt>
                <c:pt idx="21">
                  <c:v>27.039014374000001</c:v>
                </c:pt>
                <c:pt idx="22">
                  <c:v>12.703627652</c:v>
                </c:pt>
                <c:pt idx="23">
                  <c:v>5.1526351814</c:v>
                </c:pt>
                <c:pt idx="24">
                  <c:v>28.859685146699999</c:v>
                </c:pt>
                <c:pt idx="25">
                  <c:v>13.5578370984</c:v>
                </c:pt>
                <c:pt idx="26">
                  <c:v>16.632443531700002</c:v>
                </c:pt>
                <c:pt idx="27">
                  <c:v>24.5667351134</c:v>
                </c:pt>
                <c:pt idx="28">
                  <c:v>15.4113620803</c:v>
                </c:pt>
                <c:pt idx="29">
                  <c:v>28.629705680499999</c:v>
                </c:pt>
                <c:pt idx="30">
                  <c:v>11.474332648900001</c:v>
                </c:pt>
                <c:pt idx="31">
                  <c:v>37.3880903489</c:v>
                </c:pt>
                <c:pt idx="32">
                  <c:v>6.3791923340999999</c:v>
                </c:pt>
                <c:pt idx="33">
                  <c:v>31.331964408000001</c:v>
                </c:pt>
                <c:pt idx="34">
                  <c:v>27.192334017</c:v>
                </c:pt>
                <c:pt idx="35">
                  <c:v>18.568104038600001</c:v>
                </c:pt>
                <c:pt idx="36">
                  <c:v>24.815879534699999</c:v>
                </c:pt>
                <c:pt idx="37">
                  <c:v>37.253935661</c:v>
                </c:pt>
                <c:pt idx="38">
                  <c:v>30.721423682000001</c:v>
                </c:pt>
                <c:pt idx="39">
                  <c:v>35.107460643000003</c:v>
                </c:pt>
                <c:pt idx="40">
                  <c:v>2.0862422997999999</c:v>
                </c:pt>
                <c:pt idx="41">
                  <c:v>20.440793977199998</c:v>
                </c:pt>
                <c:pt idx="42">
                  <c:v>26.258726899700001</c:v>
                </c:pt>
                <c:pt idx="43">
                  <c:v>1.6646132786000001</c:v>
                </c:pt>
                <c:pt idx="44">
                  <c:v>15.348391512299999</c:v>
                </c:pt>
                <c:pt idx="45">
                  <c:v>2.5133470226000001</c:v>
                </c:pt>
                <c:pt idx="46">
                  <c:v>6.1108829569000003</c:v>
                </c:pt>
                <c:pt idx="47">
                  <c:v>31.6960985628</c:v>
                </c:pt>
                <c:pt idx="48">
                  <c:v>3.9753593429</c:v>
                </c:pt>
                <c:pt idx="49">
                  <c:v>17.973990417100001</c:v>
                </c:pt>
                <c:pt idx="50">
                  <c:v>17.2648870632</c:v>
                </c:pt>
                <c:pt idx="51">
                  <c:v>21.790554414799999</c:v>
                </c:pt>
                <c:pt idx="52">
                  <c:v>27.863107460999998</c:v>
                </c:pt>
                <c:pt idx="53">
                  <c:v>23.397672826400001</c:v>
                </c:pt>
                <c:pt idx="54">
                  <c:v>2.0177960301</c:v>
                </c:pt>
                <c:pt idx="55">
                  <c:v>19.887748117899999</c:v>
                </c:pt>
                <c:pt idx="56">
                  <c:v>3.9753593429</c:v>
                </c:pt>
                <c:pt idx="57">
                  <c:v>38.414784394000002</c:v>
                </c:pt>
                <c:pt idx="58">
                  <c:v>32.251882272499998</c:v>
                </c:pt>
                <c:pt idx="59">
                  <c:v>1.7029431896</c:v>
                </c:pt>
                <c:pt idx="60">
                  <c:v>15.397672826699999</c:v>
                </c:pt>
                <c:pt idx="61">
                  <c:v>33.095140315000002</c:v>
                </c:pt>
                <c:pt idx="62">
                  <c:v>32.454483230999998</c:v>
                </c:pt>
                <c:pt idx="63">
                  <c:v>16.060232717800002</c:v>
                </c:pt>
                <c:pt idx="64">
                  <c:v>43.978097193000004</c:v>
                </c:pt>
                <c:pt idx="65">
                  <c:v>3.9425051335000001</c:v>
                </c:pt>
                <c:pt idx="66">
                  <c:v>15.822039698899999</c:v>
                </c:pt>
                <c:pt idx="67">
                  <c:v>18.3764544834</c:v>
                </c:pt>
                <c:pt idx="68">
                  <c:v>24.503764545100001</c:v>
                </c:pt>
                <c:pt idx="69">
                  <c:v>12.339493497599999</c:v>
                </c:pt>
                <c:pt idx="70">
                  <c:v>31.474332648000001</c:v>
                </c:pt>
                <c:pt idx="71">
                  <c:v>32.884325803899998</c:v>
                </c:pt>
                <c:pt idx="72">
                  <c:v>27.3785078708</c:v>
                </c:pt>
                <c:pt idx="73">
                  <c:v>16.689938398799999</c:v>
                </c:pt>
                <c:pt idx="74">
                  <c:v>18.7022587268</c:v>
                </c:pt>
                <c:pt idx="75">
                  <c:v>36.298425735400002</c:v>
                </c:pt>
                <c:pt idx="76">
                  <c:v>3.7919233401999999</c:v>
                </c:pt>
                <c:pt idx="77">
                  <c:v>9.3388090349000006</c:v>
                </c:pt>
                <c:pt idx="78">
                  <c:v>40.205338808999997</c:v>
                </c:pt>
                <c:pt idx="79">
                  <c:v>28.131416838</c:v>
                </c:pt>
                <c:pt idx="80">
                  <c:v>18.329911019499999</c:v>
                </c:pt>
                <c:pt idx="81">
                  <c:v>18.4531143056</c:v>
                </c:pt>
                <c:pt idx="82">
                  <c:v>35.8904859684</c:v>
                </c:pt>
                <c:pt idx="83">
                  <c:v>27.786447638199999</c:v>
                </c:pt>
                <c:pt idx="84">
                  <c:v>29.108829568600001</c:v>
                </c:pt>
                <c:pt idx="85">
                  <c:v>8.5831622176</c:v>
                </c:pt>
                <c:pt idx="86">
                  <c:v>14.885694729600001</c:v>
                </c:pt>
                <c:pt idx="87">
                  <c:v>22.650239562100001</c:v>
                </c:pt>
                <c:pt idx="88">
                  <c:v>2.6995208760999998</c:v>
                </c:pt>
                <c:pt idx="89">
                  <c:v>16.613278576700001</c:v>
                </c:pt>
                <c:pt idx="90">
                  <c:v>14.6967830254</c:v>
                </c:pt>
                <c:pt idx="91">
                  <c:v>12.9911019854</c:v>
                </c:pt>
                <c:pt idx="92">
                  <c:v>7.2197125256000003</c:v>
                </c:pt>
                <c:pt idx="93">
                  <c:v>0.47638603699999998</c:v>
                </c:pt>
                <c:pt idx="94">
                  <c:v>26.176591376000001</c:v>
                </c:pt>
                <c:pt idx="95">
                  <c:v>38.694045174999999</c:v>
                </c:pt>
                <c:pt idx="96">
                  <c:v>9.4264202601000004</c:v>
                </c:pt>
                <c:pt idx="97">
                  <c:v>22.7843942509</c:v>
                </c:pt>
                <c:pt idx="98">
                  <c:v>33.497604380699997</c:v>
                </c:pt>
                <c:pt idx="99">
                  <c:v>19.898699521000001</c:v>
                </c:pt>
                <c:pt idx="100">
                  <c:v>3.2936344969000002</c:v>
                </c:pt>
                <c:pt idx="101">
                  <c:v>2.7378507871000002</c:v>
                </c:pt>
                <c:pt idx="102">
                  <c:v>1.7029431896</c:v>
                </c:pt>
                <c:pt idx="103">
                  <c:v>0.43805612589999998</c:v>
                </c:pt>
                <c:pt idx="104">
                  <c:v>20.197125256700001</c:v>
                </c:pt>
                <c:pt idx="105">
                  <c:v>2.4503764545000002</c:v>
                </c:pt>
                <c:pt idx="106">
                  <c:v>14.308008213200001</c:v>
                </c:pt>
                <c:pt idx="107">
                  <c:v>7.2607802875000003</c:v>
                </c:pt>
                <c:pt idx="108">
                  <c:v>1.0130047912</c:v>
                </c:pt>
                <c:pt idx="109">
                  <c:v>27.049965776400001</c:v>
                </c:pt>
                <c:pt idx="110">
                  <c:v>16.629705680800001</c:v>
                </c:pt>
                <c:pt idx="111">
                  <c:v>24.446269678499998</c:v>
                </c:pt>
                <c:pt idx="112">
                  <c:v>28.484599589599998</c:v>
                </c:pt>
                <c:pt idx="113">
                  <c:v>15.028062970800001</c:v>
                </c:pt>
                <c:pt idx="114">
                  <c:v>12.8569472968</c:v>
                </c:pt>
                <c:pt idx="115">
                  <c:v>10.461327857600001</c:v>
                </c:pt>
                <c:pt idx="116">
                  <c:v>31.734428473299999</c:v>
                </c:pt>
                <c:pt idx="117">
                  <c:v>31.6468172481</c:v>
                </c:pt>
                <c:pt idx="118">
                  <c:v>6.7816563997000001</c:v>
                </c:pt>
                <c:pt idx="119">
                  <c:v>7.2416153320000003</c:v>
                </c:pt>
                <c:pt idx="120">
                  <c:v>24.873374401</c:v>
                </c:pt>
                <c:pt idx="121">
                  <c:v>1.8370978782</c:v>
                </c:pt>
                <c:pt idx="122">
                  <c:v>35.4715947981</c:v>
                </c:pt>
                <c:pt idx="123">
                  <c:v>26.743326489000001</c:v>
                </c:pt>
                <c:pt idx="124">
                  <c:v>33.938398356999997</c:v>
                </c:pt>
                <c:pt idx="125">
                  <c:v>26.042436686999999</c:v>
                </c:pt>
                <c:pt idx="126">
                  <c:v>10.4969199174</c:v>
                </c:pt>
                <c:pt idx="127">
                  <c:v>1.1772758384999999</c:v>
                </c:pt>
                <c:pt idx="128">
                  <c:v>11.233401779699999</c:v>
                </c:pt>
                <c:pt idx="129">
                  <c:v>0.47638603699999998</c:v>
                </c:pt>
                <c:pt idx="130">
                  <c:v>36.1423682414</c:v>
                </c:pt>
                <c:pt idx="131">
                  <c:v>12.722792607500001</c:v>
                </c:pt>
                <c:pt idx="132">
                  <c:v>17.973990417900001</c:v>
                </c:pt>
                <c:pt idx="133">
                  <c:v>9.4455852155999995</c:v>
                </c:pt>
                <c:pt idx="134">
                  <c:v>23.800136892800001</c:v>
                </c:pt>
                <c:pt idx="135">
                  <c:v>23.1485284056</c:v>
                </c:pt>
                <c:pt idx="136">
                  <c:v>16.9746748803</c:v>
                </c:pt>
                <c:pt idx="137">
                  <c:v>14.5434633811</c:v>
                </c:pt>
                <c:pt idx="138">
                  <c:v>17.7823408621</c:v>
                </c:pt>
                <c:pt idx="139">
                  <c:v>20.3696098562</c:v>
                </c:pt>
                <c:pt idx="140">
                  <c:v>2.4175222449999998</c:v>
                </c:pt>
                <c:pt idx="141">
                  <c:v>6.7241615332000002</c:v>
                </c:pt>
                <c:pt idx="142">
                  <c:v>3.975359343</c:v>
                </c:pt>
                <c:pt idx="143">
                  <c:v>25.557837098</c:v>
                </c:pt>
                <c:pt idx="144">
                  <c:v>36.366872004999998</c:v>
                </c:pt>
                <c:pt idx="145">
                  <c:v>2.1820670773000002</c:v>
                </c:pt>
                <c:pt idx="146">
                  <c:v>0.13141683779999999</c:v>
                </c:pt>
                <c:pt idx="147">
                  <c:v>27.123887748000001</c:v>
                </c:pt>
                <c:pt idx="148">
                  <c:v>0.22450376450000001</c:v>
                </c:pt>
                <c:pt idx="149">
                  <c:v>18.2997946608</c:v>
                </c:pt>
                <c:pt idx="150">
                  <c:v>2.0862422997999999</c:v>
                </c:pt>
                <c:pt idx="151">
                  <c:v>1.4346338125</c:v>
                </c:pt>
                <c:pt idx="152">
                  <c:v>21.155373032300002</c:v>
                </c:pt>
                <c:pt idx="153">
                  <c:v>8.7556468173000006</c:v>
                </c:pt>
                <c:pt idx="154">
                  <c:v>31.044490075799999</c:v>
                </c:pt>
                <c:pt idx="155">
                  <c:v>31.975359342800001</c:v>
                </c:pt>
                <c:pt idx="156">
                  <c:v>5.1334702259</c:v>
                </c:pt>
                <c:pt idx="157">
                  <c:v>16.939082820100001</c:v>
                </c:pt>
                <c:pt idx="158">
                  <c:v>25.275838467</c:v>
                </c:pt>
                <c:pt idx="159">
                  <c:v>20.9034907598</c:v>
                </c:pt>
                <c:pt idx="160">
                  <c:v>10.8829568788</c:v>
                </c:pt>
              </c:numCache>
            </c:numRef>
          </c:xVal>
          <c:yVal>
            <c:numRef>
              <c:f>'Chart Data2'!$B$3:$B$163</c:f>
              <c:numCache>
                <c:formatCode>#,##0.00</c:formatCode>
                <c:ptCount val="161"/>
                <c:pt idx="0">
                  <c:v>135976.04999999999</c:v>
                </c:pt>
                <c:pt idx="1">
                  <c:v>127800.61</c:v>
                </c:pt>
                <c:pt idx="2">
                  <c:v>114650.02</c:v>
                </c:pt>
                <c:pt idx="3">
                  <c:v>148070.82999999999</c:v>
                </c:pt>
                <c:pt idx="4">
                  <c:v>127953.9</c:v>
                </c:pt>
                <c:pt idx="5">
                  <c:v>111889.65</c:v>
                </c:pt>
                <c:pt idx="6">
                  <c:v>140272.5</c:v>
                </c:pt>
                <c:pt idx="7">
                  <c:v>116221.66</c:v>
                </c:pt>
                <c:pt idx="8">
                  <c:v>144363.01999999999</c:v>
                </c:pt>
                <c:pt idx="9">
                  <c:v>149644.98000000001</c:v>
                </c:pt>
                <c:pt idx="10">
                  <c:v>135678.60999999999</c:v>
                </c:pt>
                <c:pt idx="11">
                  <c:v>128167.73</c:v>
                </c:pt>
                <c:pt idx="12">
                  <c:v>121311.01</c:v>
                </c:pt>
                <c:pt idx="13">
                  <c:v>129611.87</c:v>
                </c:pt>
                <c:pt idx="14">
                  <c:v>127179.73</c:v>
                </c:pt>
                <c:pt idx="15">
                  <c:v>116255.15</c:v>
                </c:pt>
                <c:pt idx="16">
                  <c:v>169204.46</c:v>
                </c:pt>
                <c:pt idx="17">
                  <c:v>149026.59</c:v>
                </c:pt>
                <c:pt idx="18">
                  <c:v>104036.19</c:v>
                </c:pt>
                <c:pt idx="19">
                  <c:v>121930.22</c:v>
                </c:pt>
                <c:pt idx="20">
                  <c:v>131485.74</c:v>
                </c:pt>
                <c:pt idx="21">
                  <c:v>135767.01</c:v>
                </c:pt>
                <c:pt idx="22">
                  <c:v>99334.56</c:v>
                </c:pt>
                <c:pt idx="23">
                  <c:v>140000.01999999999</c:v>
                </c:pt>
                <c:pt idx="24">
                  <c:v>123320.91</c:v>
                </c:pt>
                <c:pt idx="25">
                  <c:v>107447.81</c:v>
                </c:pt>
                <c:pt idx="26">
                  <c:v>131040.21</c:v>
                </c:pt>
                <c:pt idx="27">
                  <c:v>141879.92000000001</c:v>
                </c:pt>
                <c:pt idx="28">
                  <c:v>133604.43</c:v>
                </c:pt>
                <c:pt idx="29">
                  <c:v>126858.58</c:v>
                </c:pt>
                <c:pt idx="30">
                  <c:v>104663.31</c:v>
                </c:pt>
                <c:pt idx="31">
                  <c:v>153820.57999999999</c:v>
                </c:pt>
                <c:pt idx="32">
                  <c:v>130000</c:v>
                </c:pt>
                <c:pt idx="33">
                  <c:v>146267.89000000001</c:v>
                </c:pt>
                <c:pt idx="34">
                  <c:v>139912.45000000001</c:v>
                </c:pt>
                <c:pt idx="35">
                  <c:v>138505.54</c:v>
                </c:pt>
                <c:pt idx="36">
                  <c:v>147527.32999999999</c:v>
                </c:pt>
                <c:pt idx="37">
                  <c:v>133900</c:v>
                </c:pt>
                <c:pt idx="38">
                  <c:v>149608.16</c:v>
                </c:pt>
                <c:pt idx="39">
                  <c:v>135291.1</c:v>
                </c:pt>
                <c:pt idx="40">
                  <c:v>117001.04</c:v>
                </c:pt>
                <c:pt idx="41">
                  <c:v>126348.77</c:v>
                </c:pt>
                <c:pt idx="42">
                  <c:v>130795.81</c:v>
                </c:pt>
                <c:pt idx="43">
                  <c:v>116900.16</c:v>
                </c:pt>
                <c:pt idx="44">
                  <c:v>128524.03</c:v>
                </c:pt>
                <c:pt idx="45">
                  <c:v>129009.5</c:v>
                </c:pt>
                <c:pt idx="46">
                  <c:v>134900.06</c:v>
                </c:pt>
                <c:pt idx="47">
                  <c:v>170111.97</c:v>
                </c:pt>
                <c:pt idx="48">
                  <c:v>133554.51</c:v>
                </c:pt>
                <c:pt idx="49">
                  <c:v>130155.79</c:v>
                </c:pt>
                <c:pt idx="50">
                  <c:v>152875.22</c:v>
                </c:pt>
                <c:pt idx="51">
                  <c:v>123642.27</c:v>
                </c:pt>
                <c:pt idx="52">
                  <c:v>149338.59</c:v>
                </c:pt>
                <c:pt idx="53">
                  <c:v>121460.14</c:v>
                </c:pt>
                <c:pt idx="54">
                  <c:v>113686.14</c:v>
                </c:pt>
                <c:pt idx="55">
                  <c:v>107712.59</c:v>
                </c:pt>
                <c:pt idx="56">
                  <c:v>144389.01999999999</c:v>
                </c:pt>
                <c:pt idx="57">
                  <c:v>142233.73000000001</c:v>
                </c:pt>
                <c:pt idx="58">
                  <c:v>123329.23</c:v>
                </c:pt>
                <c:pt idx="59">
                  <c:v>121152.1</c:v>
                </c:pt>
                <c:pt idx="60">
                  <c:v>129348.96</c:v>
                </c:pt>
                <c:pt idx="61">
                  <c:v>153820.57999999999</c:v>
                </c:pt>
                <c:pt idx="62">
                  <c:v>153687.25</c:v>
                </c:pt>
                <c:pt idx="63">
                  <c:v>121000.05</c:v>
                </c:pt>
                <c:pt idx="64">
                  <c:v>144482.62</c:v>
                </c:pt>
                <c:pt idx="65">
                  <c:v>127525.63</c:v>
                </c:pt>
                <c:pt idx="66">
                  <c:v>127011.87</c:v>
                </c:pt>
                <c:pt idx="67">
                  <c:v>143129.38</c:v>
                </c:pt>
                <c:pt idx="68">
                  <c:v>136877.94</c:v>
                </c:pt>
                <c:pt idx="69">
                  <c:v>136750.85</c:v>
                </c:pt>
                <c:pt idx="70">
                  <c:v>134353.44</c:v>
                </c:pt>
                <c:pt idx="71">
                  <c:v>134086.37</c:v>
                </c:pt>
                <c:pt idx="72">
                  <c:v>170000.06</c:v>
                </c:pt>
                <c:pt idx="73">
                  <c:v>126726.91</c:v>
                </c:pt>
                <c:pt idx="74">
                  <c:v>131586</c:v>
                </c:pt>
                <c:pt idx="75">
                  <c:v>150494.45000000001</c:v>
                </c:pt>
                <c:pt idx="76">
                  <c:v>162736.07999999999</c:v>
                </c:pt>
                <c:pt idx="77">
                  <c:v>106625.17</c:v>
                </c:pt>
                <c:pt idx="78">
                  <c:v>133434.5</c:v>
                </c:pt>
                <c:pt idx="79">
                  <c:v>114772.11</c:v>
                </c:pt>
                <c:pt idx="80">
                  <c:v>135975.01</c:v>
                </c:pt>
                <c:pt idx="81">
                  <c:v>132020.93</c:v>
                </c:pt>
                <c:pt idx="82">
                  <c:v>130903.76</c:v>
                </c:pt>
                <c:pt idx="83">
                  <c:v>140055.34</c:v>
                </c:pt>
                <c:pt idx="84">
                  <c:v>131571.85999999999</c:v>
                </c:pt>
                <c:pt idx="85">
                  <c:v>145421.95000000001</c:v>
                </c:pt>
                <c:pt idx="86">
                  <c:v>129235.6</c:v>
                </c:pt>
                <c:pt idx="87">
                  <c:v>142014.70000000001</c:v>
                </c:pt>
                <c:pt idx="88">
                  <c:v>118278.99</c:v>
                </c:pt>
                <c:pt idx="89">
                  <c:v>109181.07</c:v>
                </c:pt>
                <c:pt idx="90">
                  <c:v>133965.1</c:v>
                </c:pt>
                <c:pt idx="91">
                  <c:v>108357.18</c:v>
                </c:pt>
                <c:pt idx="92">
                  <c:v>101338.43</c:v>
                </c:pt>
                <c:pt idx="93">
                  <c:v>109999.97</c:v>
                </c:pt>
                <c:pt idx="94">
                  <c:v>140023.1</c:v>
                </c:pt>
                <c:pt idx="95">
                  <c:v>157668.57999999999</c:v>
                </c:pt>
                <c:pt idx="96">
                  <c:v>99667.15</c:v>
                </c:pt>
                <c:pt idx="97">
                  <c:v>130809.95</c:v>
                </c:pt>
                <c:pt idx="98">
                  <c:v>136658.07999999999</c:v>
                </c:pt>
                <c:pt idx="99">
                  <c:v>124030.61</c:v>
                </c:pt>
                <c:pt idx="100">
                  <c:v>131237.18</c:v>
                </c:pt>
                <c:pt idx="101">
                  <c:v>133796.82999999999</c:v>
                </c:pt>
                <c:pt idx="102">
                  <c:v>108532.11</c:v>
                </c:pt>
                <c:pt idx="103">
                  <c:v>135000.10999999999</c:v>
                </c:pt>
                <c:pt idx="104">
                  <c:v>141493.46</c:v>
                </c:pt>
                <c:pt idx="105">
                  <c:v>111562.67</c:v>
                </c:pt>
                <c:pt idx="106">
                  <c:v>126344.19</c:v>
                </c:pt>
                <c:pt idx="107">
                  <c:v>147929.81</c:v>
                </c:pt>
                <c:pt idx="108">
                  <c:v>137500.06</c:v>
                </c:pt>
                <c:pt idx="109">
                  <c:v>116664.91</c:v>
                </c:pt>
                <c:pt idx="110">
                  <c:v>153822.85999999999</c:v>
                </c:pt>
                <c:pt idx="111">
                  <c:v>117954.1</c:v>
                </c:pt>
                <c:pt idx="112">
                  <c:v>121710.16</c:v>
                </c:pt>
                <c:pt idx="113">
                  <c:v>126060.27</c:v>
                </c:pt>
                <c:pt idx="114">
                  <c:v>116479.17</c:v>
                </c:pt>
                <c:pt idx="115">
                  <c:v>102182.91</c:v>
                </c:pt>
                <c:pt idx="116">
                  <c:v>137975.76</c:v>
                </c:pt>
                <c:pt idx="117">
                  <c:v>126274.72</c:v>
                </c:pt>
                <c:pt idx="118">
                  <c:v>141771.54999999999</c:v>
                </c:pt>
                <c:pt idx="119">
                  <c:v>103425.92</c:v>
                </c:pt>
                <c:pt idx="120">
                  <c:v>134446.42000000001</c:v>
                </c:pt>
                <c:pt idx="121">
                  <c:v>125775.1</c:v>
                </c:pt>
                <c:pt idx="122">
                  <c:v>138869.32999999999</c:v>
                </c:pt>
                <c:pt idx="123">
                  <c:v>137172.88</c:v>
                </c:pt>
                <c:pt idx="124">
                  <c:v>139976.29999999999</c:v>
                </c:pt>
                <c:pt idx="125">
                  <c:v>130601.54</c:v>
                </c:pt>
                <c:pt idx="126">
                  <c:v>117272.9</c:v>
                </c:pt>
                <c:pt idx="127">
                  <c:v>135000.10999999999</c:v>
                </c:pt>
                <c:pt idx="128">
                  <c:v>99880.98</c:v>
                </c:pt>
                <c:pt idx="129">
                  <c:v>115000.08</c:v>
                </c:pt>
                <c:pt idx="130">
                  <c:v>145400.10999999999</c:v>
                </c:pt>
                <c:pt idx="131">
                  <c:v>141476.19</c:v>
                </c:pt>
                <c:pt idx="132">
                  <c:v>148432.75</c:v>
                </c:pt>
                <c:pt idx="133">
                  <c:v>137500.06</c:v>
                </c:pt>
                <c:pt idx="134">
                  <c:v>129995.01</c:v>
                </c:pt>
                <c:pt idx="135">
                  <c:v>122323.55</c:v>
                </c:pt>
                <c:pt idx="136">
                  <c:v>145376.82</c:v>
                </c:pt>
                <c:pt idx="137">
                  <c:v>144614.5</c:v>
                </c:pt>
                <c:pt idx="138">
                  <c:v>154147.14000000001</c:v>
                </c:pt>
                <c:pt idx="139">
                  <c:v>152580.69</c:v>
                </c:pt>
                <c:pt idx="140">
                  <c:v>137764.01999999999</c:v>
                </c:pt>
                <c:pt idx="141">
                  <c:v>133000.19</c:v>
                </c:pt>
                <c:pt idx="142">
                  <c:v>124213.65</c:v>
                </c:pt>
                <c:pt idx="143">
                  <c:v>146239.39000000001</c:v>
                </c:pt>
                <c:pt idx="144">
                  <c:v>153623.18</c:v>
                </c:pt>
                <c:pt idx="145">
                  <c:v>137500.06</c:v>
                </c:pt>
                <c:pt idx="146">
                  <c:v>144999.92000000001</c:v>
                </c:pt>
                <c:pt idx="147">
                  <c:v>139509.14000000001</c:v>
                </c:pt>
                <c:pt idx="148">
                  <c:v>115000.08</c:v>
                </c:pt>
                <c:pt idx="149">
                  <c:v>137167.26</c:v>
                </c:pt>
                <c:pt idx="150">
                  <c:v>127174.94</c:v>
                </c:pt>
                <c:pt idx="151">
                  <c:v>115000.08</c:v>
                </c:pt>
                <c:pt idx="152">
                  <c:v>147608.03</c:v>
                </c:pt>
                <c:pt idx="153">
                  <c:v>127103.81</c:v>
                </c:pt>
                <c:pt idx="154">
                  <c:v>122835.02</c:v>
                </c:pt>
                <c:pt idx="155">
                  <c:v>154564.79999999999</c:v>
                </c:pt>
                <c:pt idx="156">
                  <c:v>98428.93</c:v>
                </c:pt>
                <c:pt idx="157">
                  <c:v>136485.23000000001</c:v>
                </c:pt>
                <c:pt idx="158">
                  <c:v>152621.87</c:v>
                </c:pt>
                <c:pt idx="159">
                  <c:v>137676.45000000001</c:v>
                </c:pt>
                <c:pt idx="160">
                  <c:v>152536.79999999999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31040"/>
        <c:axId val="40631616"/>
      </c:scatterChart>
      <c:valAx>
        <c:axId val="40631040"/>
        <c:scaling>
          <c:orientation val="minMax"/>
        </c:scaling>
        <c:delete val="0"/>
        <c:axPos val="b"/>
        <c:title>
          <c:tx>
            <c:rich>
              <a:bodyPr/>
              <a:lstStyle>
                <a:defPPr>
                  <a:defRPr kern="1200" smtId="4294967295"/>
                </a:defPPr>
              </a:lstStyle>
              <a:p>
                <a:pPr>
                  <a:defRPr/>
                </a:pPr>
                <a:r>
                  <a:rPr lang="en-US"/>
                  <a:t>Time</a:t>
                </a:r>
                <a:r>
                  <a:rPr lang="en-US" baseline="0"/>
                  <a:t> in Company</a:t>
                </a:r>
                <a:endParaRPr lang="en-US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0631616"/>
        <c:crosses val="autoZero"/>
        <c:crossBetween val="midCat"/>
      </c:valAx>
      <c:valAx>
        <c:axId val="40631616"/>
        <c:scaling>
          <c:orientation val="minMax"/>
          <c:min val="90000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406310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>
            <a:defPPr>
              <a:defRPr kern="1200" smtId="4294967295"/>
            </a:defPPr>
          </a:lstStyle>
          <a:p>
            <a:pPr>
              <a:defRPr/>
            </a:pPr>
            <a:r>
              <a:rPr lang="en-US" smtClean="0"/>
              <a:t>Job</a:t>
            </a:r>
            <a:r>
              <a:rPr lang="en-US" baseline="0" smtClean="0"/>
              <a:t> Group 1 Salary</a:t>
            </a:r>
            <a:endParaRPr lang="en-US" baseline="0"/>
          </a:p>
        </c:rich>
      </c:tx>
      <c:layout>
        <c:manualLayout>
          <c:xMode val="edge"/>
          <c:yMode val="edge"/>
          <c:x val="0.33660668134689331"/>
          <c:y val="1.2115289457142353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'Chart Data2'!$E$2</c:f>
              <c:strCache>
                <c:ptCount val="1"/>
                <c:pt idx="0">
                  <c:v>Female Salary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'Chart Data2'!$F$3:$F$34</c:f>
              <c:numCache>
                <c:formatCode>0.0</c:formatCode>
                <c:ptCount val="32"/>
                <c:pt idx="0">
                  <c:v>33.733059548</c:v>
                </c:pt>
                <c:pt idx="1">
                  <c:v>6.3682409308999999</c:v>
                </c:pt>
                <c:pt idx="2">
                  <c:v>12.531143052599999</c:v>
                </c:pt>
                <c:pt idx="3">
                  <c:v>26.349075975600002</c:v>
                </c:pt>
                <c:pt idx="4">
                  <c:v>3.9753593429</c:v>
                </c:pt>
                <c:pt idx="5">
                  <c:v>15.7125256678</c:v>
                </c:pt>
                <c:pt idx="6">
                  <c:v>27.690622861000001</c:v>
                </c:pt>
                <c:pt idx="7">
                  <c:v>14.5817932918</c:v>
                </c:pt>
                <c:pt idx="8">
                  <c:v>29.338809035000001</c:v>
                </c:pt>
                <c:pt idx="9">
                  <c:v>40.804928132000001</c:v>
                </c:pt>
                <c:pt idx="10">
                  <c:v>20.810403833300001</c:v>
                </c:pt>
                <c:pt idx="11">
                  <c:v>7.2991101985000002</c:v>
                </c:pt>
                <c:pt idx="12">
                  <c:v>10.978781656200001</c:v>
                </c:pt>
                <c:pt idx="13">
                  <c:v>10.099931553799999</c:v>
                </c:pt>
                <c:pt idx="14">
                  <c:v>8.9856262834000002</c:v>
                </c:pt>
                <c:pt idx="15">
                  <c:v>7.7590691307000004</c:v>
                </c:pt>
                <c:pt idx="16">
                  <c:v>9.2731006160000007</c:v>
                </c:pt>
                <c:pt idx="17">
                  <c:v>7.5865845310999998</c:v>
                </c:pt>
                <c:pt idx="18">
                  <c:v>12.895277207199999</c:v>
                </c:pt>
                <c:pt idx="19">
                  <c:v>14.0068446274</c:v>
                </c:pt>
                <c:pt idx="20">
                  <c:v>18.088980150699999</c:v>
                </c:pt>
                <c:pt idx="21">
                  <c:v>27.039014374000001</c:v>
                </c:pt>
                <c:pt idx="22">
                  <c:v>12.703627652</c:v>
                </c:pt>
                <c:pt idx="23">
                  <c:v>5.1526351814</c:v>
                </c:pt>
                <c:pt idx="24">
                  <c:v>28.859685146699999</c:v>
                </c:pt>
                <c:pt idx="25">
                  <c:v>13.5578370984</c:v>
                </c:pt>
                <c:pt idx="26">
                  <c:v>16.632443531700002</c:v>
                </c:pt>
                <c:pt idx="27">
                  <c:v>24.5667351134</c:v>
                </c:pt>
                <c:pt idx="28">
                  <c:v>15.4113620803</c:v>
                </c:pt>
                <c:pt idx="29">
                  <c:v>28.629705680499999</c:v>
                </c:pt>
                <c:pt idx="30">
                  <c:v>11.474332648900001</c:v>
                </c:pt>
                <c:pt idx="31">
                  <c:v>37.3880903489</c:v>
                </c:pt>
              </c:numCache>
            </c:numRef>
          </c:xVal>
          <c:yVal>
            <c:numRef>
              <c:f>'Chart Data2'!$E$3:$E$34</c:f>
              <c:numCache>
                <c:formatCode>#,##0</c:formatCode>
                <c:ptCount val="32"/>
                <c:pt idx="0">
                  <c:v>135976.04999999999</c:v>
                </c:pt>
                <c:pt idx="1">
                  <c:v>127800.61</c:v>
                </c:pt>
                <c:pt idx="2">
                  <c:v>114650.02</c:v>
                </c:pt>
                <c:pt idx="3">
                  <c:v>148070.82999999999</c:v>
                </c:pt>
                <c:pt idx="4">
                  <c:v>127953.9</c:v>
                </c:pt>
                <c:pt idx="5">
                  <c:v>111889.65</c:v>
                </c:pt>
                <c:pt idx="6">
                  <c:v>140272.5</c:v>
                </c:pt>
                <c:pt idx="7">
                  <c:v>116221.66</c:v>
                </c:pt>
                <c:pt idx="8">
                  <c:v>144363.01999999999</c:v>
                </c:pt>
                <c:pt idx="9">
                  <c:v>149644.98000000001</c:v>
                </c:pt>
                <c:pt idx="10">
                  <c:v>135678.60999999999</c:v>
                </c:pt>
                <c:pt idx="11">
                  <c:v>128167.73</c:v>
                </c:pt>
                <c:pt idx="12">
                  <c:v>121311.01</c:v>
                </c:pt>
                <c:pt idx="13">
                  <c:v>129611.87</c:v>
                </c:pt>
                <c:pt idx="14">
                  <c:v>127179.73</c:v>
                </c:pt>
                <c:pt idx="15">
                  <c:v>116255.15</c:v>
                </c:pt>
                <c:pt idx="16">
                  <c:v>169204.46</c:v>
                </c:pt>
                <c:pt idx="17">
                  <c:v>149026.59</c:v>
                </c:pt>
                <c:pt idx="18">
                  <c:v>104036.19</c:v>
                </c:pt>
                <c:pt idx="19">
                  <c:v>121930.22</c:v>
                </c:pt>
                <c:pt idx="20">
                  <c:v>131485.74</c:v>
                </c:pt>
                <c:pt idx="21">
                  <c:v>135767.01</c:v>
                </c:pt>
                <c:pt idx="22">
                  <c:v>99334.56</c:v>
                </c:pt>
                <c:pt idx="23">
                  <c:v>140000.01999999999</c:v>
                </c:pt>
                <c:pt idx="24">
                  <c:v>123320.91</c:v>
                </c:pt>
                <c:pt idx="25">
                  <c:v>107447.81</c:v>
                </c:pt>
                <c:pt idx="26">
                  <c:v>131040.21</c:v>
                </c:pt>
                <c:pt idx="27">
                  <c:v>141879.92000000001</c:v>
                </c:pt>
                <c:pt idx="28">
                  <c:v>133604.43</c:v>
                </c:pt>
                <c:pt idx="29">
                  <c:v>126858.58</c:v>
                </c:pt>
                <c:pt idx="30">
                  <c:v>104663.31</c:v>
                </c:pt>
                <c:pt idx="31">
                  <c:v>153820.57999999999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'Chart Data2'!$G$2</c:f>
              <c:strCache>
                <c:ptCount val="1"/>
                <c:pt idx="0">
                  <c:v>Male Salary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283897"/>
              </a:solidFill>
              <a:ln>
                <a:noFill/>
              </a:ln>
            </c:spPr>
          </c:marker>
          <c:xVal>
            <c:numRef>
              <c:f>'Chart Data2'!$H$3:$H$131</c:f>
              <c:numCache>
                <c:formatCode>0.0</c:formatCode>
                <c:ptCount val="129"/>
                <c:pt idx="0">
                  <c:v>6.3791923340999999</c:v>
                </c:pt>
                <c:pt idx="1">
                  <c:v>31.331964408000001</c:v>
                </c:pt>
                <c:pt idx="2">
                  <c:v>27.192334017</c:v>
                </c:pt>
                <c:pt idx="3">
                  <c:v>18.568104038600001</c:v>
                </c:pt>
                <c:pt idx="4">
                  <c:v>24.815879534699999</c:v>
                </c:pt>
                <c:pt idx="5">
                  <c:v>37.253935661</c:v>
                </c:pt>
                <c:pt idx="6">
                  <c:v>30.721423682000001</c:v>
                </c:pt>
                <c:pt idx="7">
                  <c:v>35.107460643000003</c:v>
                </c:pt>
                <c:pt idx="8">
                  <c:v>2.0862422997999999</c:v>
                </c:pt>
                <c:pt idx="9">
                  <c:v>20.440793977199998</c:v>
                </c:pt>
                <c:pt idx="10">
                  <c:v>26.258726899700001</c:v>
                </c:pt>
                <c:pt idx="11">
                  <c:v>1.6646132786000001</c:v>
                </c:pt>
                <c:pt idx="12">
                  <c:v>15.348391512299999</c:v>
                </c:pt>
                <c:pt idx="13">
                  <c:v>2.5133470226000001</c:v>
                </c:pt>
                <c:pt idx="14">
                  <c:v>6.1108829569000003</c:v>
                </c:pt>
                <c:pt idx="15">
                  <c:v>31.6960985628</c:v>
                </c:pt>
                <c:pt idx="16">
                  <c:v>3.9753593429</c:v>
                </c:pt>
                <c:pt idx="17">
                  <c:v>17.973990417100001</c:v>
                </c:pt>
                <c:pt idx="18">
                  <c:v>17.2648870632</c:v>
                </c:pt>
                <c:pt idx="19">
                  <c:v>21.790554414799999</c:v>
                </c:pt>
                <c:pt idx="20">
                  <c:v>27.863107460999998</c:v>
                </c:pt>
                <c:pt idx="21">
                  <c:v>23.397672826400001</c:v>
                </c:pt>
                <c:pt idx="22">
                  <c:v>2.0177960301</c:v>
                </c:pt>
                <c:pt idx="23">
                  <c:v>19.887748117899999</c:v>
                </c:pt>
                <c:pt idx="24">
                  <c:v>3.9753593429</c:v>
                </c:pt>
                <c:pt idx="25">
                  <c:v>38.414784394000002</c:v>
                </c:pt>
                <c:pt idx="26">
                  <c:v>32.251882272499998</c:v>
                </c:pt>
                <c:pt idx="27">
                  <c:v>1.7029431896</c:v>
                </c:pt>
                <c:pt idx="28">
                  <c:v>15.397672826699999</c:v>
                </c:pt>
                <c:pt idx="29">
                  <c:v>33.095140315000002</c:v>
                </c:pt>
                <c:pt idx="30">
                  <c:v>32.454483230999998</c:v>
                </c:pt>
                <c:pt idx="31">
                  <c:v>16.060232717800002</c:v>
                </c:pt>
                <c:pt idx="32">
                  <c:v>43.978097193000004</c:v>
                </c:pt>
                <c:pt idx="33">
                  <c:v>3.9425051335000001</c:v>
                </c:pt>
                <c:pt idx="34">
                  <c:v>15.822039698899999</c:v>
                </c:pt>
                <c:pt idx="35">
                  <c:v>18.3764544834</c:v>
                </c:pt>
                <c:pt idx="36">
                  <c:v>24.503764545100001</c:v>
                </c:pt>
                <c:pt idx="37">
                  <c:v>12.339493497599999</c:v>
                </c:pt>
                <c:pt idx="38">
                  <c:v>31.474332648000001</c:v>
                </c:pt>
                <c:pt idx="39">
                  <c:v>32.884325803899998</c:v>
                </c:pt>
                <c:pt idx="40">
                  <c:v>27.3785078708</c:v>
                </c:pt>
                <c:pt idx="41">
                  <c:v>16.689938398799999</c:v>
                </c:pt>
                <c:pt idx="42">
                  <c:v>18.7022587268</c:v>
                </c:pt>
                <c:pt idx="43">
                  <c:v>36.298425735400002</c:v>
                </c:pt>
                <c:pt idx="44">
                  <c:v>3.7919233401999999</c:v>
                </c:pt>
                <c:pt idx="45">
                  <c:v>9.3388090349000006</c:v>
                </c:pt>
                <c:pt idx="46">
                  <c:v>40.205338808999997</c:v>
                </c:pt>
                <c:pt idx="47">
                  <c:v>28.131416838</c:v>
                </c:pt>
                <c:pt idx="48">
                  <c:v>18.329911019499999</c:v>
                </c:pt>
                <c:pt idx="49">
                  <c:v>18.4531143056</c:v>
                </c:pt>
                <c:pt idx="50">
                  <c:v>35.8904859684</c:v>
                </c:pt>
                <c:pt idx="51">
                  <c:v>27.786447638199999</c:v>
                </c:pt>
                <c:pt idx="52">
                  <c:v>29.108829568600001</c:v>
                </c:pt>
                <c:pt idx="53">
                  <c:v>8.5831622176</c:v>
                </c:pt>
                <c:pt idx="54">
                  <c:v>14.885694729600001</c:v>
                </c:pt>
                <c:pt idx="55">
                  <c:v>22.650239562100001</c:v>
                </c:pt>
                <c:pt idx="56">
                  <c:v>2.6995208760999998</c:v>
                </c:pt>
                <c:pt idx="57">
                  <c:v>16.613278576700001</c:v>
                </c:pt>
                <c:pt idx="58">
                  <c:v>14.6967830254</c:v>
                </c:pt>
                <c:pt idx="59">
                  <c:v>12.9911019854</c:v>
                </c:pt>
                <c:pt idx="60">
                  <c:v>7.2197125256000003</c:v>
                </c:pt>
                <c:pt idx="61">
                  <c:v>0.47638603699999998</c:v>
                </c:pt>
                <c:pt idx="62">
                  <c:v>26.176591376000001</c:v>
                </c:pt>
                <c:pt idx="63">
                  <c:v>38.694045174999999</c:v>
                </c:pt>
                <c:pt idx="64">
                  <c:v>9.4264202601000004</c:v>
                </c:pt>
                <c:pt idx="65">
                  <c:v>22.7843942509</c:v>
                </c:pt>
                <c:pt idx="66">
                  <c:v>33.497604380699997</c:v>
                </c:pt>
                <c:pt idx="67">
                  <c:v>19.898699521000001</c:v>
                </c:pt>
                <c:pt idx="68">
                  <c:v>3.2936344969000002</c:v>
                </c:pt>
                <c:pt idx="69">
                  <c:v>2.7378507871000002</c:v>
                </c:pt>
                <c:pt idx="70">
                  <c:v>1.7029431896</c:v>
                </c:pt>
                <c:pt idx="71">
                  <c:v>0.43805612589999998</c:v>
                </c:pt>
                <c:pt idx="72">
                  <c:v>20.197125256700001</c:v>
                </c:pt>
                <c:pt idx="73">
                  <c:v>2.4503764545000002</c:v>
                </c:pt>
                <c:pt idx="74">
                  <c:v>14.308008213200001</c:v>
                </c:pt>
                <c:pt idx="75">
                  <c:v>7.2607802875000003</c:v>
                </c:pt>
                <c:pt idx="76">
                  <c:v>1.0130047912</c:v>
                </c:pt>
                <c:pt idx="77">
                  <c:v>27.049965776400001</c:v>
                </c:pt>
                <c:pt idx="78">
                  <c:v>16.629705680800001</c:v>
                </c:pt>
                <c:pt idx="79">
                  <c:v>24.446269678499998</c:v>
                </c:pt>
                <c:pt idx="80">
                  <c:v>28.484599589599998</c:v>
                </c:pt>
                <c:pt idx="81">
                  <c:v>15.028062970800001</c:v>
                </c:pt>
                <c:pt idx="82">
                  <c:v>12.8569472968</c:v>
                </c:pt>
                <c:pt idx="83">
                  <c:v>10.461327857600001</c:v>
                </c:pt>
                <c:pt idx="84">
                  <c:v>31.734428473299999</c:v>
                </c:pt>
                <c:pt idx="85">
                  <c:v>31.6468172481</c:v>
                </c:pt>
                <c:pt idx="86">
                  <c:v>6.7816563997000001</c:v>
                </c:pt>
                <c:pt idx="87">
                  <c:v>7.2416153320000003</c:v>
                </c:pt>
                <c:pt idx="88">
                  <c:v>24.873374401</c:v>
                </c:pt>
                <c:pt idx="89">
                  <c:v>1.8370978782</c:v>
                </c:pt>
                <c:pt idx="90">
                  <c:v>35.4715947981</c:v>
                </c:pt>
                <c:pt idx="91">
                  <c:v>26.743326489000001</c:v>
                </c:pt>
                <c:pt idx="92">
                  <c:v>33.938398356999997</c:v>
                </c:pt>
                <c:pt idx="93">
                  <c:v>26.042436686999999</c:v>
                </c:pt>
                <c:pt idx="94">
                  <c:v>10.4969199174</c:v>
                </c:pt>
                <c:pt idx="95">
                  <c:v>1.1772758384999999</c:v>
                </c:pt>
                <c:pt idx="96">
                  <c:v>11.233401779699999</c:v>
                </c:pt>
                <c:pt idx="97">
                  <c:v>0.47638603699999998</c:v>
                </c:pt>
                <c:pt idx="98">
                  <c:v>36.1423682414</c:v>
                </c:pt>
                <c:pt idx="99">
                  <c:v>12.722792607500001</c:v>
                </c:pt>
                <c:pt idx="100">
                  <c:v>17.973990417900001</c:v>
                </c:pt>
                <c:pt idx="101">
                  <c:v>9.4455852155999995</c:v>
                </c:pt>
                <c:pt idx="102">
                  <c:v>23.800136892800001</c:v>
                </c:pt>
                <c:pt idx="103">
                  <c:v>23.1485284056</c:v>
                </c:pt>
                <c:pt idx="104">
                  <c:v>16.9746748803</c:v>
                </c:pt>
                <c:pt idx="105">
                  <c:v>14.5434633811</c:v>
                </c:pt>
                <c:pt idx="106">
                  <c:v>17.7823408621</c:v>
                </c:pt>
                <c:pt idx="107">
                  <c:v>20.3696098562</c:v>
                </c:pt>
                <c:pt idx="108">
                  <c:v>2.4175222449999998</c:v>
                </c:pt>
                <c:pt idx="109">
                  <c:v>6.7241615332000002</c:v>
                </c:pt>
                <c:pt idx="110">
                  <c:v>3.975359343</c:v>
                </c:pt>
                <c:pt idx="111">
                  <c:v>25.557837098</c:v>
                </c:pt>
                <c:pt idx="112">
                  <c:v>36.366872004999998</c:v>
                </c:pt>
                <c:pt idx="113">
                  <c:v>2.1820670773000002</c:v>
                </c:pt>
                <c:pt idx="114">
                  <c:v>0.13141683779999999</c:v>
                </c:pt>
                <c:pt idx="115">
                  <c:v>27.123887748000001</c:v>
                </c:pt>
                <c:pt idx="116">
                  <c:v>0.22450376450000001</c:v>
                </c:pt>
                <c:pt idx="117">
                  <c:v>18.2997946608</c:v>
                </c:pt>
                <c:pt idx="118">
                  <c:v>2.0862422997999999</c:v>
                </c:pt>
                <c:pt idx="119">
                  <c:v>1.4346338125</c:v>
                </c:pt>
                <c:pt idx="120">
                  <c:v>21.155373032300002</c:v>
                </c:pt>
                <c:pt idx="121">
                  <c:v>8.7556468173000006</c:v>
                </c:pt>
                <c:pt idx="122">
                  <c:v>31.044490075799999</c:v>
                </c:pt>
                <c:pt idx="123">
                  <c:v>31.975359342800001</c:v>
                </c:pt>
                <c:pt idx="124">
                  <c:v>5.1334702259</c:v>
                </c:pt>
                <c:pt idx="125">
                  <c:v>16.939082820100001</c:v>
                </c:pt>
                <c:pt idx="126">
                  <c:v>25.275838467</c:v>
                </c:pt>
                <c:pt idx="127">
                  <c:v>20.9034907598</c:v>
                </c:pt>
                <c:pt idx="128">
                  <c:v>10.8829568788</c:v>
                </c:pt>
              </c:numCache>
            </c:numRef>
          </c:xVal>
          <c:yVal>
            <c:numRef>
              <c:f>'Chart Data2'!$G$3:$G$131</c:f>
              <c:numCache>
                <c:formatCode>#,##0</c:formatCode>
                <c:ptCount val="129"/>
                <c:pt idx="0">
                  <c:v>130000</c:v>
                </c:pt>
                <c:pt idx="1">
                  <c:v>146267.89000000001</c:v>
                </c:pt>
                <c:pt idx="2">
                  <c:v>139912.45000000001</c:v>
                </c:pt>
                <c:pt idx="3">
                  <c:v>138505.54</c:v>
                </c:pt>
                <c:pt idx="4">
                  <c:v>147527.32999999999</c:v>
                </c:pt>
                <c:pt idx="5">
                  <c:v>133900</c:v>
                </c:pt>
                <c:pt idx="6">
                  <c:v>149608.16</c:v>
                </c:pt>
                <c:pt idx="7">
                  <c:v>135291.1</c:v>
                </c:pt>
                <c:pt idx="8">
                  <c:v>117001.04</c:v>
                </c:pt>
                <c:pt idx="9">
                  <c:v>126348.77</c:v>
                </c:pt>
                <c:pt idx="10">
                  <c:v>130795.81</c:v>
                </c:pt>
                <c:pt idx="11">
                  <c:v>116900.16</c:v>
                </c:pt>
                <c:pt idx="12">
                  <c:v>128524.03</c:v>
                </c:pt>
                <c:pt idx="13">
                  <c:v>129009.5</c:v>
                </c:pt>
                <c:pt idx="14">
                  <c:v>134900.06</c:v>
                </c:pt>
                <c:pt idx="15">
                  <c:v>170111.97</c:v>
                </c:pt>
                <c:pt idx="16">
                  <c:v>133554.51</c:v>
                </c:pt>
                <c:pt idx="17">
                  <c:v>130155.79</c:v>
                </c:pt>
                <c:pt idx="18">
                  <c:v>152875.22</c:v>
                </c:pt>
                <c:pt idx="19">
                  <c:v>123642.27</c:v>
                </c:pt>
                <c:pt idx="20">
                  <c:v>149338.59</c:v>
                </c:pt>
                <c:pt idx="21">
                  <c:v>121460.14</c:v>
                </c:pt>
                <c:pt idx="22">
                  <c:v>113686.14</c:v>
                </c:pt>
                <c:pt idx="23">
                  <c:v>107712.59</c:v>
                </c:pt>
                <c:pt idx="24">
                  <c:v>144389.01999999999</c:v>
                </c:pt>
                <c:pt idx="25">
                  <c:v>142233.73000000001</c:v>
                </c:pt>
                <c:pt idx="26">
                  <c:v>123329.23</c:v>
                </c:pt>
                <c:pt idx="27">
                  <c:v>121152.1</c:v>
                </c:pt>
                <c:pt idx="28">
                  <c:v>129348.96</c:v>
                </c:pt>
                <c:pt idx="29">
                  <c:v>153820.57999999999</c:v>
                </c:pt>
                <c:pt idx="30">
                  <c:v>153687.25</c:v>
                </c:pt>
                <c:pt idx="31">
                  <c:v>121000.05</c:v>
                </c:pt>
                <c:pt idx="32">
                  <c:v>144482.62</c:v>
                </c:pt>
                <c:pt idx="33">
                  <c:v>127525.63</c:v>
                </c:pt>
                <c:pt idx="34">
                  <c:v>127011.87</c:v>
                </c:pt>
                <c:pt idx="35">
                  <c:v>143129.38</c:v>
                </c:pt>
                <c:pt idx="36">
                  <c:v>136877.94</c:v>
                </c:pt>
                <c:pt idx="37">
                  <c:v>136750.85</c:v>
                </c:pt>
                <c:pt idx="38">
                  <c:v>134353.44</c:v>
                </c:pt>
                <c:pt idx="39">
                  <c:v>134086.37</c:v>
                </c:pt>
                <c:pt idx="40">
                  <c:v>170000.06</c:v>
                </c:pt>
                <c:pt idx="41">
                  <c:v>126726.91</c:v>
                </c:pt>
                <c:pt idx="42">
                  <c:v>131586</c:v>
                </c:pt>
                <c:pt idx="43">
                  <c:v>150494.45000000001</c:v>
                </c:pt>
                <c:pt idx="44">
                  <c:v>162736.07999999999</c:v>
                </c:pt>
                <c:pt idx="45">
                  <c:v>106625.17</c:v>
                </c:pt>
                <c:pt idx="46">
                  <c:v>133434.5</c:v>
                </c:pt>
                <c:pt idx="47">
                  <c:v>114772.11</c:v>
                </c:pt>
                <c:pt idx="48">
                  <c:v>135975.01</c:v>
                </c:pt>
                <c:pt idx="49">
                  <c:v>132020.93</c:v>
                </c:pt>
                <c:pt idx="50">
                  <c:v>130903.76</c:v>
                </c:pt>
                <c:pt idx="51">
                  <c:v>140055.34</c:v>
                </c:pt>
                <c:pt idx="52">
                  <c:v>131571.85999999999</c:v>
                </c:pt>
                <c:pt idx="53">
                  <c:v>145421.95000000001</c:v>
                </c:pt>
                <c:pt idx="54">
                  <c:v>129235.6</c:v>
                </c:pt>
                <c:pt idx="55">
                  <c:v>142014.70000000001</c:v>
                </c:pt>
                <c:pt idx="56">
                  <c:v>118278.99</c:v>
                </c:pt>
                <c:pt idx="57">
                  <c:v>109181.07</c:v>
                </c:pt>
                <c:pt idx="58">
                  <c:v>133965.1</c:v>
                </c:pt>
                <c:pt idx="59">
                  <c:v>108357.18</c:v>
                </c:pt>
                <c:pt idx="60">
                  <c:v>101338.43</c:v>
                </c:pt>
                <c:pt idx="61">
                  <c:v>109999.97</c:v>
                </c:pt>
                <c:pt idx="62">
                  <c:v>140023.1</c:v>
                </c:pt>
                <c:pt idx="63">
                  <c:v>157668.57999999999</c:v>
                </c:pt>
                <c:pt idx="64">
                  <c:v>99667.15</c:v>
                </c:pt>
                <c:pt idx="65">
                  <c:v>130809.95</c:v>
                </c:pt>
                <c:pt idx="66">
                  <c:v>136658.07999999999</c:v>
                </c:pt>
                <c:pt idx="67">
                  <c:v>124030.61</c:v>
                </c:pt>
                <c:pt idx="68">
                  <c:v>131237.18</c:v>
                </c:pt>
                <c:pt idx="69">
                  <c:v>133796.82999999999</c:v>
                </c:pt>
                <c:pt idx="70">
                  <c:v>108532.11</c:v>
                </c:pt>
                <c:pt idx="71">
                  <c:v>135000.10999999999</c:v>
                </c:pt>
                <c:pt idx="72">
                  <c:v>141493.46</c:v>
                </c:pt>
                <c:pt idx="73">
                  <c:v>111562.67</c:v>
                </c:pt>
                <c:pt idx="74">
                  <c:v>126344.19</c:v>
                </c:pt>
                <c:pt idx="75">
                  <c:v>147929.81</c:v>
                </c:pt>
                <c:pt idx="76">
                  <c:v>137500.06</c:v>
                </c:pt>
                <c:pt idx="77">
                  <c:v>116664.91</c:v>
                </c:pt>
                <c:pt idx="78">
                  <c:v>153822.85999999999</c:v>
                </c:pt>
                <c:pt idx="79">
                  <c:v>117954.1</c:v>
                </c:pt>
                <c:pt idx="80">
                  <c:v>121710.16</c:v>
                </c:pt>
                <c:pt idx="81">
                  <c:v>126060.27</c:v>
                </c:pt>
                <c:pt idx="82">
                  <c:v>116479.17</c:v>
                </c:pt>
                <c:pt idx="83">
                  <c:v>102182.91</c:v>
                </c:pt>
                <c:pt idx="84">
                  <c:v>137975.76</c:v>
                </c:pt>
                <c:pt idx="85">
                  <c:v>126274.72</c:v>
                </c:pt>
                <c:pt idx="86">
                  <c:v>141771.54999999999</c:v>
                </c:pt>
                <c:pt idx="87">
                  <c:v>103425.92</c:v>
                </c:pt>
                <c:pt idx="88">
                  <c:v>134446.42000000001</c:v>
                </c:pt>
                <c:pt idx="89">
                  <c:v>125775.1</c:v>
                </c:pt>
                <c:pt idx="90">
                  <c:v>138869.32999999999</c:v>
                </c:pt>
                <c:pt idx="91">
                  <c:v>137172.88</c:v>
                </c:pt>
                <c:pt idx="92">
                  <c:v>139976.29999999999</c:v>
                </c:pt>
                <c:pt idx="93">
                  <c:v>130601.54</c:v>
                </c:pt>
                <c:pt idx="94">
                  <c:v>117272.9</c:v>
                </c:pt>
                <c:pt idx="95">
                  <c:v>135000.10999999999</c:v>
                </c:pt>
                <c:pt idx="96">
                  <c:v>99880.98</c:v>
                </c:pt>
                <c:pt idx="97">
                  <c:v>115000.08</c:v>
                </c:pt>
                <c:pt idx="98">
                  <c:v>145400.10999999999</c:v>
                </c:pt>
                <c:pt idx="99">
                  <c:v>141476.19</c:v>
                </c:pt>
                <c:pt idx="100">
                  <c:v>148432.75</c:v>
                </c:pt>
                <c:pt idx="101">
                  <c:v>137500.06</c:v>
                </c:pt>
                <c:pt idx="102">
                  <c:v>129995.01</c:v>
                </c:pt>
                <c:pt idx="103">
                  <c:v>122323.55</c:v>
                </c:pt>
                <c:pt idx="104">
                  <c:v>145376.82</c:v>
                </c:pt>
                <c:pt idx="105">
                  <c:v>144614.5</c:v>
                </c:pt>
                <c:pt idx="106">
                  <c:v>154147.14000000001</c:v>
                </c:pt>
                <c:pt idx="107">
                  <c:v>152580.69</c:v>
                </c:pt>
                <c:pt idx="108">
                  <c:v>137764.01999999999</c:v>
                </c:pt>
                <c:pt idx="109">
                  <c:v>133000.19</c:v>
                </c:pt>
                <c:pt idx="110">
                  <c:v>124213.65</c:v>
                </c:pt>
                <c:pt idx="111">
                  <c:v>146239.39000000001</c:v>
                </c:pt>
                <c:pt idx="112">
                  <c:v>153623.18</c:v>
                </c:pt>
                <c:pt idx="113">
                  <c:v>137500.06</c:v>
                </c:pt>
                <c:pt idx="114">
                  <c:v>144999.92000000001</c:v>
                </c:pt>
                <c:pt idx="115">
                  <c:v>139509.14000000001</c:v>
                </c:pt>
                <c:pt idx="116">
                  <c:v>115000.08</c:v>
                </c:pt>
                <c:pt idx="117">
                  <c:v>137167.26</c:v>
                </c:pt>
                <c:pt idx="118">
                  <c:v>127174.94</c:v>
                </c:pt>
                <c:pt idx="119">
                  <c:v>115000.08</c:v>
                </c:pt>
                <c:pt idx="120">
                  <c:v>147608.03</c:v>
                </c:pt>
                <c:pt idx="121">
                  <c:v>127103.81</c:v>
                </c:pt>
                <c:pt idx="122">
                  <c:v>122835.02</c:v>
                </c:pt>
                <c:pt idx="123">
                  <c:v>154564.79999999999</c:v>
                </c:pt>
                <c:pt idx="124">
                  <c:v>98428.93</c:v>
                </c:pt>
                <c:pt idx="125">
                  <c:v>136485.23000000001</c:v>
                </c:pt>
                <c:pt idx="126">
                  <c:v>152621.87</c:v>
                </c:pt>
                <c:pt idx="127">
                  <c:v>137676.45000000001</c:v>
                </c:pt>
                <c:pt idx="128">
                  <c:v>152536.79999999999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55552"/>
        <c:axId val="44456128"/>
      </c:scatterChart>
      <c:valAx>
        <c:axId val="44455552"/>
        <c:scaling>
          <c:orientation val="minMax"/>
        </c:scaling>
        <c:delete val="0"/>
        <c:axPos val="b"/>
        <c:title>
          <c:tx>
            <c:rich>
              <a:bodyPr/>
              <a:lstStyle>
                <a:defPPr>
                  <a:defRPr kern="1200" smtId="4294967295"/>
                </a:defPPr>
              </a:lstStyle>
              <a:p>
                <a:pPr>
                  <a:defRPr/>
                </a:pPr>
                <a:r>
                  <a:rPr lang="en-US"/>
                  <a:t>Time in Company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4456128"/>
        <c:crosses val="autoZero"/>
        <c:crossBetween val="midCat"/>
      </c:valAx>
      <c:valAx>
        <c:axId val="44456128"/>
        <c:scaling>
          <c:orientation val="minMax"/>
          <c:max val="180000"/>
          <c:min val="9000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44455552"/>
        <c:crosses val="autoZero"/>
        <c:crossBetween val="midCat"/>
        <c:majorUnit val="10000"/>
      </c:valAx>
    </c:plotArea>
    <c:legend>
      <c:legendPos val="r"/>
      <c:layout>
        <c:manualLayout>
          <c:xMode val="edge"/>
          <c:yMode val="edge"/>
          <c:x val="0.84015506505966187"/>
          <c:y val="0.16738665103912354"/>
          <c:w val="0.13552013039588928"/>
          <c:h val="7.3026582598686218E-2"/>
        </c:manualLayout>
      </c:layout>
      <c:overlay val="1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>
            <a:defPPr>
              <a:defRPr kern="1200" smtId="4294967295"/>
            </a:defPPr>
          </a:lstStyle>
          <a:p>
            <a:pPr>
              <a:defRPr/>
            </a:pPr>
            <a:r>
              <a:rPr lang="en-US" smtClean="0"/>
              <a:t>Job Group 1</a:t>
            </a:r>
            <a:r>
              <a:rPr lang="en-US" baseline="0" smtClean="0"/>
              <a:t> Salary</a:t>
            </a:r>
            <a:endParaRPr lang="en-US" baseline="0"/>
          </a:p>
        </c:rich>
      </c:tx>
      <c:layout>
        <c:manualLayout>
          <c:xMode val="edge"/>
          <c:yMode val="edge"/>
          <c:x val="0.33660668134689331"/>
          <c:y val="1.2115289457142353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'Chart Data2'!$E$2</c:f>
              <c:strCache>
                <c:ptCount val="1"/>
                <c:pt idx="0">
                  <c:v>Female Salary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3D01"/>
              </a:solidFill>
              <a:ln>
                <a:noFill/>
              </a:ln>
            </c:spPr>
          </c:marker>
          <c:trendline>
            <c:spPr>
              <a:ln w="15875">
                <a:solidFill>
                  <a:srgbClr val="FF3D01"/>
                </a:solidFill>
              </a:ln>
            </c:spPr>
            <c:trendlineType val="linear"/>
            <c:dispRSqr val="0"/>
            <c:dispEq val="0"/>
          </c:trendline>
          <c:xVal>
            <c:numRef>
              <c:f>'Chart Data2'!$F$3:$F$34</c:f>
              <c:numCache>
                <c:formatCode>0.0</c:formatCode>
                <c:ptCount val="32"/>
                <c:pt idx="0">
                  <c:v>33.733059548</c:v>
                </c:pt>
                <c:pt idx="1">
                  <c:v>6.3682409308999999</c:v>
                </c:pt>
                <c:pt idx="2">
                  <c:v>12.531143052599999</c:v>
                </c:pt>
                <c:pt idx="3">
                  <c:v>26.349075975600002</c:v>
                </c:pt>
                <c:pt idx="4">
                  <c:v>3.9753593429</c:v>
                </c:pt>
                <c:pt idx="5">
                  <c:v>15.7125256678</c:v>
                </c:pt>
                <c:pt idx="6">
                  <c:v>27.690622861000001</c:v>
                </c:pt>
                <c:pt idx="7">
                  <c:v>14.5817932918</c:v>
                </c:pt>
                <c:pt idx="8">
                  <c:v>29.338809035000001</c:v>
                </c:pt>
                <c:pt idx="9">
                  <c:v>40.804928132000001</c:v>
                </c:pt>
                <c:pt idx="10">
                  <c:v>20.810403833300001</c:v>
                </c:pt>
                <c:pt idx="11">
                  <c:v>7.2991101985000002</c:v>
                </c:pt>
                <c:pt idx="12">
                  <c:v>10.978781656200001</c:v>
                </c:pt>
                <c:pt idx="13">
                  <c:v>10.099931553799999</c:v>
                </c:pt>
                <c:pt idx="14">
                  <c:v>8.9856262834000002</c:v>
                </c:pt>
                <c:pt idx="15">
                  <c:v>7.7590691307000004</c:v>
                </c:pt>
                <c:pt idx="16">
                  <c:v>9.2731006160000007</c:v>
                </c:pt>
                <c:pt idx="17">
                  <c:v>7.5865845310999998</c:v>
                </c:pt>
                <c:pt idx="18">
                  <c:v>12.895277207199999</c:v>
                </c:pt>
                <c:pt idx="19">
                  <c:v>14.0068446274</c:v>
                </c:pt>
                <c:pt idx="20">
                  <c:v>18.088980150699999</c:v>
                </c:pt>
                <c:pt idx="21">
                  <c:v>27.039014374000001</c:v>
                </c:pt>
                <c:pt idx="22">
                  <c:v>12.703627652</c:v>
                </c:pt>
                <c:pt idx="23">
                  <c:v>5.1526351814</c:v>
                </c:pt>
                <c:pt idx="24">
                  <c:v>28.859685146699999</c:v>
                </c:pt>
                <c:pt idx="25">
                  <c:v>13.5578370984</c:v>
                </c:pt>
                <c:pt idx="26">
                  <c:v>16.632443531700002</c:v>
                </c:pt>
                <c:pt idx="27">
                  <c:v>24.5667351134</c:v>
                </c:pt>
                <c:pt idx="28">
                  <c:v>15.4113620803</c:v>
                </c:pt>
                <c:pt idx="29">
                  <c:v>28.629705680499999</c:v>
                </c:pt>
                <c:pt idx="30">
                  <c:v>11.474332648900001</c:v>
                </c:pt>
                <c:pt idx="31">
                  <c:v>37.3880903489</c:v>
                </c:pt>
              </c:numCache>
            </c:numRef>
          </c:xVal>
          <c:yVal>
            <c:numRef>
              <c:f>'Chart Data2'!$E$3:$E$34</c:f>
              <c:numCache>
                <c:formatCode>#,##0</c:formatCode>
                <c:ptCount val="32"/>
                <c:pt idx="0">
                  <c:v>135976.04999999999</c:v>
                </c:pt>
                <c:pt idx="1">
                  <c:v>127800.61</c:v>
                </c:pt>
                <c:pt idx="2">
                  <c:v>114650.02</c:v>
                </c:pt>
                <c:pt idx="3">
                  <c:v>148070.82999999999</c:v>
                </c:pt>
                <c:pt idx="4">
                  <c:v>127953.9</c:v>
                </c:pt>
                <c:pt idx="5">
                  <c:v>111889.65</c:v>
                </c:pt>
                <c:pt idx="6">
                  <c:v>140272.5</c:v>
                </c:pt>
                <c:pt idx="7">
                  <c:v>116221.66</c:v>
                </c:pt>
                <c:pt idx="8">
                  <c:v>144363.01999999999</c:v>
                </c:pt>
                <c:pt idx="9">
                  <c:v>149644.98000000001</c:v>
                </c:pt>
                <c:pt idx="10">
                  <c:v>135678.60999999999</c:v>
                </c:pt>
                <c:pt idx="11">
                  <c:v>128167.73</c:v>
                </c:pt>
                <c:pt idx="12">
                  <c:v>121311.01</c:v>
                </c:pt>
                <c:pt idx="13">
                  <c:v>129611.87</c:v>
                </c:pt>
                <c:pt idx="14">
                  <c:v>127179.73</c:v>
                </c:pt>
                <c:pt idx="15">
                  <c:v>116255.15</c:v>
                </c:pt>
                <c:pt idx="16">
                  <c:v>169204.46</c:v>
                </c:pt>
                <c:pt idx="17">
                  <c:v>149026.59</c:v>
                </c:pt>
                <c:pt idx="18">
                  <c:v>104036.19</c:v>
                </c:pt>
                <c:pt idx="19">
                  <c:v>121930.22</c:v>
                </c:pt>
                <c:pt idx="20">
                  <c:v>131485.74</c:v>
                </c:pt>
                <c:pt idx="21">
                  <c:v>135767.01</c:v>
                </c:pt>
                <c:pt idx="22">
                  <c:v>99334.56</c:v>
                </c:pt>
                <c:pt idx="23">
                  <c:v>140000.01999999999</c:v>
                </c:pt>
                <c:pt idx="24">
                  <c:v>123320.91</c:v>
                </c:pt>
                <c:pt idx="25">
                  <c:v>107447.81</c:v>
                </c:pt>
                <c:pt idx="26">
                  <c:v>131040.21</c:v>
                </c:pt>
                <c:pt idx="27">
                  <c:v>141879.92000000001</c:v>
                </c:pt>
                <c:pt idx="28">
                  <c:v>133604.43</c:v>
                </c:pt>
                <c:pt idx="29">
                  <c:v>126858.58</c:v>
                </c:pt>
                <c:pt idx="30">
                  <c:v>104663.31</c:v>
                </c:pt>
                <c:pt idx="31">
                  <c:v>153820.57999999999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'Chart Data2'!$G$2</c:f>
              <c:strCache>
                <c:ptCount val="1"/>
                <c:pt idx="0">
                  <c:v>Male Salary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283897"/>
              </a:solidFill>
              <a:ln>
                <a:noFill/>
              </a:ln>
            </c:spPr>
          </c:marker>
          <c:trendline>
            <c:spPr>
              <a:ln w="19050">
                <a:solidFill>
                  <a:srgbClr val="283897"/>
                </a:solidFill>
              </a:ln>
            </c:spPr>
            <c:trendlineType val="linear"/>
            <c:dispRSqr val="0"/>
            <c:dispEq val="0"/>
          </c:trendline>
          <c:xVal>
            <c:numRef>
              <c:f>'Chart Data2'!$H$3:$H$131</c:f>
              <c:numCache>
                <c:formatCode>0.0</c:formatCode>
                <c:ptCount val="129"/>
                <c:pt idx="0">
                  <c:v>6.3791923340999999</c:v>
                </c:pt>
                <c:pt idx="1">
                  <c:v>31.331964408000001</c:v>
                </c:pt>
                <c:pt idx="2">
                  <c:v>27.192334017</c:v>
                </c:pt>
                <c:pt idx="3">
                  <c:v>18.568104038600001</c:v>
                </c:pt>
                <c:pt idx="4">
                  <c:v>24.815879534699999</c:v>
                </c:pt>
                <c:pt idx="5">
                  <c:v>37.253935661</c:v>
                </c:pt>
                <c:pt idx="6">
                  <c:v>30.721423682000001</c:v>
                </c:pt>
                <c:pt idx="7">
                  <c:v>35.107460643000003</c:v>
                </c:pt>
                <c:pt idx="8">
                  <c:v>2.0862422997999999</c:v>
                </c:pt>
                <c:pt idx="9">
                  <c:v>20.440793977199998</c:v>
                </c:pt>
                <c:pt idx="10">
                  <c:v>26.258726899700001</c:v>
                </c:pt>
                <c:pt idx="11">
                  <c:v>1.6646132786000001</c:v>
                </c:pt>
                <c:pt idx="12">
                  <c:v>15.348391512299999</c:v>
                </c:pt>
                <c:pt idx="13">
                  <c:v>2.5133470226000001</c:v>
                </c:pt>
                <c:pt idx="14">
                  <c:v>6.1108829569000003</c:v>
                </c:pt>
                <c:pt idx="15">
                  <c:v>31.6960985628</c:v>
                </c:pt>
                <c:pt idx="16">
                  <c:v>3.9753593429</c:v>
                </c:pt>
                <c:pt idx="17">
                  <c:v>17.973990417100001</c:v>
                </c:pt>
                <c:pt idx="18">
                  <c:v>17.2648870632</c:v>
                </c:pt>
                <c:pt idx="19">
                  <c:v>21.790554414799999</c:v>
                </c:pt>
                <c:pt idx="20">
                  <c:v>27.863107460999998</c:v>
                </c:pt>
                <c:pt idx="21">
                  <c:v>23.397672826400001</c:v>
                </c:pt>
                <c:pt idx="22">
                  <c:v>2.0177960301</c:v>
                </c:pt>
                <c:pt idx="23">
                  <c:v>19.887748117899999</c:v>
                </c:pt>
                <c:pt idx="24">
                  <c:v>3.9753593429</c:v>
                </c:pt>
                <c:pt idx="25">
                  <c:v>38.414784394000002</c:v>
                </c:pt>
                <c:pt idx="26">
                  <c:v>32.251882272499998</c:v>
                </c:pt>
                <c:pt idx="27">
                  <c:v>1.7029431896</c:v>
                </c:pt>
                <c:pt idx="28">
                  <c:v>15.397672826699999</c:v>
                </c:pt>
                <c:pt idx="29">
                  <c:v>33.095140315000002</c:v>
                </c:pt>
                <c:pt idx="30">
                  <c:v>32.454483230999998</c:v>
                </c:pt>
                <c:pt idx="31">
                  <c:v>16.060232717800002</c:v>
                </c:pt>
                <c:pt idx="32">
                  <c:v>43.978097193000004</c:v>
                </c:pt>
                <c:pt idx="33">
                  <c:v>3.9425051335000001</c:v>
                </c:pt>
                <c:pt idx="34">
                  <c:v>15.822039698899999</c:v>
                </c:pt>
                <c:pt idx="35">
                  <c:v>18.3764544834</c:v>
                </c:pt>
                <c:pt idx="36">
                  <c:v>24.503764545100001</c:v>
                </c:pt>
                <c:pt idx="37">
                  <c:v>12.339493497599999</c:v>
                </c:pt>
                <c:pt idx="38">
                  <c:v>31.474332648000001</c:v>
                </c:pt>
                <c:pt idx="39">
                  <c:v>32.884325803899998</c:v>
                </c:pt>
                <c:pt idx="40">
                  <c:v>27.3785078708</c:v>
                </c:pt>
                <c:pt idx="41">
                  <c:v>16.689938398799999</c:v>
                </c:pt>
                <c:pt idx="42">
                  <c:v>18.7022587268</c:v>
                </c:pt>
                <c:pt idx="43">
                  <c:v>36.298425735400002</c:v>
                </c:pt>
                <c:pt idx="44">
                  <c:v>3.7919233401999999</c:v>
                </c:pt>
                <c:pt idx="45">
                  <c:v>9.3388090349000006</c:v>
                </c:pt>
                <c:pt idx="46">
                  <c:v>40.205338808999997</c:v>
                </c:pt>
                <c:pt idx="47">
                  <c:v>28.131416838</c:v>
                </c:pt>
                <c:pt idx="48">
                  <c:v>18.329911019499999</c:v>
                </c:pt>
                <c:pt idx="49">
                  <c:v>18.4531143056</c:v>
                </c:pt>
                <c:pt idx="50">
                  <c:v>35.8904859684</c:v>
                </c:pt>
                <c:pt idx="51">
                  <c:v>27.786447638199999</c:v>
                </c:pt>
                <c:pt idx="52">
                  <c:v>29.108829568600001</c:v>
                </c:pt>
                <c:pt idx="53">
                  <c:v>8.5831622176</c:v>
                </c:pt>
                <c:pt idx="54">
                  <c:v>14.885694729600001</c:v>
                </c:pt>
                <c:pt idx="55">
                  <c:v>22.650239562100001</c:v>
                </c:pt>
                <c:pt idx="56">
                  <c:v>2.6995208760999998</c:v>
                </c:pt>
                <c:pt idx="57">
                  <c:v>16.613278576700001</c:v>
                </c:pt>
                <c:pt idx="58">
                  <c:v>14.6967830254</c:v>
                </c:pt>
                <c:pt idx="59">
                  <c:v>12.9911019854</c:v>
                </c:pt>
                <c:pt idx="60">
                  <c:v>7.2197125256000003</c:v>
                </c:pt>
                <c:pt idx="61">
                  <c:v>0.47638603699999998</c:v>
                </c:pt>
                <c:pt idx="62">
                  <c:v>26.176591376000001</c:v>
                </c:pt>
                <c:pt idx="63">
                  <c:v>38.694045174999999</c:v>
                </c:pt>
                <c:pt idx="64">
                  <c:v>9.4264202601000004</c:v>
                </c:pt>
                <c:pt idx="65">
                  <c:v>22.7843942509</c:v>
                </c:pt>
                <c:pt idx="66">
                  <c:v>33.497604380699997</c:v>
                </c:pt>
                <c:pt idx="67">
                  <c:v>19.898699521000001</c:v>
                </c:pt>
                <c:pt idx="68">
                  <c:v>3.2936344969000002</c:v>
                </c:pt>
                <c:pt idx="69">
                  <c:v>2.7378507871000002</c:v>
                </c:pt>
                <c:pt idx="70">
                  <c:v>1.7029431896</c:v>
                </c:pt>
                <c:pt idx="71">
                  <c:v>0.43805612589999998</c:v>
                </c:pt>
                <c:pt idx="72">
                  <c:v>20.197125256700001</c:v>
                </c:pt>
                <c:pt idx="73">
                  <c:v>2.4503764545000002</c:v>
                </c:pt>
                <c:pt idx="74">
                  <c:v>14.308008213200001</c:v>
                </c:pt>
                <c:pt idx="75">
                  <c:v>7.2607802875000003</c:v>
                </c:pt>
                <c:pt idx="76">
                  <c:v>1.0130047912</c:v>
                </c:pt>
                <c:pt idx="77">
                  <c:v>27.049965776400001</c:v>
                </c:pt>
                <c:pt idx="78">
                  <c:v>16.629705680800001</c:v>
                </c:pt>
                <c:pt idx="79">
                  <c:v>24.446269678499998</c:v>
                </c:pt>
                <c:pt idx="80">
                  <c:v>28.484599589599998</c:v>
                </c:pt>
                <c:pt idx="81">
                  <c:v>15.028062970800001</c:v>
                </c:pt>
                <c:pt idx="82">
                  <c:v>12.8569472968</c:v>
                </c:pt>
                <c:pt idx="83">
                  <c:v>10.461327857600001</c:v>
                </c:pt>
                <c:pt idx="84">
                  <c:v>31.734428473299999</c:v>
                </c:pt>
                <c:pt idx="85">
                  <c:v>31.6468172481</c:v>
                </c:pt>
                <c:pt idx="86">
                  <c:v>6.7816563997000001</c:v>
                </c:pt>
                <c:pt idx="87">
                  <c:v>7.2416153320000003</c:v>
                </c:pt>
                <c:pt idx="88">
                  <c:v>24.873374401</c:v>
                </c:pt>
                <c:pt idx="89">
                  <c:v>1.8370978782</c:v>
                </c:pt>
                <c:pt idx="90">
                  <c:v>35.4715947981</c:v>
                </c:pt>
                <c:pt idx="91">
                  <c:v>26.743326489000001</c:v>
                </c:pt>
                <c:pt idx="92">
                  <c:v>33.938398356999997</c:v>
                </c:pt>
                <c:pt idx="93">
                  <c:v>26.042436686999999</c:v>
                </c:pt>
                <c:pt idx="94">
                  <c:v>10.4969199174</c:v>
                </c:pt>
                <c:pt idx="95">
                  <c:v>1.1772758384999999</c:v>
                </c:pt>
                <c:pt idx="96">
                  <c:v>11.233401779699999</c:v>
                </c:pt>
                <c:pt idx="97">
                  <c:v>0.47638603699999998</c:v>
                </c:pt>
                <c:pt idx="98">
                  <c:v>36.1423682414</c:v>
                </c:pt>
                <c:pt idx="99">
                  <c:v>12.722792607500001</c:v>
                </c:pt>
                <c:pt idx="100">
                  <c:v>17.973990417900001</c:v>
                </c:pt>
                <c:pt idx="101">
                  <c:v>9.4455852155999995</c:v>
                </c:pt>
                <c:pt idx="102">
                  <c:v>23.800136892800001</c:v>
                </c:pt>
                <c:pt idx="103">
                  <c:v>23.1485284056</c:v>
                </c:pt>
                <c:pt idx="104">
                  <c:v>16.9746748803</c:v>
                </c:pt>
                <c:pt idx="105">
                  <c:v>14.5434633811</c:v>
                </c:pt>
                <c:pt idx="106">
                  <c:v>17.7823408621</c:v>
                </c:pt>
                <c:pt idx="107">
                  <c:v>20.3696098562</c:v>
                </c:pt>
                <c:pt idx="108">
                  <c:v>2.4175222449999998</c:v>
                </c:pt>
                <c:pt idx="109">
                  <c:v>6.7241615332000002</c:v>
                </c:pt>
                <c:pt idx="110">
                  <c:v>3.975359343</c:v>
                </c:pt>
                <c:pt idx="111">
                  <c:v>25.557837098</c:v>
                </c:pt>
                <c:pt idx="112">
                  <c:v>36.366872004999998</c:v>
                </c:pt>
                <c:pt idx="113">
                  <c:v>2.1820670773000002</c:v>
                </c:pt>
                <c:pt idx="114">
                  <c:v>0.13141683779999999</c:v>
                </c:pt>
                <c:pt idx="115">
                  <c:v>27.123887748000001</c:v>
                </c:pt>
                <c:pt idx="116">
                  <c:v>0.22450376450000001</c:v>
                </c:pt>
                <c:pt idx="117">
                  <c:v>18.2997946608</c:v>
                </c:pt>
                <c:pt idx="118">
                  <c:v>2.0862422997999999</c:v>
                </c:pt>
                <c:pt idx="119">
                  <c:v>1.4346338125</c:v>
                </c:pt>
                <c:pt idx="120">
                  <c:v>21.155373032300002</c:v>
                </c:pt>
                <c:pt idx="121">
                  <c:v>8.7556468173000006</c:v>
                </c:pt>
                <c:pt idx="122">
                  <c:v>31.044490075799999</c:v>
                </c:pt>
                <c:pt idx="123">
                  <c:v>31.975359342800001</c:v>
                </c:pt>
                <c:pt idx="124">
                  <c:v>5.1334702259</c:v>
                </c:pt>
                <c:pt idx="125">
                  <c:v>16.939082820100001</c:v>
                </c:pt>
                <c:pt idx="126">
                  <c:v>25.275838467</c:v>
                </c:pt>
                <c:pt idx="127">
                  <c:v>20.9034907598</c:v>
                </c:pt>
                <c:pt idx="128">
                  <c:v>10.8829568788</c:v>
                </c:pt>
              </c:numCache>
            </c:numRef>
          </c:xVal>
          <c:yVal>
            <c:numRef>
              <c:f>'Chart Data2'!$G$3:$G$131</c:f>
              <c:numCache>
                <c:formatCode>#,##0</c:formatCode>
                <c:ptCount val="129"/>
                <c:pt idx="0">
                  <c:v>130000</c:v>
                </c:pt>
                <c:pt idx="1">
                  <c:v>146267.89000000001</c:v>
                </c:pt>
                <c:pt idx="2">
                  <c:v>139912.45000000001</c:v>
                </c:pt>
                <c:pt idx="3">
                  <c:v>138505.54</c:v>
                </c:pt>
                <c:pt idx="4">
                  <c:v>147527.32999999999</c:v>
                </c:pt>
                <c:pt idx="5">
                  <c:v>133900</c:v>
                </c:pt>
                <c:pt idx="6">
                  <c:v>149608.16</c:v>
                </c:pt>
                <c:pt idx="7">
                  <c:v>135291.1</c:v>
                </c:pt>
                <c:pt idx="8">
                  <c:v>117001.04</c:v>
                </c:pt>
                <c:pt idx="9">
                  <c:v>126348.77</c:v>
                </c:pt>
                <c:pt idx="10">
                  <c:v>130795.81</c:v>
                </c:pt>
                <c:pt idx="11">
                  <c:v>116900.16</c:v>
                </c:pt>
                <c:pt idx="12">
                  <c:v>128524.03</c:v>
                </c:pt>
                <c:pt idx="13">
                  <c:v>129009.5</c:v>
                </c:pt>
                <c:pt idx="14">
                  <c:v>134900.06</c:v>
                </c:pt>
                <c:pt idx="15">
                  <c:v>170111.97</c:v>
                </c:pt>
                <c:pt idx="16">
                  <c:v>133554.51</c:v>
                </c:pt>
                <c:pt idx="17">
                  <c:v>130155.79</c:v>
                </c:pt>
                <c:pt idx="18">
                  <c:v>152875.22</c:v>
                </c:pt>
                <c:pt idx="19">
                  <c:v>123642.27</c:v>
                </c:pt>
                <c:pt idx="20">
                  <c:v>149338.59</c:v>
                </c:pt>
                <c:pt idx="21">
                  <c:v>121460.14</c:v>
                </c:pt>
                <c:pt idx="22">
                  <c:v>113686.14</c:v>
                </c:pt>
                <c:pt idx="23">
                  <c:v>107712.59</c:v>
                </c:pt>
                <c:pt idx="24">
                  <c:v>144389.01999999999</c:v>
                </c:pt>
                <c:pt idx="25">
                  <c:v>142233.73000000001</c:v>
                </c:pt>
                <c:pt idx="26">
                  <c:v>123329.23</c:v>
                </c:pt>
                <c:pt idx="27">
                  <c:v>121152.1</c:v>
                </c:pt>
                <c:pt idx="28">
                  <c:v>129348.96</c:v>
                </c:pt>
                <c:pt idx="29">
                  <c:v>153820.57999999999</c:v>
                </c:pt>
                <c:pt idx="30">
                  <c:v>153687.25</c:v>
                </c:pt>
                <c:pt idx="31">
                  <c:v>121000.05</c:v>
                </c:pt>
                <c:pt idx="32">
                  <c:v>144482.62</c:v>
                </c:pt>
                <c:pt idx="33">
                  <c:v>127525.63</c:v>
                </c:pt>
                <c:pt idx="34">
                  <c:v>127011.87</c:v>
                </c:pt>
                <c:pt idx="35">
                  <c:v>143129.38</c:v>
                </c:pt>
                <c:pt idx="36">
                  <c:v>136877.94</c:v>
                </c:pt>
                <c:pt idx="37">
                  <c:v>136750.85</c:v>
                </c:pt>
                <c:pt idx="38">
                  <c:v>134353.44</c:v>
                </c:pt>
                <c:pt idx="39">
                  <c:v>134086.37</c:v>
                </c:pt>
                <c:pt idx="40">
                  <c:v>170000.06</c:v>
                </c:pt>
                <c:pt idx="41">
                  <c:v>126726.91</c:v>
                </c:pt>
                <c:pt idx="42">
                  <c:v>131586</c:v>
                </c:pt>
                <c:pt idx="43">
                  <c:v>150494.45000000001</c:v>
                </c:pt>
                <c:pt idx="44">
                  <c:v>162736.07999999999</c:v>
                </c:pt>
                <c:pt idx="45">
                  <c:v>106625.17</c:v>
                </c:pt>
                <c:pt idx="46">
                  <c:v>133434.5</c:v>
                </c:pt>
                <c:pt idx="47">
                  <c:v>114772.11</c:v>
                </c:pt>
                <c:pt idx="48">
                  <c:v>135975.01</c:v>
                </c:pt>
                <c:pt idx="49">
                  <c:v>132020.93</c:v>
                </c:pt>
                <c:pt idx="50">
                  <c:v>130903.76</c:v>
                </c:pt>
                <c:pt idx="51">
                  <c:v>140055.34</c:v>
                </c:pt>
                <c:pt idx="52">
                  <c:v>131571.85999999999</c:v>
                </c:pt>
                <c:pt idx="53">
                  <c:v>145421.95000000001</c:v>
                </c:pt>
                <c:pt idx="54">
                  <c:v>129235.6</c:v>
                </c:pt>
                <c:pt idx="55">
                  <c:v>142014.70000000001</c:v>
                </c:pt>
                <c:pt idx="56">
                  <c:v>118278.99</c:v>
                </c:pt>
                <c:pt idx="57">
                  <c:v>109181.07</c:v>
                </c:pt>
                <c:pt idx="58">
                  <c:v>133965.1</c:v>
                </c:pt>
                <c:pt idx="59">
                  <c:v>108357.18</c:v>
                </c:pt>
                <c:pt idx="60">
                  <c:v>101338.43</c:v>
                </c:pt>
                <c:pt idx="61">
                  <c:v>109999.97</c:v>
                </c:pt>
                <c:pt idx="62">
                  <c:v>140023.1</c:v>
                </c:pt>
                <c:pt idx="63">
                  <c:v>157668.57999999999</c:v>
                </c:pt>
                <c:pt idx="64">
                  <c:v>99667.15</c:v>
                </c:pt>
                <c:pt idx="65">
                  <c:v>130809.95</c:v>
                </c:pt>
                <c:pt idx="66">
                  <c:v>136658.07999999999</c:v>
                </c:pt>
                <c:pt idx="67">
                  <c:v>124030.61</c:v>
                </c:pt>
                <c:pt idx="68">
                  <c:v>131237.18</c:v>
                </c:pt>
                <c:pt idx="69">
                  <c:v>133796.82999999999</c:v>
                </c:pt>
                <c:pt idx="70">
                  <c:v>108532.11</c:v>
                </c:pt>
                <c:pt idx="71">
                  <c:v>135000.10999999999</c:v>
                </c:pt>
                <c:pt idx="72">
                  <c:v>141493.46</c:v>
                </c:pt>
                <c:pt idx="73">
                  <c:v>111562.67</c:v>
                </c:pt>
                <c:pt idx="74">
                  <c:v>126344.19</c:v>
                </c:pt>
                <c:pt idx="75">
                  <c:v>147929.81</c:v>
                </c:pt>
                <c:pt idx="76">
                  <c:v>137500.06</c:v>
                </c:pt>
                <c:pt idx="77">
                  <c:v>116664.91</c:v>
                </c:pt>
                <c:pt idx="78">
                  <c:v>153822.85999999999</c:v>
                </c:pt>
                <c:pt idx="79">
                  <c:v>117954.1</c:v>
                </c:pt>
                <c:pt idx="80">
                  <c:v>121710.16</c:v>
                </c:pt>
                <c:pt idx="81">
                  <c:v>126060.27</c:v>
                </c:pt>
                <c:pt idx="82">
                  <c:v>116479.17</c:v>
                </c:pt>
                <c:pt idx="83">
                  <c:v>102182.91</c:v>
                </c:pt>
                <c:pt idx="84">
                  <c:v>137975.76</c:v>
                </c:pt>
                <c:pt idx="85">
                  <c:v>126274.72</c:v>
                </c:pt>
                <c:pt idx="86">
                  <c:v>141771.54999999999</c:v>
                </c:pt>
                <c:pt idx="87">
                  <c:v>103425.92</c:v>
                </c:pt>
                <c:pt idx="88">
                  <c:v>134446.42000000001</c:v>
                </c:pt>
                <c:pt idx="89">
                  <c:v>125775.1</c:v>
                </c:pt>
                <c:pt idx="90">
                  <c:v>138869.32999999999</c:v>
                </c:pt>
                <c:pt idx="91">
                  <c:v>137172.88</c:v>
                </c:pt>
                <c:pt idx="92">
                  <c:v>139976.29999999999</c:v>
                </c:pt>
                <c:pt idx="93">
                  <c:v>130601.54</c:v>
                </c:pt>
                <c:pt idx="94">
                  <c:v>117272.9</c:v>
                </c:pt>
                <c:pt idx="95">
                  <c:v>135000.10999999999</c:v>
                </c:pt>
                <c:pt idx="96">
                  <c:v>99880.98</c:v>
                </c:pt>
                <c:pt idx="97">
                  <c:v>115000.08</c:v>
                </c:pt>
                <c:pt idx="98">
                  <c:v>145400.10999999999</c:v>
                </c:pt>
                <c:pt idx="99">
                  <c:v>141476.19</c:v>
                </c:pt>
                <c:pt idx="100">
                  <c:v>148432.75</c:v>
                </c:pt>
                <c:pt idx="101">
                  <c:v>137500.06</c:v>
                </c:pt>
                <c:pt idx="102">
                  <c:v>129995.01</c:v>
                </c:pt>
                <c:pt idx="103">
                  <c:v>122323.55</c:v>
                </c:pt>
                <c:pt idx="104">
                  <c:v>145376.82</c:v>
                </c:pt>
                <c:pt idx="105">
                  <c:v>144614.5</c:v>
                </c:pt>
                <c:pt idx="106">
                  <c:v>154147.14000000001</c:v>
                </c:pt>
                <c:pt idx="107">
                  <c:v>152580.69</c:v>
                </c:pt>
                <c:pt idx="108">
                  <c:v>137764.01999999999</c:v>
                </c:pt>
                <c:pt idx="109">
                  <c:v>133000.19</c:v>
                </c:pt>
                <c:pt idx="110">
                  <c:v>124213.65</c:v>
                </c:pt>
                <c:pt idx="111">
                  <c:v>146239.39000000001</c:v>
                </c:pt>
                <c:pt idx="112">
                  <c:v>153623.18</c:v>
                </c:pt>
                <c:pt idx="113">
                  <c:v>137500.06</c:v>
                </c:pt>
                <c:pt idx="114">
                  <c:v>144999.92000000001</c:v>
                </c:pt>
                <c:pt idx="115">
                  <c:v>139509.14000000001</c:v>
                </c:pt>
                <c:pt idx="116">
                  <c:v>115000.08</c:v>
                </c:pt>
                <c:pt idx="117">
                  <c:v>137167.26</c:v>
                </c:pt>
                <c:pt idx="118">
                  <c:v>127174.94</c:v>
                </c:pt>
                <c:pt idx="119">
                  <c:v>115000.08</c:v>
                </c:pt>
                <c:pt idx="120">
                  <c:v>147608.03</c:v>
                </c:pt>
                <c:pt idx="121">
                  <c:v>127103.81</c:v>
                </c:pt>
                <c:pt idx="122">
                  <c:v>122835.02</c:v>
                </c:pt>
                <c:pt idx="123">
                  <c:v>154564.79999999999</c:v>
                </c:pt>
                <c:pt idx="124">
                  <c:v>98428.93</c:v>
                </c:pt>
                <c:pt idx="125">
                  <c:v>136485.23000000001</c:v>
                </c:pt>
                <c:pt idx="126">
                  <c:v>152621.87</c:v>
                </c:pt>
                <c:pt idx="127">
                  <c:v>137676.45000000001</c:v>
                </c:pt>
                <c:pt idx="128">
                  <c:v>152536.79999999999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967744"/>
        <c:axId val="58968320"/>
      </c:scatterChart>
      <c:valAx>
        <c:axId val="58967744"/>
        <c:scaling>
          <c:orientation val="minMax"/>
        </c:scaling>
        <c:delete val="0"/>
        <c:axPos val="b"/>
        <c:title>
          <c:tx>
            <c:rich>
              <a:bodyPr/>
              <a:lstStyle>
                <a:defPPr>
                  <a:defRPr kern="1200" smtId="4294967295"/>
                </a:defPPr>
              </a:lstStyle>
              <a:p>
                <a:pPr>
                  <a:defRPr/>
                </a:pPr>
                <a:r>
                  <a:rPr lang="en-US"/>
                  <a:t>Time in Company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8968320"/>
        <c:crosses val="autoZero"/>
        <c:crossBetween val="midCat"/>
      </c:valAx>
      <c:valAx>
        <c:axId val="58968320"/>
        <c:scaling>
          <c:orientation val="minMax"/>
          <c:max val="180000"/>
          <c:min val="9000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58967744"/>
        <c:crosses val="autoZero"/>
        <c:crossBetween val="midCat"/>
        <c:majorUnit val="10000"/>
      </c:valAx>
    </c:plotArea>
    <c:legend>
      <c:legendPos val="tr"/>
      <c:layout>
        <c:manualLayout>
          <c:xMode val="edge"/>
          <c:yMode val="edge"/>
          <c:x val="0.76776927709579468"/>
          <c:y val="0.16672985255718231"/>
          <c:w val="0.22114443778991699"/>
          <c:h val="0.14605316519737244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>
            <a:defPPr>
              <a:defRPr kern="1200" smtId="4294967295"/>
            </a:defPPr>
          </a:lstStyle>
          <a:p>
            <a:pPr>
              <a:defRPr/>
            </a:pPr>
            <a:r>
              <a:rPr lang="en-US" smtClean="0"/>
              <a:t>Job Group 1 </a:t>
            </a:r>
            <a:r>
              <a:rPr lang="en-US" baseline="0" smtClean="0"/>
              <a:t>Salary</a:t>
            </a:r>
            <a:endParaRPr lang="en-US" baseline="0"/>
          </a:p>
        </c:rich>
      </c:tx>
      <c:layout>
        <c:manualLayout>
          <c:xMode val="edge"/>
          <c:yMode val="edge"/>
          <c:x val="0.33660668134689331"/>
          <c:y val="1.2115289457142353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'Chart Data2'!$E$2</c:f>
              <c:strCache>
                <c:ptCount val="1"/>
                <c:pt idx="0">
                  <c:v>Female Salary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3D01"/>
              </a:solidFill>
              <a:ln>
                <a:noFill/>
              </a:ln>
            </c:spPr>
          </c:marker>
          <c:xVal>
            <c:numRef>
              <c:f>'Chart Data2'!$F$3:$F$34</c:f>
              <c:numCache>
                <c:formatCode>0.0</c:formatCode>
                <c:ptCount val="32"/>
                <c:pt idx="0">
                  <c:v>33.733059548</c:v>
                </c:pt>
                <c:pt idx="1">
                  <c:v>6.3682409308999999</c:v>
                </c:pt>
                <c:pt idx="2">
                  <c:v>12.531143052599999</c:v>
                </c:pt>
                <c:pt idx="3">
                  <c:v>26.349075975600002</c:v>
                </c:pt>
                <c:pt idx="4">
                  <c:v>3.9753593429</c:v>
                </c:pt>
                <c:pt idx="5">
                  <c:v>15.7125256678</c:v>
                </c:pt>
                <c:pt idx="6">
                  <c:v>27.690622861000001</c:v>
                </c:pt>
                <c:pt idx="7">
                  <c:v>14.5817932918</c:v>
                </c:pt>
                <c:pt idx="8">
                  <c:v>29.338809035000001</c:v>
                </c:pt>
                <c:pt idx="9">
                  <c:v>40.804928132000001</c:v>
                </c:pt>
                <c:pt idx="10">
                  <c:v>20.810403833300001</c:v>
                </c:pt>
                <c:pt idx="11">
                  <c:v>7.2991101985000002</c:v>
                </c:pt>
                <c:pt idx="12">
                  <c:v>10.978781656200001</c:v>
                </c:pt>
                <c:pt idx="13">
                  <c:v>10.099931553799999</c:v>
                </c:pt>
                <c:pt idx="14">
                  <c:v>8.9856262834000002</c:v>
                </c:pt>
                <c:pt idx="15">
                  <c:v>7.7590691307000004</c:v>
                </c:pt>
                <c:pt idx="16">
                  <c:v>9.2731006160000007</c:v>
                </c:pt>
                <c:pt idx="17">
                  <c:v>7.5865845310999998</c:v>
                </c:pt>
                <c:pt idx="18">
                  <c:v>12.895277207199999</c:v>
                </c:pt>
                <c:pt idx="19">
                  <c:v>14.0068446274</c:v>
                </c:pt>
                <c:pt idx="20">
                  <c:v>18.088980150699999</c:v>
                </c:pt>
                <c:pt idx="21">
                  <c:v>27.039014374000001</c:v>
                </c:pt>
                <c:pt idx="22">
                  <c:v>12.703627652</c:v>
                </c:pt>
                <c:pt idx="23">
                  <c:v>5.1526351814</c:v>
                </c:pt>
                <c:pt idx="24">
                  <c:v>28.859685146699999</c:v>
                </c:pt>
                <c:pt idx="25">
                  <c:v>13.5578370984</c:v>
                </c:pt>
                <c:pt idx="26">
                  <c:v>16.632443531700002</c:v>
                </c:pt>
                <c:pt idx="27">
                  <c:v>24.5667351134</c:v>
                </c:pt>
                <c:pt idx="28">
                  <c:v>15.4113620803</c:v>
                </c:pt>
                <c:pt idx="29">
                  <c:v>28.629705680499999</c:v>
                </c:pt>
                <c:pt idx="30">
                  <c:v>11.474332648900001</c:v>
                </c:pt>
                <c:pt idx="31">
                  <c:v>37.3880903489</c:v>
                </c:pt>
              </c:numCache>
            </c:numRef>
          </c:xVal>
          <c:yVal>
            <c:numRef>
              <c:f>'Chart Data2'!$E$3:$E$34</c:f>
              <c:numCache>
                <c:formatCode>#,##0</c:formatCode>
                <c:ptCount val="32"/>
                <c:pt idx="0">
                  <c:v>135976.04999999999</c:v>
                </c:pt>
                <c:pt idx="1">
                  <c:v>127800.61</c:v>
                </c:pt>
                <c:pt idx="2">
                  <c:v>114650.02</c:v>
                </c:pt>
                <c:pt idx="3">
                  <c:v>148070.82999999999</c:v>
                </c:pt>
                <c:pt idx="4">
                  <c:v>127953.9</c:v>
                </c:pt>
                <c:pt idx="5">
                  <c:v>111889.65</c:v>
                </c:pt>
                <c:pt idx="6">
                  <c:v>140272.5</c:v>
                </c:pt>
                <c:pt idx="7">
                  <c:v>116221.66</c:v>
                </c:pt>
                <c:pt idx="8">
                  <c:v>144363.01999999999</c:v>
                </c:pt>
                <c:pt idx="9">
                  <c:v>149644.98000000001</c:v>
                </c:pt>
                <c:pt idx="10">
                  <c:v>135678.60999999999</c:v>
                </c:pt>
                <c:pt idx="11">
                  <c:v>128167.73</c:v>
                </c:pt>
                <c:pt idx="12">
                  <c:v>121311.01</c:v>
                </c:pt>
                <c:pt idx="13">
                  <c:v>129611.87</c:v>
                </c:pt>
                <c:pt idx="14">
                  <c:v>127179.73</c:v>
                </c:pt>
                <c:pt idx="15">
                  <c:v>116255.15</c:v>
                </c:pt>
                <c:pt idx="16">
                  <c:v>169204.46</c:v>
                </c:pt>
                <c:pt idx="17">
                  <c:v>149026.59</c:v>
                </c:pt>
                <c:pt idx="18">
                  <c:v>104036.19</c:v>
                </c:pt>
                <c:pt idx="19">
                  <c:v>121930.22</c:v>
                </c:pt>
                <c:pt idx="20">
                  <c:v>131485.74</c:v>
                </c:pt>
                <c:pt idx="21">
                  <c:v>135767.01</c:v>
                </c:pt>
                <c:pt idx="22">
                  <c:v>99334.56</c:v>
                </c:pt>
                <c:pt idx="23">
                  <c:v>140000.01999999999</c:v>
                </c:pt>
                <c:pt idx="24">
                  <c:v>123320.91</c:v>
                </c:pt>
                <c:pt idx="25">
                  <c:v>107447.81</c:v>
                </c:pt>
                <c:pt idx="26">
                  <c:v>131040.21</c:v>
                </c:pt>
                <c:pt idx="27">
                  <c:v>141879.92000000001</c:v>
                </c:pt>
                <c:pt idx="28">
                  <c:v>133604.43</c:v>
                </c:pt>
                <c:pt idx="29">
                  <c:v>126858.58</c:v>
                </c:pt>
                <c:pt idx="30">
                  <c:v>104663.31</c:v>
                </c:pt>
                <c:pt idx="31">
                  <c:v>153820.57999999999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'Chart Data2'!$G$2</c:f>
              <c:strCache>
                <c:ptCount val="1"/>
                <c:pt idx="0">
                  <c:v>Male Salary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283897"/>
              </a:solidFill>
              <a:ln>
                <a:noFill/>
              </a:ln>
            </c:spPr>
          </c:marker>
          <c:xVal>
            <c:numRef>
              <c:f>'Chart Data2'!$H$3:$H$131</c:f>
              <c:numCache>
                <c:formatCode>0.0</c:formatCode>
                <c:ptCount val="129"/>
                <c:pt idx="0">
                  <c:v>6.3791923340999999</c:v>
                </c:pt>
                <c:pt idx="1">
                  <c:v>31.331964408000001</c:v>
                </c:pt>
                <c:pt idx="2">
                  <c:v>27.192334017</c:v>
                </c:pt>
                <c:pt idx="3">
                  <c:v>18.568104038600001</c:v>
                </c:pt>
                <c:pt idx="4">
                  <c:v>24.815879534699999</c:v>
                </c:pt>
                <c:pt idx="5">
                  <c:v>37.253935661</c:v>
                </c:pt>
                <c:pt idx="6">
                  <c:v>30.721423682000001</c:v>
                </c:pt>
                <c:pt idx="7">
                  <c:v>35.107460643000003</c:v>
                </c:pt>
                <c:pt idx="8">
                  <c:v>2.0862422997999999</c:v>
                </c:pt>
                <c:pt idx="9">
                  <c:v>20.440793977199998</c:v>
                </c:pt>
                <c:pt idx="10">
                  <c:v>26.258726899700001</c:v>
                </c:pt>
                <c:pt idx="11">
                  <c:v>1.6646132786000001</c:v>
                </c:pt>
                <c:pt idx="12">
                  <c:v>15.348391512299999</c:v>
                </c:pt>
                <c:pt idx="13">
                  <c:v>2.5133470226000001</c:v>
                </c:pt>
                <c:pt idx="14">
                  <c:v>6.1108829569000003</c:v>
                </c:pt>
                <c:pt idx="15">
                  <c:v>31.6960985628</c:v>
                </c:pt>
                <c:pt idx="16">
                  <c:v>3.9753593429</c:v>
                </c:pt>
                <c:pt idx="17">
                  <c:v>17.973990417100001</c:v>
                </c:pt>
                <c:pt idx="18">
                  <c:v>17.2648870632</c:v>
                </c:pt>
                <c:pt idx="19">
                  <c:v>21.790554414799999</c:v>
                </c:pt>
                <c:pt idx="20">
                  <c:v>27.863107460999998</c:v>
                </c:pt>
                <c:pt idx="21">
                  <c:v>23.397672826400001</c:v>
                </c:pt>
                <c:pt idx="22">
                  <c:v>2.0177960301</c:v>
                </c:pt>
                <c:pt idx="23">
                  <c:v>19.887748117899999</c:v>
                </c:pt>
                <c:pt idx="24">
                  <c:v>3.9753593429</c:v>
                </c:pt>
                <c:pt idx="25">
                  <c:v>38.414784394000002</c:v>
                </c:pt>
                <c:pt idx="26">
                  <c:v>32.251882272499998</c:v>
                </c:pt>
                <c:pt idx="27">
                  <c:v>1.7029431896</c:v>
                </c:pt>
                <c:pt idx="28">
                  <c:v>15.397672826699999</c:v>
                </c:pt>
                <c:pt idx="29">
                  <c:v>33.095140315000002</c:v>
                </c:pt>
                <c:pt idx="30">
                  <c:v>32.454483230999998</c:v>
                </c:pt>
                <c:pt idx="31">
                  <c:v>16.060232717800002</c:v>
                </c:pt>
                <c:pt idx="32">
                  <c:v>43.978097193000004</c:v>
                </c:pt>
                <c:pt idx="33">
                  <c:v>3.9425051335000001</c:v>
                </c:pt>
                <c:pt idx="34">
                  <c:v>15.822039698899999</c:v>
                </c:pt>
                <c:pt idx="35">
                  <c:v>18.3764544834</c:v>
                </c:pt>
                <c:pt idx="36">
                  <c:v>24.503764545100001</c:v>
                </c:pt>
                <c:pt idx="37">
                  <c:v>12.339493497599999</c:v>
                </c:pt>
                <c:pt idx="38">
                  <c:v>31.474332648000001</c:v>
                </c:pt>
                <c:pt idx="39">
                  <c:v>32.884325803899998</c:v>
                </c:pt>
                <c:pt idx="40">
                  <c:v>27.3785078708</c:v>
                </c:pt>
                <c:pt idx="41">
                  <c:v>16.689938398799999</c:v>
                </c:pt>
                <c:pt idx="42">
                  <c:v>18.7022587268</c:v>
                </c:pt>
                <c:pt idx="43">
                  <c:v>36.298425735400002</c:v>
                </c:pt>
                <c:pt idx="44">
                  <c:v>3.7919233401999999</c:v>
                </c:pt>
                <c:pt idx="45">
                  <c:v>9.3388090349000006</c:v>
                </c:pt>
                <c:pt idx="46">
                  <c:v>40.205338808999997</c:v>
                </c:pt>
                <c:pt idx="47">
                  <c:v>28.131416838</c:v>
                </c:pt>
                <c:pt idx="48">
                  <c:v>18.329911019499999</c:v>
                </c:pt>
                <c:pt idx="49">
                  <c:v>18.4531143056</c:v>
                </c:pt>
                <c:pt idx="50">
                  <c:v>35.8904859684</c:v>
                </c:pt>
                <c:pt idx="51">
                  <c:v>27.786447638199999</c:v>
                </c:pt>
                <c:pt idx="52">
                  <c:v>29.108829568600001</c:v>
                </c:pt>
                <c:pt idx="53">
                  <c:v>8.5831622176</c:v>
                </c:pt>
                <c:pt idx="54">
                  <c:v>14.885694729600001</c:v>
                </c:pt>
                <c:pt idx="55">
                  <c:v>22.650239562100001</c:v>
                </c:pt>
                <c:pt idx="56">
                  <c:v>2.6995208760999998</c:v>
                </c:pt>
                <c:pt idx="57">
                  <c:v>16.613278576700001</c:v>
                </c:pt>
                <c:pt idx="58">
                  <c:v>14.6967830254</c:v>
                </c:pt>
                <c:pt idx="59">
                  <c:v>12.9911019854</c:v>
                </c:pt>
                <c:pt idx="60">
                  <c:v>7.2197125256000003</c:v>
                </c:pt>
                <c:pt idx="61">
                  <c:v>0.47638603699999998</c:v>
                </c:pt>
                <c:pt idx="62">
                  <c:v>26.176591376000001</c:v>
                </c:pt>
                <c:pt idx="63">
                  <c:v>38.694045174999999</c:v>
                </c:pt>
                <c:pt idx="64">
                  <c:v>9.4264202601000004</c:v>
                </c:pt>
                <c:pt idx="65">
                  <c:v>22.7843942509</c:v>
                </c:pt>
                <c:pt idx="66">
                  <c:v>33.497604380699997</c:v>
                </c:pt>
                <c:pt idx="67">
                  <c:v>19.898699521000001</c:v>
                </c:pt>
                <c:pt idx="68">
                  <c:v>3.2936344969000002</c:v>
                </c:pt>
                <c:pt idx="69">
                  <c:v>2.7378507871000002</c:v>
                </c:pt>
                <c:pt idx="70">
                  <c:v>1.7029431896</c:v>
                </c:pt>
                <c:pt idx="71">
                  <c:v>0.43805612589999998</c:v>
                </c:pt>
                <c:pt idx="72">
                  <c:v>20.197125256700001</c:v>
                </c:pt>
                <c:pt idx="73">
                  <c:v>2.4503764545000002</c:v>
                </c:pt>
                <c:pt idx="74">
                  <c:v>14.308008213200001</c:v>
                </c:pt>
                <c:pt idx="75">
                  <c:v>7.2607802875000003</c:v>
                </c:pt>
                <c:pt idx="76">
                  <c:v>1.0130047912</c:v>
                </c:pt>
                <c:pt idx="77">
                  <c:v>27.049965776400001</c:v>
                </c:pt>
                <c:pt idx="78">
                  <c:v>16.629705680800001</c:v>
                </c:pt>
                <c:pt idx="79">
                  <c:v>24.446269678499998</c:v>
                </c:pt>
                <c:pt idx="80">
                  <c:v>28.484599589599998</c:v>
                </c:pt>
                <c:pt idx="81">
                  <c:v>15.028062970800001</c:v>
                </c:pt>
                <c:pt idx="82">
                  <c:v>12.8569472968</c:v>
                </c:pt>
                <c:pt idx="83">
                  <c:v>10.461327857600001</c:v>
                </c:pt>
                <c:pt idx="84">
                  <c:v>31.734428473299999</c:v>
                </c:pt>
                <c:pt idx="85">
                  <c:v>31.6468172481</c:v>
                </c:pt>
                <c:pt idx="86">
                  <c:v>6.7816563997000001</c:v>
                </c:pt>
                <c:pt idx="87">
                  <c:v>7.2416153320000003</c:v>
                </c:pt>
                <c:pt idx="88">
                  <c:v>24.873374401</c:v>
                </c:pt>
                <c:pt idx="89">
                  <c:v>1.8370978782</c:v>
                </c:pt>
                <c:pt idx="90">
                  <c:v>35.4715947981</c:v>
                </c:pt>
                <c:pt idx="91">
                  <c:v>26.743326489000001</c:v>
                </c:pt>
                <c:pt idx="92">
                  <c:v>33.938398356999997</c:v>
                </c:pt>
                <c:pt idx="93">
                  <c:v>26.042436686999999</c:v>
                </c:pt>
                <c:pt idx="94">
                  <c:v>10.4969199174</c:v>
                </c:pt>
                <c:pt idx="95">
                  <c:v>1.1772758384999999</c:v>
                </c:pt>
                <c:pt idx="96">
                  <c:v>11.233401779699999</c:v>
                </c:pt>
                <c:pt idx="97">
                  <c:v>0.47638603699999998</c:v>
                </c:pt>
                <c:pt idx="98">
                  <c:v>36.1423682414</c:v>
                </c:pt>
                <c:pt idx="99">
                  <c:v>12.722792607500001</c:v>
                </c:pt>
                <c:pt idx="100">
                  <c:v>17.973990417900001</c:v>
                </c:pt>
                <c:pt idx="101">
                  <c:v>9.4455852155999995</c:v>
                </c:pt>
                <c:pt idx="102">
                  <c:v>23.800136892800001</c:v>
                </c:pt>
                <c:pt idx="103">
                  <c:v>23.1485284056</c:v>
                </c:pt>
                <c:pt idx="104">
                  <c:v>16.9746748803</c:v>
                </c:pt>
                <c:pt idx="105">
                  <c:v>14.5434633811</c:v>
                </c:pt>
                <c:pt idx="106">
                  <c:v>17.7823408621</c:v>
                </c:pt>
                <c:pt idx="107">
                  <c:v>20.3696098562</c:v>
                </c:pt>
                <c:pt idx="108">
                  <c:v>2.4175222449999998</c:v>
                </c:pt>
                <c:pt idx="109">
                  <c:v>6.7241615332000002</c:v>
                </c:pt>
                <c:pt idx="110">
                  <c:v>3.975359343</c:v>
                </c:pt>
                <c:pt idx="111">
                  <c:v>25.557837098</c:v>
                </c:pt>
                <c:pt idx="112">
                  <c:v>36.366872004999998</c:v>
                </c:pt>
                <c:pt idx="113">
                  <c:v>2.1820670773000002</c:v>
                </c:pt>
                <c:pt idx="114">
                  <c:v>0.13141683779999999</c:v>
                </c:pt>
                <c:pt idx="115">
                  <c:v>27.123887748000001</c:v>
                </c:pt>
                <c:pt idx="116">
                  <c:v>0.22450376450000001</c:v>
                </c:pt>
                <c:pt idx="117">
                  <c:v>18.2997946608</c:v>
                </c:pt>
                <c:pt idx="118">
                  <c:v>2.0862422997999999</c:v>
                </c:pt>
                <c:pt idx="119">
                  <c:v>1.4346338125</c:v>
                </c:pt>
                <c:pt idx="120">
                  <c:v>21.155373032300002</c:v>
                </c:pt>
                <c:pt idx="121">
                  <c:v>8.7556468173000006</c:v>
                </c:pt>
                <c:pt idx="122">
                  <c:v>31.044490075799999</c:v>
                </c:pt>
                <c:pt idx="123">
                  <c:v>31.975359342800001</c:v>
                </c:pt>
                <c:pt idx="124">
                  <c:v>5.1334702259</c:v>
                </c:pt>
                <c:pt idx="125">
                  <c:v>16.939082820100001</c:v>
                </c:pt>
                <c:pt idx="126">
                  <c:v>25.275838467</c:v>
                </c:pt>
                <c:pt idx="127">
                  <c:v>20.9034907598</c:v>
                </c:pt>
                <c:pt idx="128">
                  <c:v>10.8829568788</c:v>
                </c:pt>
              </c:numCache>
            </c:numRef>
          </c:xVal>
          <c:yVal>
            <c:numRef>
              <c:f>'Chart Data2'!$G$3:$G$131</c:f>
              <c:numCache>
                <c:formatCode>#,##0</c:formatCode>
                <c:ptCount val="129"/>
                <c:pt idx="0">
                  <c:v>130000</c:v>
                </c:pt>
                <c:pt idx="1">
                  <c:v>146267.89000000001</c:v>
                </c:pt>
                <c:pt idx="2">
                  <c:v>139912.45000000001</c:v>
                </c:pt>
                <c:pt idx="3">
                  <c:v>138505.54</c:v>
                </c:pt>
                <c:pt idx="4">
                  <c:v>147527.32999999999</c:v>
                </c:pt>
                <c:pt idx="5">
                  <c:v>133900</c:v>
                </c:pt>
                <c:pt idx="6">
                  <c:v>149608.16</c:v>
                </c:pt>
                <c:pt idx="7">
                  <c:v>135291.1</c:v>
                </c:pt>
                <c:pt idx="8">
                  <c:v>117001.04</c:v>
                </c:pt>
                <c:pt idx="9">
                  <c:v>126348.77</c:v>
                </c:pt>
                <c:pt idx="10">
                  <c:v>130795.81</c:v>
                </c:pt>
                <c:pt idx="11">
                  <c:v>116900.16</c:v>
                </c:pt>
                <c:pt idx="12">
                  <c:v>128524.03</c:v>
                </c:pt>
                <c:pt idx="13">
                  <c:v>129009.5</c:v>
                </c:pt>
                <c:pt idx="14">
                  <c:v>134900.06</c:v>
                </c:pt>
                <c:pt idx="15">
                  <c:v>170111.97</c:v>
                </c:pt>
                <c:pt idx="16">
                  <c:v>133554.51</c:v>
                </c:pt>
                <c:pt idx="17">
                  <c:v>130155.79</c:v>
                </c:pt>
                <c:pt idx="18">
                  <c:v>152875.22</c:v>
                </c:pt>
                <c:pt idx="19">
                  <c:v>123642.27</c:v>
                </c:pt>
                <c:pt idx="20">
                  <c:v>149338.59</c:v>
                </c:pt>
                <c:pt idx="21">
                  <c:v>121460.14</c:v>
                </c:pt>
                <c:pt idx="22">
                  <c:v>113686.14</c:v>
                </c:pt>
                <c:pt idx="23">
                  <c:v>107712.59</c:v>
                </c:pt>
                <c:pt idx="24">
                  <c:v>144389.01999999999</c:v>
                </c:pt>
                <c:pt idx="25">
                  <c:v>142233.73000000001</c:v>
                </c:pt>
                <c:pt idx="26">
                  <c:v>123329.23</c:v>
                </c:pt>
                <c:pt idx="27">
                  <c:v>121152.1</c:v>
                </c:pt>
                <c:pt idx="28">
                  <c:v>129348.96</c:v>
                </c:pt>
                <c:pt idx="29">
                  <c:v>153820.57999999999</c:v>
                </c:pt>
                <c:pt idx="30">
                  <c:v>153687.25</c:v>
                </c:pt>
                <c:pt idx="31">
                  <c:v>121000.05</c:v>
                </c:pt>
                <c:pt idx="32">
                  <c:v>144482.62</c:v>
                </c:pt>
                <c:pt idx="33">
                  <c:v>127525.63</c:v>
                </c:pt>
                <c:pt idx="34">
                  <c:v>127011.87</c:v>
                </c:pt>
                <c:pt idx="35">
                  <c:v>143129.38</c:v>
                </c:pt>
                <c:pt idx="36">
                  <c:v>136877.94</c:v>
                </c:pt>
                <c:pt idx="37">
                  <c:v>136750.85</c:v>
                </c:pt>
                <c:pt idx="38">
                  <c:v>134353.44</c:v>
                </c:pt>
                <c:pt idx="39">
                  <c:v>134086.37</c:v>
                </c:pt>
                <c:pt idx="40">
                  <c:v>170000.06</c:v>
                </c:pt>
                <c:pt idx="41">
                  <c:v>126726.91</c:v>
                </c:pt>
                <c:pt idx="42">
                  <c:v>131586</c:v>
                </c:pt>
                <c:pt idx="43">
                  <c:v>150494.45000000001</c:v>
                </c:pt>
                <c:pt idx="44">
                  <c:v>162736.07999999999</c:v>
                </c:pt>
                <c:pt idx="45">
                  <c:v>106625.17</c:v>
                </c:pt>
                <c:pt idx="46">
                  <c:v>133434.5</c:v>
                </c:pt>
                <c:pt idx="47">
                  <c:v>114772.11</c:v>
                </c:pt>
                <c:pt idx="48">
                  <c:v>135975.01</c:v>
                </c:pt>
                <c:pt idx="49">
                  <c:v>132020.93</c:v>
                </c:pt>
                <c:pt idx="50">
                  <c:v>130903.76</c:v>
                </c:pt>
                <c:pt idx="51">
                  <c:v>140055.34</c:v>
                </c:pt>
                <c:pt idx="52">
                  <c:v>131571.85999999999</c:v>
                </c:pt>
                <c:pt idx="53">
                  <c:v>145421.95000000001</c:v>
                </c:pt>
                <c:pt idx="54">
                  <c:v>129235.6</c:v>
                </c:pt>
                <c:pt idx="55">
                  <c:v>142014.70000000001</c:v>
                </c:pt>
                <c:pt idx="56">
                  <c:v>118278.99</c:v>
                </c:pt>
                <c:pt idx="57">
                  <c:v>109181.07</c:v>
                </c:pt>
                <c:pt idx="58">
                  <c:v>133965.1</c:v>
                </c:pt>
                <c:pt idx="59">
                  <c:v>108357.18</c:v>
                </c:pt>
                <c:pt idx="60">
                  <c:v>101338.43</c:v>
                </c:pt>
                <c:pt idx="61">
                  <c:v>109999.97</c:v>
                </c:pt>
                <c:pt idx="62">
                  <c:v>140023.1</c:v>
                </c:pt>
                <c:pt idx="63">
                  <c:v>157668.57999999999</c:v>
                </c:pt>
                <c:pt idx="64">
                  <c:v>99667.15</c:v>
                </c:pt>
                <c:pt idx="65">
                  <c:v>130809.95</c:v>
                </c:pt>
                <c:pt idx="66">
                  <c:v>136658.07999999999</c:v>
                </c:pt>
                <c:pt idx="67">
                  <c:v>124030.61</c:v>
                </c:pt>
                <c:pt idx="68">
                  <c:v>131237.18</c:v>
                </c:pt>
                <c:pt idx="69">
                  <c:v>133796.82999999999</c:v>
                </c:pt>
                <c:pt idx="70">
                  <c:v>108532.11</c:v>
                </c:pt>
                <c:pt idx="71">
                  <c:v>135000.10999999999</c:v>
                </c:pt>
                <c:pt idx="72">
                  <c:v>141493.46</c:v>
                </c:pt>
                <c:pt idx="73">
                  <c:v>111562.67</c:v>
                </c:pt>
                <c:pt idx="74">
                  <c:v>126344.19</c:v>
                </c:pt>
                <c:pt idx="75">
                  <c:v>147929.81</c:v>
                </c:pt>
                <c:pt idx="76">
                  <c:v>137500.06</c:v>
                </c:pt>
                <c:pt idx="77">
                  <c:v>116664.91</c:v>
                </c:pt>
                <c:pt idx="78">
                  <c:v>153822.85999999999</c:v>
                </c:pt>
                <c:pt idx="79">
                  <c:v>117954.1</c:v>
                </c:pt>
                <c:pt idx="80">
                  <c:v>121710.16</c:v>
                </c:pt>
                <c:pt idx="81">
                  <c:v>126060.27</c:v>
                </c:pt>
                <c:pt idx="82">
                  <c:v>116479.17</c:v>
                </c:pt>
                <c:pt idx="83">
                  <c:v>102182.91</c:v>
                </c:pt>
                <c:pt idx="84">
                  <c:v>137975.76</c:v>
                </c:pt>
                <c:pt idx="85">
                  <c:v>126274.72</c:v>
                </c:pt>
                <c:pt idx="86">
                  <c:v>141771.54999999999</c:v>
                </c:pt>
                <c:pt idx="87">
                  <c:v>103425.92</c:v>
                </c:pt>
                <c:pt idx="88">
                  <c:v>134446.42000000001</c:v>
                </c:pt>
                <c:pt idx="89">
                  <c:v>125775.1</c:v>
                </c:pt>
                <c:pt idx="90">
                  <c:v>138869.32999999999</c:v>
                </c:pt>
                <c:pt idx="91">
                  <c:v>137172.88</c:v>
                </c:pt>
                <c:pt idx="92">
                  <c:v>139976.29999999999</c:v>
                </c:pt>
                <c:pt idx="93">
                  <c:v>130601.54</c:v>
                </c:pt>
                <c:pt idx="94">
                  <c:v>117272.9</c:v>
                </c:pt>
                <c:pt idx="95">
                  <c:v>135000.10999999999</c:v>
                </c:pt>
                <c:pt idx="96">
                  <c:v>99880.98</c:v>
                </c:pt>
                <c:pt idx="97">
                  <c:v>115000.08</c:v>
                </c:pt>
                <c:pt idx="98">
                  <c:v>145400.10999999999</c:v>
                </c:pt>
                <c:pt idx="99">
                  <c:v>141476.19</c:v>
                </c:pt>
                <c:pt idx="100">
                  <c:v>148432.75</c:v>
                </c:pt>
                <c:pt idx="101">
                  <c:v>137500.06</c:v>
                </c:pt>
                <c:pt idx="102">
                  <c:v>129995.01</c:v>
                </c:pt>
                <c:pt idx="103">
                  <c:v>122323.55</c:v>
                </c:pt>
                <c:pt idx="104">
                  <c:v>145376.82</c:v>
                </c:pt>
                <c:pt idx="105">
                  <c:v>144614.5</c:v>
                </c:pt>
                <c:pt idx="106">
                  <c:v>154147.14000000001</c:v>
                </c:pt>
                <c:pt idx="107">
                  <c:v>152580.69</c:v>
                </c:pt>
                <c:pt idx="108">
                  <c:v>137764.01999999999</c:v>
                </c:pt>
                <c:pt idx="109">
                  <c:v>133000.19</c:v>
                </c:pt>
                <c:pt idx="110">
                  <c:v>124213.65</c:v>
                </c:pt>
                <c:pt idx="111">
                  <c:v>146239.39000000001</c:v>
                </c:pt>
                <c:pt idx="112">
                  <c:v>153623.18</c:v>
                </c:pt>
                <c:pt idx="113">
                  <c:v>137500.06</c:v>
                </c:pt>
                <c:pt idx="114">
                  <c:v>144999.92000000001</c:v>
                </c:pt>
                <c:pt idx="115">
                  <c:v>139509.14000000001</c:v>
                </c:pt>
                <c:pt idx="116">
                  <c:v>115000.08</c:v>
                </c:pt>
                <c:pt idx="117">
                  <c:v>137167.26</c:v>
                </c:pt>
                <c:pt idx="118">
                  <c:v>127174.94</c:v>
                </c:pt>
                <c:pt idx="119">
                  <c:v>115000.08</c:v>
                </c:pt>
                <c:pt idx="120">
                  <c:v>147608.03</c:v>
                </c:pt>
                <c:pt idx="121">
                  <c:v>127103.81</c:v>
                </c:pt>
                <c:pt idx="122">
                  <c:v>122835.02</c:v>
                </c:pt>
                <c:pt idx="123">
                  <c:v>154564.79999999999</c:v>
                </c:pt>
                <c:pt idx="124">
                  <c:v>98428.93</c:v>
                </c:pt>
                <c:pt idx="125">
                  <c:v>136485.23000000001</c:v>
                </c:pt>
                <c:pt idx="126">
                  <c:v>152621.87</c:v>
                </c:pt>
                <c:pt idx="127">
                  <c:v>137676.45000000001</c:v>
                </c:pt>
                <c:pt idx="128">
                  <c:v>152536.79999999999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972352"/>
        <c:axId val="58972928"/>
      </c:scatterChart>
      <c:valAx>
        <c:axId val="58972352"/>
        <c:scaling>
          <c:orientation val="minMax"/>
        </c:scaling>
        <c:delete val="0"/>
        <c:axPos val="b"/>
        <c:title>
          <c:tx>
            <c:rich>
              <a:bodyPr/>
              <a:lstStyle>
                <a:defPPr>
                  <a:defRPr kern="1200" smtId="4294967295"/>
                </a:defPPr>
              </a:lstStyle>
              <a:p>
                <a:pPr>
                  <a:defRPr/>
                </a:pPr>
                <a:r>
                  <a:rPr lang="en-US"/>
                  <a:t>Time in Company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8972928"/>
        <c:crosses val="autoZero"/>
        <c:crossBetween val="midCat"/>
      </c:valAx>
      <c:valAx>
        <c:axId val="58972928"/>
        <c:scaling>
          <c:orientation val="minMax"/>
          <c:max val="180000"/>
          <c:min val="9000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58972352"/>
        <c:crosses val="autoZero"/>
        <c:crossBetween val="midCat"/>
        <c:majorUnit val="10000"/>
      </c:valAx>
    </c:plotArea>
    <c:legend>
      <c:legendPos val="tr"/>
      <c:layout>
        <c:manualLayout>
          <c:xMode val="edge"/>
          <c:yMode val="edge"/>
          <c:x val="0.84230726957321167"/>
          <c:y val="0.16576941311359406"/>
          <c:w val="0.13552013039588928"/>
          <c:h val="7.3026582598686218E-2"/>
        </c:manualLayout>
      </c:layout>
      <c:overlay val="1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0.10371</cdr:x>
      <cdr:y>0.41231</cdr:y>
    </cdr:from>
    <cdr:to>
      <cdr:x>0.86455</cdr:x>
      <cdr:y>0.61016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853492" y="2054608"/>
          <a:ext cx="6261409" cy="9859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0.09769</cdr:x>
      <cdr:y>0.41111</cdr:y>
    </cdr:from>
    <cdr:to>
      <cdr:x>0.85853</cdr:x>
      <cdr:y>0.60896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803950" y="2048628"/>
          <a:ext cx="6261409" cy="9859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0.09259</cdr:x>
      <cdr:y>0.22937</cdr:y>
    </cdr:from>
    <cdr:to>
      <cdr:x>0.85343</cdr:x>
      <cdr:y>0.42722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761979" y="1142988"/>
          <a:ext cx="6261409" cy="985919"/>
        </a:xfrm>
        <a:prstGeom xmlns:a="http://schemas.openxmlformats.org/drawingml/2006/main" prst="line">
          <a:avLst/>
        </a:prstGeom>
        <a:ln xmlns:a="http://schemas.openxmlformats.org/drawingml/2006/main" cmpd="sng">
          <a:prstDash val="sysDot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0.11615</cdr:x>
      <cdr:y>0.58108</cdr:y>
    </cdr:from>
    <cdr:to>
      <cdr:x>0.87699</cdr:x>
      <cdr:y>0.77893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955868" y="2895616"/>
          <a:ext cx="6261409" cy="985919"/>
        </a:xfrm>
        <a:prstGeom xmlns:a="http://schemas.openxmlformats.org/drawingml/2006/main" prst="line">
          <a:avLst/>
        </a:prstGeom>
        <a:ln xmlns:a="http://schemas.openxmlformats.org/drawingml/2006/main" cmpd="sng">
          <a:prstDash val="sysDot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C80F19A3-E738-4392-A55F-2A7AF90BB80D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A695BD0F-D76E-436F-95A7-2377D9A3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7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C059EBF6-E21F-4E9E-A649-E311E0A2D583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16704B10-1353-481F-81E2-A0FDBC41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8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32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8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73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81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6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43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00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64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2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5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57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27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46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89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24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26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80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80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80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39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8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36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123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43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352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948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02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990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8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386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318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345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27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637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997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26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23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493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2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58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5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22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96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6704B10-1353-481F-81E2-A0FDBC4172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5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274" y="1122363"/>
            <a:ext cx="8991601" cy="2387600"/>
          </a:xfrm>
        </p:spPr>
        <p:txBody>
          <a:bodyPr anchor="ctr"/>
          <a:lstStyle>
            <a:defPPr>
              <a:defRPr kern="1200" smtId="4294967295"/>
            </a:defPPr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1274" y="3602038"/>
            <a:ext cx="8991601" cy="1655762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0548" y="6332566"/>
            <a:ext cx="1862931" cy="365125"/>
          </a:xfrm>
        </p:spPr>
        <p:txBody>
          <a:bodyPr/>
          <a:lstStyle>
            <a:defPPr>
              <a:defRPr kern="1200" smtId="4294967295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fld id="{4FD3EDB5-BED5-4888-98E8-8CF72B1371BF}" type="datetime1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 algn="l">
              <a:defRPr>
                <a:solidFill>
                  <a:schemeClr val="tx1"/>
                </a:solidFill>
              </a:defRPr>
            </a:lvl1pPr>
          </a:lstStyle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794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718ED282-A56F-4E67-A6F0-4B59E548A79E}" type="datetime1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875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8006" y="142613"/>
            <a:ext cx="1837189" cy="6034350"/>
          </a:xfrm>
        </p:spPr>
        <p:txBody>
          <a:bodyPr vert="eaVert"/>
          <a:lstStyle>
            <a:defPPr>
              <a:defRPr kern="1200" smtId="4294967295"/>
            </a:defPPr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0" y="151002"/>
            <a:ext cx="7033643" cy="6025961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5EAF579-11EC-47CA-9046-84BFCA6F463E}" type="datetime1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371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B4DA129-54C2-4FA3-8905-1D48164EAF79}" type="datetime1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733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274" y="1709738"/>
            <a:ext cx="8991601" cy="2852737"/>
          </a:xfrm>
        </p:spPr>
        <p:txBody>
          <a:bodyPr anchor="ctr"/>
          <a:lstStyle>
            <a:defPPr>
              <a:defRPr kern="1200" smtId="4294967295"/>
            </a:defPPr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274" y="4589463"/>
            <a:ext cx="8991601" cy="150018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59EE47C-FE43-405C-A481-2268143D486A}" type="datetime1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40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799" y="1291906"/>
            <a:ext cx="4333875" cy="4885058"/>
          </a:xfrm>
        </p:spPr>
        <p:txBody>
          <a:bodyPr/>
          <a:lstStyle>
            <a:defPPr>
              <a:defRPr kern="1200" smtId="4294967295"/>
            </a:defPPr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0" y="1291905"/>
            <a:ext cx="4334256" cy="4885058"/>
          </a:xfrm>
        </p:spPr>
        <p:txBody>
          <a:bodyPr/>
          <a:lstStyle>
            <a:defPPr>
              <a:defRPr kern="1200" smtId="4294967295"/>
            </a:defPPr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321B54C-737B-46BD-8F06-C3163EFBF99C}" type="datetime1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192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49" y="1278492"/>
            <a:ext cx="4334256" cy="823912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1750" y="2206305"/>
            <a:ext cx="4334256" cy="3959352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777" y="1295270"/>
            <a:ext cx="4334256" cy="823912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9000" y="2206305"/>
            <a:ext cx="4334256" cy="3959603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CFAB398E-E4F8-431F-99DB-6118F2146024}" type="datetime1">
              <a:rPr lang="en-US" smtClean="0"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/>
          <p:nvPr userDrawn="1"/>
        </p:nvSpPr>
        <p:spPr>
          <a:xfrm>
            <a:off x="2571750" y="140017"/>
            <a:ext cx="8999538" cy="1002505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defPPr>
              <a:defRPr kern="1200" smtId="4294967295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32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80D4497-5C68-4BFC-BA21-3CD63A21FEF7}" type="datetime1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23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60F8FED6-9A6D-4482-BD47-0F737214FDF5}" type="datetime1">
              <a:rPr lang="en-US" smtClean="0"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727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596" y="151003"/>
            <a:ext cx="3657600" cy="1451294"/>
          </a:xfrm>
        </p:spPr>
        <p:txBody>
          <a:bodyPr anchor="ctr"/>
          <a:lstStyle>
            <a:defPPr>
              <a:defRPr kern="1200" smtId="4294967295"/>
            </a:defPPr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475" y="159391"/>
            <a:ext cx="5109331" cy="6006517"/>
          </a:xfrm>
        </p:spPr>
        <p:txBody>
          <a:bodyPr/>
          <a:lstStyle>
            <a:defPPr>
              <a:defRPr kern="1200" smtId="4294967295"/>
            </a:defPPr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3596" y="1744910"/>
            <a:ext cx="3657600" cy="4437776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0E4F40B-EBC0-47A0-85CE-60B0E5C7F852}" type="datetime1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79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459" y="151002"/>
            <a:ext cx="3649211" cy="1451295"/>
          </a:xfrm>
        </p:spPr>
        <p:txBody>
          <a:bodyPr anchor="ctr"/>
          <a:lstStyle>
            <a:defPPr>
              <a:defRPr kern="1200" smtId="4294967295"/>
            </a:defPPr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6989" y="151003"/>
            <a:ext cx="5111496" cy="6023294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3596" y="1736521"/>
            <a:ext cx="3649211" cy="442938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6A40F9AA-1710-4409-A10A-70251A491A60}" type="datetime1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262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609849" y="140017"/>
            <a:ext cx="8961120" cy="1002505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609849" y="1282223"/>
            <a:ext cx="8961120" cy="4883685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2440548" y="6332566"/>
            <a:ext cx="1862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l"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fld id="{718D46F3-ABFA-4BC2-81B1-7EFAE565F2EE}" type="datetime1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317891" y="6329257"/>
            <a:ext cx="5394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ctr"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727747" y="6329257"/>
            <a:ext cx="1846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r"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  <p:sp>
        <p:nvSpPr>
          <p:cNvPr id="1523" name="Freeform 116"/>
          <p:cNvSpPr/>
          <p:nvPr userDrawn="1"/>
        </p:nvSpPr>
        <p:spPr bwMode="auto">
          <a:xfrm>
            <a:off x="648494" y="-223838"/>
            <a:ext cx="11113" cy="14288"/>
          </a:xfrm>
          <a:custGeom>
            <a:avLst/>
            <a:gdLst>
              <a:gd name="T0" fmla="*/ 6 w 11"/>
              <a:gd name="T1" fmla="*/ 0 h 13"/>
              <a:gd name="T2" fmla="*/ 0 w 11"/>
              <a:gd name="T3" fmla="*/ 7 h 13"/>
              <a:gd name="T4" fmla="*/ 5 w 11"/>
              <a:gd name="T5" fmla="*/ 12 h 13"/>
              <a:gd name="T6" fmla="*/ 11 w 11"/>
              <a:gd name="T7" fmla="*/ 8 h 13"/>
              <a:gd name="T8" fmla="*/ 6 w 11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3">
                <a:moveTo>
                  <a:pt x="6" y="0"/>
                </a:moveTo>
                <a:cubicBezTo>
                  <a:pt x="3" y="4"/>
                  <a:pt x="0" y="6"/>
                  <a:pt x="0" y="7"/>
                </a:cubicBezTo>
                <a:cubicBezTo>
                  <a:pt x="0" y="9"/>
                  <a:pt x="3" y="12"/>
                  <a:pt x="5" y="12"/>
                </a:cubicBezTo>
                <a:cubicBezTo>
                  <a:pt x="7" y="13"/>
                  <a:pt x="10" y="10"/>
                  <a:pt x="11" y="8"/>
                </a:cubicBezTo>
                <a:cubicBezTo>
                  <a:pt x="11" y="6"/>
                  <a:pt x="8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288" name="Freeform 282"/>
          <p:cNvSpPr/>
          <p:nvPr userDrawn="1"/>
        </p:nvSpPr>
        <p:spPr bwMode="auto">
          <a:xfrm>
            <a:off x="4874419" y="-122237"/>
            <a:ext cx="12700" cy="12700"/>
          </a:xfrm>
          <a:custGeom>
            <a:avLst/>
            <a:gdLst>
              <a:gd name="T0" fmla="*/ 5 w 11"/>
              <a:gd name="T1" fmla="*/ 0 h 12"/>
              <a:gd name="T2" fmla="*/ 11 w 11"/>
              <a:gd name="T3" fmla="*/ 7 h 12"/>
              <a:gd name="T4" fmla="*/ 5 w 11"/>
              <a:gd name="T5" fmla="*/ 12 h 12"/>
              <a:gd name="T6" fmla="*/ 0 w 11"/>
              <a:gd name="T7" fmla="*/ 7 h 12"/>
              <a:gd name="T8" fmla="*/ 5 w 11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">
                <a:moveTo>
                  <a:pt x="5" y="0"/>
                </a:moveTo>
                <a:cubicBezTo>
                  <a:pt x="8" y="3"/>
                  <a:pt x="11" y="5"/>
                  <a:pt x="11" y="7"/>
                </a:cubicBezTo>
                <a:cubicBezTo>
                  <a:pt x="10" y="9"/>
                  <a:pt x="7" y="12"/>
                  <a:pt x="5" y="12"/>
                </a:cubicBezTo>
                <a:cubicBezTo>
                  <a:pt x="4" y="12"/>
                  <a:pt x="0" y="9"/>
                  <a:pt x="0" y="7"/>
                </a:cubicBezTo>
                <a:cubicBezTo>
                  <a:pt x="0" y="5"/>
                  <a:pt x="3" y="3"/>
                  <a:pt x="5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291" name="Freeform 285"/>
          <p:cNvSpPr/>
          <p:nvPr userDrawn="1"/>
        </p:nvSpPr>
        <p:spPr bwMode="auto">
          <a:xfrm>
            <a:off x="3612357" y="-1658937"/>
            <a:ext cx="15875" cy="12700"/>
          </a:xfrm>
          <a:custGeom>
            <a:avLst/>
            <a:gdLst>
              <a:gd name="T0" fmla="*/ 14 w 14"/>
              <a:gd name="T1" fmla="*/ 5 h 12"/>
              <a:gd name="T2" fmla="*/ 6 w 14"/>
              <a:gd name="T3" fmla="*/ 0 h 12"/>
              <a:gd name="T4" fmla="*/ 0 w 14"/>
              <a:gd name="T5" fmla="*/ 6 h 12"/>
              <a:gd name="T6" fmla="*/ 7 w 14"/>
              <a:gd name="T7" fmla="*/ 12 h 12"/>
              <a:gd name="T8" fmla="*/ 14 w 14"/>
              <a:gd name="T9" fmla="*/ 8 h 12"/>
              <a:gd name="T10" fmla="*/ 14 w 14"/>
              <a:gd name="T1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2">
                <a:moveTo>
                  <a:pt x="14" y="5"/>
                </a:moveTo>
                <a:cubicBezTo>
                  <a:pt x="11" y="3"/>
                  <a:pt x="9" y="0"/>
                  <a:pt x="6" y="0"/>
                </a:cubicBezTo>
                <a:cubicBezTo>
                  <a:pt x="4" y="0"/>
                  <a:pt x="2" y="4"/>
                  <a:pt x="0" y="6"/>
                </a:cubicBezTo>
                <a:cubicBezTo>
                  <a:pt x="2" y="8"/>
                  <a:pt x="4" y="11"/>
                  <a:pt x="7" y="12"/>
                </a:cubicBezTo>
                <a:cubicBezTo>
                  <a:pt x="9" y="12"/>
                  <a:pt x="12" y="9"/>
                  <a:pt x="14" y="8"/>
                </a:cubicBezTo>
                <a:cubicBezTo>
                  <a:pt x="14" y="7"/>
                  <a:pt x="14" y="6"/>
                  <a:pt x="14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292" name="Freeform 286"/>
          <p:cNvSpPr/>
          <p:nvPr userDrawn="1"/>
        </p:nvSpPr>
        <p:spPr bwMode="auto">
          <a:xfrm>
            <a:off x="4023519" y="-2435225"/>
            <a:ext cx="14288" cy="15875"/>
          </a:xfrm>
          <a:custGeom>
            <a:avLst/>
            <a:gdLst>
              <a:gd name="T0" fmla="*/ 6 w 13"/>
              <a:gd name="T1" fmla="*/ 0 h 15"/>
              <a:gd name="T2" fmla="*/ 0 w 13"/>
              <a:gd name="T3" fmla="*/ 9 h 15"/>
              <a:gd name="T4" fmla="*/ 7 w 13"/>
              <a:gd name="T5" fmla="*/ 15 h 15"/>
              <a:gd name="T6" fmla="*/ 13 w 13"/>
              <a:gd name="T7" fmla="*/ 9 h 15"/>
              <a:gd name="T8" fmla="*/ 6 w 1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0"/>
                </a:moveTo>
                <a:cubicBezTo>
                  <a:pt x="3" y="4"/>
                  <a:pt x="0" y="7"/>
                  <a:pt x="0" y="9"/>
                </a:cubicBezTo>
                <a:cubicBezTo>
                  <a:pt x="1" y="11"/>
                  <a:pt x="4" y="15"/>
                  <a:pt x="7" y="15"/>
                </a:cubicBezTo>
                <a:cubicBezTo>
                  <a:pt x="9" y="14"/>
                  <a:pt x="13" y="11"/>
                  <a:pt x="13" y="9"/>
                </a:cubicBezTo>
                <a:cubicBezTo>
                  <a:pt x="13" y="7"/>
                  <a:pt x="9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293" name="Freeform 287"/>
          <p:cNvSpPr/>
          <p:nvPr userDrawn="1"/>
        </p:nvSpPr>
        <p:spPr bwMode="auto">
          <a:xfrm>
            <a:off x="3899694" y="-2154237"/>
            <a:ext cx="14288" cy="15875"/>
          </a:xfrm>
          <a:custGeom>
            <a:avLst/>
            <a:gdLst>
              <a:gd name="T0" fmla="*/ 6 w 13"/>
              <a:gd name="T1" fmla="*/ 15 h 15"/>
              <a:gd name="T2" fmla="*/ 13 w 13"/>
              <a:gd name="T3" fmla="*/ 6 h 15"/>
              <a:gd name="T4" fmla="*/ 7 w 13"/>
              <a:gd name="T5" fmla="*/ 1 h 15"/>
              <a:gd name="T6" fmla="*/ 0 w 13"/>
              <a:gd name="T7" fmla="*/ 6 h 15"/>
              <a:gd name="T8" fmla="*/ 6 w 13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15"/>
                </a:moveTo>
                <a:cubicBezTo>
                  <a:pt x="9" y="11"/>
                  <a:pt x="13" y="9"/>
                  <a:pt x="13" y="6"/>
                </a:cubicBezTo>
                <a:cubicBezTo>
                  <a:pt x="12" y="4"/>
                  <a:pt x="9" y="1"/>
                  <a:pt x="7" y="1"/>
                </a:cubicBezTo>
                <a:cubicBezTo>
                  <a:pt x="5" y="0"/>
                  <a:pt x="1" y="4"/>
                  <a:pt x="0" y="6"/>
                </a:cubicBezTo>
                <a:cubicBezTo>
                  <a:pt x="0" y="8"/>
                  <a:pt x="3" y="11"/>
                  <a:pt x="6" y="1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294" name="Freeform 288"/>
          <p:cNvSpPr/>
          <p:nvPr userDrawn="1"/>
        </p:nvSpPr>
        <p:spPr bwMode="auto">
          <a:xfrm>
            <a:off x="3980657" y="-1577975"/>
            <a:ext cx="12700" cy="15875"/>
          </a:xfrm>
          <a:custGeom>
            <a:avLst/>
            <a:gdLst>
              <a:gd name="T0" fmla="*/ 6 w 12"/>
              <a:gd name="T1" fmla="*/ 15 h 15"/>
              <a:gd name="T2" fmla="*/ 12 w 12"/>
              <a:gd name="T3" fmla="*/ 6 h 15"/>
              <a:gd name="T4" fmla="*/ 6 w 12"/>
              <a:gd name="T5" fmla="*/ 1 h 15"/>
              <a:gd name="T6" fmla="*/ 0 w 12"/>
              <a:gd name="T7" fmla="*/ 6 h 15"/>
              <a:gd name="T8" fmla="*/ 6 w 12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5">
                <a:moveTo>
                  <a:pt x="6" y="15"/>
                </a:moveTo>
                <a:cubicBezTo>
                  <a:pt x="9" y="11"/>
                  <a:pt x="12" y="8"/>
                  <a:pt x="12" y="6"/>
                </a:cubicBezTo>
                <a:cubicBezTo>
                  <a:pt x="12" y="4"/>
                  <a:pt x="8" y="1"/>
                  <a:pt x="6" y="1"/>
                </a:cubicBezTo>
                <a:cubicBezTo>
                  <a:pt x="4" y="0"/>
                  <a:pt x="0" y="4"/>
                  <a:pt x="0" y="6"/>
                </a:cubicBezTo>
                <a:cubicBezTo>
                  <a:pt x="0" y="8"/>
                  <a:pt x="3" y="11"/>
                  <a:pt x="6" y="1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295" name="Freeform 289"/>
          <p:cNvSpPr/>
          <p:nvPr userDrawn="1"/>
        </p:nvSpPr>
        <p:spPr bwMode="auto">
          <a:xfrm>
            <a:off x="3640932" y="-2432050"/>
            <a:ext cx="19050" cy="12700"/>
          </a:xfrm>
          <a:custGeom>
            <a:avLst/>
            <a:gdLst>
              <a:gd name="T0" fmla="*/ 0 w 17"/>
              <a:gd name="T1" fmla="*/ 5 h 12"/>
              <a:gd name="T2" fmla="*/ 10 w 17"/>
              <a:gd name="T3" fmla="*/ 12 h 12"/>
              <a:gd name="T4" fmla="*/ 17 w 17"/>
              <a:gd name="T5" fmla="*/ 7 h 12"/>
              <a:gd name="T6" fmla="*/ 11 w 17"/>
              <a:gd name="T7" fmla="*/ 0 h 12"/>
              <a:gd name="T8" fmla="*/ 0 w 1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5"/>
                </a:moveTo>
                <a:cubicBezTo>
                  <a:pt x="5" y="9"/>
                  <a:pt x="8" y="12"/>
                  <a:pt x="10" y="12"/>
                </a:cubicBezTo>
                <a:cubicBezTo>
                  <a:pt x="12" y="11"/>
                  <a:pt x="15" y="8"/>
                  <a:pt x="17" y="7"/>
                </a:cubicBezTo>
                <a:cubicBezTo>
                  <a:pt x="15" y="4"/>
                  <a:pt x="13" y="1"/>
                  <a:pt x="11" y="0"/>
                </a:cubicBezTo>
                <a:cubicBezTo>
                  <a:pt x="8" y="0"/>
                  <a:pt x="6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296" name="Freeform 290"/>
          <p:cNvSpPr/>
          <p:nvPr userDrawn="1"/>
        </p:nvSpPr>
        <p:spPr bwMode="auto">
          <a:xfrm>
            <a:off x="4029869" y="-1885950"/>
            <a:ext cx="14288" cy="15875"/>
          </a:xfrm>
          <a:custGeom>
            <a:avLst/>
            <a:gdLst>
              <a:gd name="T0" fmla="*/ 6 w 13"/>
              <a:gd name="T1" fmla="*/ 14 h 14"/>
              <a:gd name="T2" fmla="*/ 12 w 13"/>
              <a:gd name="T3" fmla="*/ 5 h 14"/>
              <a:gd name="T4" fmla="*/ 6 w 13"/>
              <a:gd name="T5" fmla="*/ 0 h 14"/>
              <a:gd name="T6" fmla="*/ 0 w 13"/>
              <a:gd name="T7" fmla="*/ 5 h 14"/>
              <a:gd name="T8" fmla="*/ 6 w 1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6" y="14"/>
                </a:moveTo>
                <a:cubicBezTo>
                  <a:pt x="9" y="10"/>
                  <a:pt x="13" y="7"/>
                  <a:pt x="12" y="5"/>
                </a:cubicBezTo>
                <a:cubicBezTo>
                  <a:pt x="12" y="3"/>
                  <a:pt x="8" y="0"/>
                  <a:pt x="6" y="0"/>
                </a:cubicBezTo>
                <a:cubicBezTo>
                  <a:pt x="4" y="0"/>
                  <a:pt x="0" y="3"/>
                  <a:pt x="0" y="5"/>
                </a:cubicBezTo>
                <a:cubicBezTo>
                  <a:pt x="0" y="7"/>
                  <a:pt x="3" y="10"/>
                  <a:pt x="6" y="1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297" name="Freeform 291"/>
          <p:cNvSpPr/>
          <p:nvPr userDrawn="1"/>
        </p:nvSpPr>
        <p:spPr bwMode="auto">
          <a:xfrm>
            <a:off x="4334669" y="-2430462"/>
            <a:ext cx="11113" cy="12700"/>
          </a:xfrm>
          <a:custGeom>
            <a:avLst/>
            <a:gdLst>
              <a:gd name="T0" fmla="*/ 5 w 10"/>
              <a:gd name="T1" fmla="*/ 11 h 11"/>
              <a:gd name="T2" fmla="*/ 10 w 10"/>
              <a:gd name="T3" fmla="*/ 5 h 11"/>
              <a:gd name="T4" fmla="*/ 4 w 10"/>
              <a:gd name="T5" fmla="*/ 0 h 11"/>
              <a:gd name="T6" fmla="*/ 0 w 10"/>
              <a:gd name="T7" fmla="*/ 5 h 11"/>
              <a:gd name="T8" fmla="*/ 5 w 10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1"/>
                </a:moveTo>
                <a:cubicBezTo>
                  <a:pt x="7" y="8"/>
                  <a:pt x="10" y="6"/>
                  <a:pt x="10" y="5"/>
                </a:cubicBezTo>
                <a:cubicBezTo>
                  <a:pt x="9" y="3"/>
                  <a:pt x="6" y="1"/>
                  <a:pt x="4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6"/>
                  <a:pt x="3" y="8"/>
                  <a:pt x="5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298" name="Freeform 292"/>
          <p:cNvSpPr/>
          <p:nvPr userDrawn="1"/>
        </p:nvSpPr>
        <p:spPr bwMode="auto">
          <a:xfrm>
            <a:off x="4247357" y="-2065337"/>
            <a:ext cx="14288" cy="9525"/>
          </a:xfrm>
          <a:custGeom>
            <a:avLst/>
            <a:gdLst>
              <a:gd name="T0" fmla="*/ 12 w 12"/>
              <a:gd name="T1" fmla="*/ 5 h 9"/>
              <a:gd name="T2" fmla="*/ 5 w 12"/>
              <a:gd name="T3" fmla="*/ 0 h 9"/>
              <a:gd name="T4" fmla="*/ 0 w 12"/>
              <a:gd name="T5" fmla="*/ 4 h 9"/>
              <a:gd name="T6" fmla="*/ 5 w 12"/>
              <a:gd name="T7" fmla="*/ 9 h 9"/>
              <a:gd name="T8" fmla="*/ 12 w 12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12" y="5"/>
                </a:moveTo>
                <a:cubicBezTo>
                  <a:pt x="9" y="2"/>
                  <a:pt x="7" y="0"/>
                  <a:pt x="5" y="0"/>
                </a:cubicBezTo>
                <a:cubicBezTo>
                  <a:pt x="3" y="0"/>
                  <a:pt x="2" y="3"/>
                  <a:pt x="0" y="4"/>
                </a:cubicBezTo>
                <a:cubicBezTo>
                  <a:pt x="2" y="6"/>
                  <a:pt x="3" y="8"/>
                  <a:pt x="5" y="9"/>
                </a:cubicBezTo>
                <a:cubicBezTo>
                  <a:pt x="6" y="9"/>
                  <a:pt x="9" y="7"/>
                  <a:pt x="12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299" name="Freeform 293"/>
          <p:cNvSpPr/>
          <p:nvPr userDrawn="1"/>
        </p:nvSpPr>
        <p:spPr bwMode="auto">
          <a:xfrm>
            <a:off x="4279107" y="-1284287"/>
            <a:ext cx="9525" cy="11113"/>
          </a:xfrm>
          <a:custGeom>
            <a:avLst/>
            <a:gdLst>
              <a:gd name="T0" fmla="*/ 4 w 9"/>
              <a:gd name="T1" fmla="*/ 11 h 11"/>
              <a:gd name="T2" fmla="*/ 9 w 9"/>
              <a:gd name="T3" fmla="*/ 5 h 11"/>
              <a:gd name="T4" fmla="*/ 5 w 9"/>
              <a:gd name="T5" fmla="*/ 1 h 11"/>
              <a:gd name="T6" fmla="*/ 0 w 9"/>
              <a:gd name="T7" fmla="*/ 5 h 11"/>
              <a:gd name="T8" fmla="*/ 4 w 9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4" y="11"/>
                </a:moveTo>
                <a:cubicBezTo>
                  <a:pt x="7" y="8"/>
                  <a:pt x="9" y="6"/>
                  <a:pt x="9" y="5"/>
                </a:cubicBezTo>
                <a:cubicBezTo>
                  <a:pt x="9" y="3"/>
                  <a:pt x="6" y="1"/>
                  <a:pt x="5" y="1"/>
                </a:cubicBezTo>
                <a:cubicBezTo>
                  <a:pt x="3" y="0"/>
                  <a:pt x="0" y="3"/>
                  <a:pt x="0" y="5"/>
                </a:cubicBezTo>
                <a:cubicBezTo>
                  <a:pt x="0" y="6"/>
                  <a:pt x="2" y="8"/>
                  <a:pt x="4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00" name="Freeform 294"/>
          <p:cNvSpPr/>
          <p:nvPr userDrawn="1"/>
        </p:nvSpPr>
        <p:spPr bwMode="auto">
          <a:xfrm>
            <a:off x="4199732" y="-1487487"/>
            <a:ext cx="14288" cy="9525"/>
          </a:xfrm>
          <a:custGeom>
            <a:avLst/>
            <a:gdLst>
              <a:gd name="T0" fmla="*/ 0 w 12"/>
              <a:gd name="T1" fmla="*/ 5 h 9"/>
              <a:gd name="T2" fmla="*/ 7 w 12"/>
              <a:gd name="T3" fmla="*/ 9 h 9"/>
              <a:gd name="T4" fmla="*/ 12 w 12"/>
              <a:gd name="T5" fmla="*/ 4 h 9"/>
              <a:gd name="T6" fmla="*/ 7 w 12"/>
              <a:gd name="T7" fmla="*/ 0 h 9"/>
              <a:gd name="T8" fmla="*/ 0 w 12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0" y="5"/>
                </a:moveTo>
                <a:cubicBezTo>
                  <a:pt x="3" y="7"/>
                  <a:pt x="6" y="9"/>
                  <a:pt x="7" y="9"/>
                </a:cubicBezTo>
                <a:cubicBezTo>
                  <a:pt x="9" y="8"/>
                  <a:pt x="10" y="6"/>
                  <a:pt x="12" y="4"/>
                </a:cubicBezTo>
                <a:cubicBezTo>
                  <a:pt x="10" y="3"/>
                  <a:pt x="9" y="0"/>
                  <a:pt x="7" y="0"/>
                </a:cubicBezTo>
                <a:cubicBezTo>
                  <a:pt x="5" y="0"/>
                  <a:pt x="3" y="2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01" name="Freeform 295"/>
          <p:cNvSpPr/>
          <p:nvPr userDrawn="1"/>
        </p:nvSpPr>
        <p:spPr bwMode="auto">
          <a:xfrm>
            <a:off x="3709194" y="-1920875"/>
            <a:ext cx="14288" cy="9525"/>
          </a:xfrm>
          <a:custGeom>
            <a:avLst/>
            <a:gdLst>
              <a:gd name="T0" fmla="*/ 0 w 12"/>
              <a:gd name="T1" fmla="*/ 4 h 9"/>
              <a:gd name="T2" fmla="*/ 7 w 12"/>
              <a:gd name="T3" fmla="*/ 9 h 9"/>
              <a:gd name="T4" fmla="*/ 12 w 12"/>
              <a:gd name="T5" fmla="*/ 6 h 9"/>
              <a:gd name="T6" fmla="*/ 8 w 12"/>
              <a:gd name="T7" fmla="*/ 1 h 9"/>
              <a:gd name="T8" fmla="*/ 0 w 12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0" y="4"/>
                </a:moveTo>
                <a:cubicBezTo>
                  <a:pt x="4" y="7"/>
                  <a:pt x="5" y="9"/>
                  <a:pt x="7" y="9"/>
                </a:cubicBezTo>
                <a:cubicBezTo>
                  <a:pt x="9" y="9"/>
                  <a:pt x="11" y="7"/>
                  <a:pt x="12" y="6"/>
                </a:cubicBezTo>
                <a:cubicBezTo>
                  <a:pt x="11" y="4"/>
                  <a:pt x="10" y="1"/>
                  <a:pt x="8" y="1"/>
                </a:cubicBezTo>
                <a:cubicBezTo>
                  <a:pt x="6" y="0"/>
                  <a:pt x="4" y="2"/>
                  <a:pt x="0" y="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02" name="Freeform 296"/>
          <p:cNvSpPr/>
          <p:nvPr userDrawn="1"/>
        </p:nvSpPr>
        <p:spPr bwMode="auto">
          <a:xfrm>
            <a:off x="3007519" y="-1622425"/>
            <a:ext cx="17463" cy="12700"/>
          </a:xfrm>
          <a:custGeom>
            <a:avLst/>
            <a:gdLst>
              <a:gd name="T0" fmla="*/ 15 w 15"/>
              <a:gd name="T1" fmla="*/ 5 h 12"/>
              <a:gd name="T2" fmla="*/ 6 w 15"/>
              <a:gd name="T3" fmla="*/ 0 h 12"/>
              <a:gd name="T4" fmla="*/ 0 w 15"/>
              <a:gd name="T5" fmla="*/ 6 h 12"/>
              <a:gd name="T6" fmla="*/ 7 w 15"/>
              <a:gd name="T7" fmla="*/ 12 h 12"/>
              <a:gd name="T8" fmla="*/ 15 w 15"/>
              <a:gd name="T9" fmla="*/ 8 h 12"/>
              <a:gd name="T10" fmla="*/ 15 w 15"/>
              <a:gd name="T1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2" y="3"/>
                  <a:pt x="9" y="0"/>
                  <a:pt x="6" y="0"/>
                </a:cubicBezTo>
                <a:cubicBezTo>
                  <a:pt x="4" y="1"/>
                  <a:pt x="2" y="4"/>
                  <a:pt x="0" y="6"/>
                </a:cubicBezTo>
                <a:cubicBezTo>
                  <a:pt x="3" y="8"/>
                  <a:pt x="5" y="12"/>
                  <a:pt x="7" y="12"/>
                </a:cubicBezTo>
                <a:cubicBezTo>
                  <a:pt x="9" y="12"/>
                  <a:pt x="12" y="9"/>
                  <a:pt x="15" y="8"/>
                </a:cubicBezTo>
                <a:cubicBezTo>
                  <a:pt x="15" y="7"/>
                  <a:pt x="15" y="6"/>
                  <a:pt x="15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03" name="Freeform 297"/>
          <p:cNvSpPr/>
          <p:nvPr userDrawn="1"/>
        </p:nvSpPr>
        <p:spPr bwMode="auto">
          <a:xfrm>
            <a:off x="3418682" y="-2400300"/>
            <a:ext cx="14288" cy="17463"/>
          </a:xfrm>
          <a:custGeom>
            <a:avLst/>
            <a:gdLst>
              <a:gd name="T0" fmla="*/ 6 w 13"/>
              <a:gd name="T1" fmla="*/ 0 h 15"/>
              <a:gd name="T2" fmla="*/ 1 w 13"/>
              <a:gd name="T3" fmla="*/ 9 h 15"/>
              <a:gd name="T4" fmla="*/ 7 w 13"/>
              <a:gd name="T5" fmla="*/ 15 h 15"/>
              <a:gd name="T6" fmla="*/ 13 w 13"/>
              <a:gd name="T7" fmla="*/ 9 h 15"/>
              <a:gd name="T8" fmla="*/ 6 w 1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0"/>
                </a:moveTo>
                <a:cubicBezTo>
                  <a:pt x="3" y="5"/>
                  <a:pt x="0" y="7"/>
                  <a:pt x="1" y="9"/>
                </a:cubicBezTo>
                <a:cubicBezTo>
                  <a:pt x="1" y="12"/>
                  <a:pt x="5" y="15"/>
                  <a:pt x="7" y="15"/>
                </a:cubicBezTo>
                <a:cubicBezTo>
                  <a:pt x="9" y="15"/>
                  <a:pt x="13" y="11"/>
                  <a:pt x="13" y="9"/>
                </a:cubicBezTo>
                <a:cubicBezTo>
                  <a:pt x="13" y="7"/>
                  <a:pt x="10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04" name="Freeform 298"/>
          <p:cNvSpPr/>
          <p:nvPr userDrawn="1"/>
        </p:nvSpPr>
        <p:spPr bwMode="auto">
          <a:xfrm>
            <a:off x="3294857" y="-2117725"/>
            <a:ext cx="14288" cy="14288"/>
          </a:xfrm>
          <a:custGeom>
            <a:avLst/>
            <a:gdLst>
              <a:gd name="T0" fmla="*/ 6 w 13"/>
              <a:gd name="T1" fmla="*/ 14 h 14"/>
              <a:gd name="T2" fmla="*/ 13 w 13"/>
              <a:gd name="T3" fmla="*/ 6 h 14"/>
              <a:gd name="T4" fmla="*/ 7 w 13"/>
              <a:gd name="T5" fmla="*/ 0 h 14"/>
              <a:gd name="T6" fmla="*/ 1 w 13"/>
              <a:gd name="T7" fmla="*/ 5 h 14"/>
              <a:gd name="T8" fmla="*/ 6 w 1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6" y="14"/>
                </a:moveTo>
                <a:cubicBezTo>
                  <a:pt x="10" y="10"/>
                  <a:pt x="13" y="8"/>
                  <a:pt x="13" y="6"/>
                </a:cubicBezTo>
                <a:cubicBezTo>
                  <a:pt x="13" y="3"/>
                  <a:pt x="9" y="0"/>
                  <a:pt x="7" y="0"/>
                </a:cubicBezTo>
                <a:cubicBezTo>
                  <a:pt x="5" y="0"/>
                  <a:pt x="1" y="3"/>
                  <a:pt x="1" y="5"/>
                </a:cubicBezTo>
                <a:cubicBezTo>
                  <a:pt x="0" y="7"/>
                  <a:pt x="3" y="10"/>
                  <a:pt x="6" y="1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05" name="Freeform 299"/>
          <p:cNvSpPr/>
          <p:nvPr userDrawn="1"/>
        </p:nvSpPr>
        <p:spPr bwMode="auto">
          <a:xfrm>
            <a:off x="3375819" y="-1541462"/>
            <a:ext cx="14288" cy="15875"/>
          </a:xfrm>
          <a:custGeom>
            <a:avLst/>
            <a:gdLst>
              <a:gd name="T0" fmla="*/ 6 w 13"/>
              <a:gd name="T1" fmla="*/ 14 h 14"/>
              <a:gd name="T2" fmla="*/ 12 w 13"/>
              <a:gd name="T3" fmla="*/ 5 h 14"/>
              <a:gd name="T4" fmla="*/ 6 w 13"/>
              <a:gd name="T5" fmla="*/ 0 h 14"/>
              <a:gd name="T6" fmla="*/ 0 w 13"/>
              <a:gd name="T7" fmla="*/ 5 h 14"/>
              <a:gd name="T8" fmla="*/ 6 w 1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6" y="14"/>
                </a:moveTo>
                <a:cubicBezTo>
                  <a:pt x="9" y="10"/>
                  <a:pt x="13" y="7"/>
                  <a:pt x="12" y="5"/>
                </a:cubicBezTo>
                <a:cubicBezTo>
                  <a:pt x="12" y="3"/>
                  <a:pt x="8" y="0"/>
                  <a:pt x="6" y="0"/>
                </a:cubicBezTo>
                <a:cubicBezTo>
                  <a:pt x="4" y="0"/>
                  <a:pt x="0" y="3"/>
                  <a:pt x="0" y="5"/>
                </a:cubicBezTo>
                <a:cubicBezTo>
                  <a:pt x="0" y="7"/>
                  <a:pt x="3" y="10"/>
                  <a:pt x="6" y="1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06" name="Freeform 300"/>
          <p:cNvSpPr/>
          <p:nvPr userDrawn="1"/>
        </p:nvSpPr>
        <p:spPr bwMode="auto">
          <a:xfrm>
            <a:off x="3037682" y="-2397125"/>
            <a:ext cx="19050" cy="14288"/>
          </a:xfrm>
          <a:custGeom>
            <a:avLst/>
            <a:gdLst>
              <a:gd name="T0" fmla="*/ 0 w 17"/>
              <a:gd name="T1" fmla="*/ 5 h 12"/>
              <a:gd name="T2" fmla="*/ 9 w 17"/>
              <a:gd name="T3" fmla="*/ 12 h 12"/>
              <a:gd name="T4" fmla="*/ 17 w 17"/>
              <a:gd name="T5" fmla="*/ 7 h 12"/>
              <a:gd name="T6" fmla="*/ 10 w 17"/>
              <a:gd name="T7" fmla="*/ 1 h 12"/>
              <a:gd name="T8" fmla="*/ 0 w 1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5"/>
                </a:moveTo>
                <a:cubicBezTo>
                  <a:pt x="5" y="9"/>
                  <a:pt x="7" y="12"/>
                  <a:pt x="9" y="12"/>
                </a:cubicBezTo>
                <a:cubicBezTo>
                  <a:pt x="12" y="12"/>
                  <a:pt x="14" y="8"/>
                  <a:pt x="17" y="7"/>
                </a:cubicBezTo>
                <a:cubicBezTo>
                  <a:pt x="14" y="4"/>
                  <a:pt x="13" y="1"/>
                  <a:pt x="10" y="1"/>
                </a:cubicBezTo>
                <a:cubicBezTo>
                  <a:pt x="8" y="0"/>
                  <a:pt x="5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07" name="Freeform 301"/>
          <p:cNvSpPr/>
          <p:nvPr userDrawn="1"/>
        </p:nvSpPr>
        <p:spPr bwMode="auto">
          <a:xfrm>
            <a:off x="3426619" y="-1849437"/>
            <a:ext cx="12700" cy="15875"/>
          </a:xfrm>
          <a:custGeom>
            <a:avLst/>
            <a:gdLst>
              <a:gd name="T0" fmla="*/ 6 w 12"/>
              <a:gd name="T1" fmla="*/ 14 h 14"/>
              <a:gd name="T2" fmla="*/ 12 w 12"/>
              <a:gd name="T3" fmla="*/ 6 h 14"/>
              <a:gd name="T4" fmla="*/ 5 w 12"/>
              <a:gd name="T5" fmla="*/ 0 h 14"/>
              <a:gd name="T6" fmla="*/ 0 w 12"/>
              <a:gd name="T7" fmla="*/ 5 h 14"/>
              <a:gd name="T8" fmla="*/ 6 w 12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4">
                <a:moveTo>
                  <a:pt x="6" y="14"/>
                </a:moveTo>
                <a:cubicBezTo>
                  <a:pt x="9" y="10"/>
                  <a:pt x="12" y="7"/>
                  <a:pt x="12" y="6"/>
                </a:cubicBezTo>
                <a:cubicBezTo>
                  <a:pt x="11" y="3"/>
                  <a:pt x="8" y="1"/>
                  <a:pt x="5" y="0"/>
                </a:cubicBezTo>
                <a:cubicBezTo>
                  <a:pt x="4" y="0"/>
                  <a:pt x="0" y="3"/>
                  <a:pt x="0" y="5"/>
                </a:cubicBezTo>
                <a:cubicBezTo>
                  <a:pt x="0" y="8"/>
                  <a:pt x="3" y="10"/>
                  <a:pt x="6" y="1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08" name="Freeform 302"/>
          <p:cNvSpPr/>
          <p:nvPr userDrawn="1"/>
        </p:nvSpPr>
        <p:spPr bwMode="auto">
          <a:xfrm>
            <a:off x="3731419" y="-2393950"/>
            <a:ext cx="9525" cy="11113"/>
          </a:xfrm>
          <a:custGeom>
            <a:avLst/>
            <a:gdLst>
              <a:gd name="T0" fmla="*/ 5 w 9"/>
              <a:gd name="T1" fmla="*/ 11 h 11"/>
              <a:gd name="T2" fmla="*/ 9 w 9"/>
              <a:gd name="T3" fmla="*/ 5 h 11"/>
              <a:gd name="T4" fmla="*/ 4 w 9"/>
              <a:gd name="T5" fmla="*/ 0 h 11"/>
              <a:gd name="T6" fmla="*/ 0 w 9"/>
              <a:gd name="T7" fmla="*/ 5 h 11"/>
              <a:gd name="T8" fmla="*/ 5 w 9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5" y="11"/>
                </a:moveTo>
                <a:cubicBezTo>
                  <a:pt x="7" y="8"/>
                  <a:pt x="9" y="6"/>
                  <a:pt x="9" y="5"/>
                </a:cubicBezTo>
                <a:cubicBezTo>
                  <a:pt x="8" y="3"/>
                  <a:pt x="6" y="1"/>
                  <a:pt x="4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7"/>
                  <a:pt x="2" y="8"/>
                  <a:pt x="5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09" name="Freeform 303"/>
          <p:cNvSpPr/>
          <p:nvPr userDrawn="1"/>
        </p:nvSpPr>
        <p:spPr bwMode="auto">
          <a:xfrm>
            <a:off x="3642519" y="-2030412"/>
            <a:ext cx="14288" cy="9525"/>
          </a:xfrm>
          <a:custGeom>
            <a:avLst/>
            <a:gdLst>
              <a:gd name="T0" fmla="*/ 13 w 13"/>
              <a:gd name="T1" fmla="*/ 5 h 9"/>
              <a:gd name="T2" fmla="*/ 6 w 13"/>
              <a:gd name="T3" fmla="*/ 0 h 9"/>
              <a:gd name="T4" fmla="*/ 0 w 13"/>
              <a:gd name="T5" fmla="*/ 4 h 9"/>
              <a:gd name="T6" fmla="*/ 5 w 13"/>
              <a:gd name="T7" fmla="*/ 9 h 9"/>
              <a:gd name="T8" fmla="*/ 13 w 13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9">
                <a:moveTo>
                  <a:pt x="13" y="5"/>
                </a:moveTo>
                <a:cubicBezTo>
                  <a:pt x="9" y="3"/>
                  <a:pt x="7" y="0"/>
                  <a:pt x="6" y="0"/>
                </a:cubicBezTo>
                <a:cubicBezTo>
                  <a:pt x="4" y="0"/>
                  <a:pt x="2" y="3"/>
                  <a:pt x="0" y="4"/>
                </a:cubicBezTo>
                <a:cubicBezTo>
                  <a:pt x="2" y="6"/>
                  <a:pt x="3" y="9"/>
                  <a:pt x="5" y="9"/>
                </a:cubicBezTo>
                <a:cubicBezTo>
                  <a:pt x="7" y="9"/>
                  <a:pt x="9" y="7"/>
                  <a:pt x="13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10" name="Freeform 304"/>
          <p:cNvSpPr/>
          <p:nvPr userDrawn="1"/>
        </p:nvSpPr>
        <p:spPr bwMode="auto">
          <a:xfrm>
            <a:off x="3674269" y="-1247775"/>
            <a:ext cx="11113" cy="11113"/>
          </a:xfrm>
          <a:custGeom>
            <a:avLst/>
            <a:gdLst>
              <a:gd name="T0" fmla="*/ 5 w 10"/>
              <a:gd name="T1" fmla="*/ 10 h 10"/>
              <a:gd name="T2" fmla="*/ 9 w 10"/>
              <a:gd name="T3" fmla="*/ 4 h 10"/>
              <a:gd name="T4" fmla="*/ 5 w 10"/>
              <a:gd name="T5" fmla="*/ 0 h 10"/>
              <a:gd name="T6" fmla="*/ 0 w 10"/>
              <a:gd name="T7" fmla="*/ 4 h 10"/>
              <a:gd name="T8" fmla="*/ 5 w 10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5" y="10"/>
                </a:moveTo>
                <a:cubicBezTo>
                  <a:pt x="7" y="7"/>
                  <a:pt x="10" y="6"/>
                  <a:pt x="9" y="4"/>
                </a:cubicBezTo>
                <a:cubicBezTo>
                  <a:pt x="9" y="2"/>
                  <a:pt x="7" y="0"/>
                  <a:pt x="5" y="0"/>
                </a:cubicBezTo>
                <a:cubicBezTo>
                  <a:pt x="3" y="0"/>
                  <a:pt x="1" y="2"/>
                  <a:pt x="0" y="4"/>
                </a:cubicBezTo>
                <a:cubicBezTo>
                  <a:pt x="0" y="5"/>
                  <a:pt x="3" y="7"/>
                  <a:pt x="5" y="1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11" name="Freeform 305"/>
          <p:cNvSpPr/>
          <p:nvPr userDrawn="1"/>
        </p:nvSpPr>
        <p:spPr bwMode="auto">
          <a:xfrm>
            <a:off x="3596482" y="-1450975"/>
            <a:ext cx="12700" cy="9525"/>
          </a:xfrm>
          <a:custGeom>
            <a:avLst/>
            <a:gdLst>
              <a:gd name="T0" fmla="*/ 0 w 11"/>
              <a:gd name="T1" fmla="*/ 5 h 9"/>
              <a:gd name="T2" fmla="*/ 7 w 11"/>
              <a:gd name="T3" fmla="*/ 9 h 9"/>
              <a:gd name="T4" fmla="*/ 11 w 11"/>
              <a:gd name="T5" fmla="*/ 4 h 9"/>
              <a:gd name="T6" fmla="*/ 6 w 11"/>
              <a:gd name="T7" fmla="*/ 0 h 9"/>
              <a:gd name="T8" fmla="*/ 0 w 11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0" y="5"/>
                </a:moveTo>
                <a:cubicBezTo>
                  <a:pt x="3" y="7"/>
                  <a:pt x="5" y="9"/>
                  <a:pt x="7" y="9"/>
                </a:cubicBezTo>
                <a:cubicBezTo>
                  <a:pt x="8" y="9"/>
                  <a:pt x="10" y="6"/>
                  <a:pt x="11" y="4"/>
                </a:cubicBezTo>
                <a:cubicBezTo>
                  <a:pt x="10" y="3"/>
                  <a:pt x="8" y="0"/>
                  <a:pt x="6" y="0"/>
                </a:cubicBezTo>
                <a:cubicBezTo>
                  <a:pt x="5" y="0"/>
                  <a:pt x="3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12" name="Freeform 306"/>
          <p:cNvSpPr/>
          <p:nvPr userDrawn="1"/>
        </p:nvSpPr>
        <p:spPr bwMode="auto">
          <a:xfrm>
            <a:off x="3105944" y="-1885950"/>
            <a:ext cx="12700" cy="11113"/>
          </a:xfrm>
          <a:custGeom>
            <a:avLst/>
            <a:gdLst>
              <a:gd name="T0" fmla="*/ 0 w 12"/>
              <a:gd name="T1" fmla="*/ 4 h 9"/>
              <a:gd name="T2" fmla="*/ 7 w 12"/>
              <a:gd name="T3" fmla="*/ 9 h 9"/>
              <a:gd name="T4" fmla="*/ 12 w 12"/>
              <a:gd name="T5" fmla="*/ 6 h 9"/>
              <a:gd name="T6" fmla="*/ 7 w 12"/>
              <a:gd name="T7" fmla="*/ 1 h 9"/>
              <a:gd name="T8" fmla="*/ 0 w 12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0" y="4"/>
                </a:moveTo>
                <a:cubicBezTo>
                  <a:pt x="3" y="7"/>
                  <a:pt x="5" y="9"/>
                  <a:pt x="7" y="9"/>
                </a:cubicBezTo>
                <a:cubicBezTo>
                  <a:pt x="8" y="9"/>
                  <a:pt x="10" y="7"/>
                  <a:pt x="12" y="6"/>
                </a:cubicBezTo>
                <a:cubicBezTo>
                  <a:pt x="10" y="4"/>
                  <a:pt x="9" y="1"/>
                  <a:pt x="7" y="1"/>
                </a:cubicBezTo>
                <a:cubicBezTo>
                  <a:pt x="6" y="0"/>
                  <a:pt x="4" y="3"/>
                  <a:pt x="0" y="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13" name="Freeform 307"/>
          <p:cNvSpPr/>
          <p:nvPr userDrawn="1"/>
        </p:nvSpPr>
        <p:spPr bwMode="auto">
          <a:xfrm>
            <a:off x="4344194" y="-93662"/>
            <a:ext cx="19050" cy="15875"/>
          </a:xfrm>
          <a:custGeom>
            <a:avLst/>
            <a:gdLst>
              <a:gd name="T0" fmla="*/ 0 w 17"/>
              <a:gd name="T1" fmla="*/ 5 h 14"/>
              <a:gd name="T2" fmla="*/ 9 w 17"/>
              <a:gd name="T3" fmla="*/ 0 h 14"/>
              <a:gd name="T4" fmla="*/ 17 w 17"/>
              <a:gd name="T5" fmla="*/ 7 h 14"/>
              <a:gd name="T6" fmla="*/ 9 w 17"/>
              <a:gd name="T7" fmla="*/ 13 h 14"/>
              <a:gd name="T8" fmla="*/ 0 w 17"/>
              <a:gd name="T9" fmla="*/ 9 h 14"/>
              <a:gd name="T10" fmla="*/ 0 w 17"/>
              <a:gd name="T1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4">
                <a:moveTo>
                  <a:pt x="0" y="5"/>
                </a:moveTo>
                <a:cubicBezTo>
                  <a:pt x="3" y="3"/>
                  <a:pt x="6" y="0"/>
                  <a:pt x="9" y="0"/>
                </a:cubicBezTo>
                <a:cubicBezTo>
                  <a:pt x="12" y="0"/>
                  <a:pt x="14" y="4"/>
                  <a:pt x="17" y="7"/>
                </a:cubicBezTo>
                <a:cubicBezTo>
                  <a:pt x="14" y="9"/>
                  <a:pt x="12" y="13"/>
                  <a:pt x="9" y="13"/>
                </a:cubicBezTo>
                <a:cubicBezTo>
                  <a:pt x="6" y="14"/>
                  <a:pt x="3" y="10"/>
                  <a:pt x="0" y="9"/>
                </a:cubicBezTo>
                <a:cubicBezTo>
                  <a:pt x="0" y="7"/>
                  <a:pt x="0" y="6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14" name="Freeform 308"/>
          <p:cNvSpPr/>
          <p:nvPr userDrawn="1"/>
        </p:nvSpPr>
        <p:spPr bwMode="auto">
          <a:xfrm>
            <a:off x="3874294" y="-990600"/>
            <a:ext cx="14288" cy="17463"/>
          </a:xfrm>
          <a:custGeom>
            <a:avLst/>
            <a:gdLst>
              <a:gd name="T0" fmla="*/ 8 w 14"/>
              <a:gd name="T1" fmla="*/ 0 h 16"/>
              <a:gd name="T2" fmla="*/ 14 w 14"/>
              <a:gd name="T3" fmla="*/ 10 h 16"/>
              <a:gd name="T4" fmla="*/ 7 w 14"/>
              <a:gd name="T5" fmla="*/ 16 h 16"/>
              <a:gd name="T6" fmla="*/ 0 w 14"/>
              <a:gd name="T7" fmla="*/ 10 h 16"/>
              <a:gd name="T8" fmla="*/ 8 w 14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6">
                <a:moveTo>
                  <a:pt x="8" y="0"/>
                </a:moveTo>
                <a:cubicBezTo>
                  <a:pt x="11" y="5"/>
                  <a:pt x="14" y="8"/>
                  <a:pt x="14" y="10"/>
                </a:cubicBezTo>
                <a:cubicBezTo>
                  <a:pt x="13" y="13"/>
                  <a:pt x="9" y="16"/>
                  <a:pt x="7" y="16"/>
                </a:cubicBezTo>
                <a:cubicBezTo>
                  <a:pt x="4" y="16"/>
                  <a:pt x="0" y="12"/>
                  <a:pt x="0" y="10"/>
                </a:cubicBezTo>
                <a:cubicBezTo>
                  <a:pt x="0" y="7"/>
                  <a:pt x="4" y="4"/>
                  <a:pt x="8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15" name="Freeform 309"/>
          <p:cNvSpPr/>
          <p:nvPr userDrawn="1"/>
        </p:nvSpPr>
        <p:spPr bwMode="auto">
          <a:xfrm>
            <a:off x="4015582" y="-665162"/>
            <a:ext cx="15875" cy="17463"/>
          </a:xfrm>
          <a:custGeom>
            <a:avLst/>
            <a:gdLst>
              <a:gd name="T0" fmla="*/ 8 w 15"/>
              <a:gd name="T1" fmla="*/ 16 h 16"/>
              <a:gd name="T2" fmla="*/ 0 w 15"/>
              <a:gd name="T3" fmla="*/ 7 h 16"/>
              <a:gd name="T4" fmla="*/ 7 w 15"/>
              <a:gd name="T5" fmla="*/ 0 h 16"/>
              <a:gd name="T6" fmla="*/ 14 w 15"/>
              <a:gd name="T7" fmla="*/ 6 h 16"/>
              <a:gd name="T8" fmla="*/ 8 w 15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8" y="16"/>
                </a:moveTo>
                <a:cubicBezTo>
                  <a:pt x="4" y="12"/>
                  <a:pt x="0" y="9"/>
                  <a:pt x="0" y="7"/>
                </a:cubicBezTo>
                <a:cubicBezTo>
                  <a:pt x="0" y="4"/>
                  <a:pt x="4" y="0"/>
                  <a:pt x="7" y="0"/>
                </a:cubicBezTo>
                <a:cubicBezTo>
                  <a:pt x="9" y="0"/>
                  <a:pt x="14" y="3"/>
                  <a:pt x="14" y="6"/>
                </a:cubicBezTo>
                <a:cubicBezTo>
                  <a:pt x="15" y="8"/>
                  <a:pt x="11" y="11"/>
                  <a:pt x="8" y="1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17" name="Freeform 311"/>
          <p:cNvSpPr/>
          <p:nvPr userDrawn="1"/>
        </p:nvSpPr>
        <p:spPr bwMode="auto">
          <a:xfrm>
            <a:off x="4309269" y="-987425"/>
            <a:ext cx="20638" cy="14288"/>
          </a:xfrm>
          <a:custGeom>
            <a:avLst/>
            <a:gdLst>
              <a:gd name="T0" fmla="*/ 19 w 19"/>
              <a:gd name="T1" fmla="*/ 6 h 13"/>
              <a:gd name="T2" fmla="*/ 8 w 19"/>
              <a:gd name="T3" fmla="*/ 13 h 13"/>
              <a:gd name="T4" fmla="*/ 0 w 19"/>
              <a:gd name="T5" fmla="*/ 7 h 13"/>
              <a:gd name="T6" fmla="*/ 7 w 19"/>
              <a:gd name="T7" fmla="*/ 0 h 13"/>
              <a:gd name="T8" fmla="*/ 19 w 19"/>
              <a:gd name="T9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3">
                <a:moveTo>
                  <a:pt x="19" y="6"/>
                </a:moveTo>
                <a:cubicBezTo>
                  <a:pt x="13" y="10"/>
                  <a:pt x="11" y="13"/>
                  <a:pt x="8" y="13"/>
                </a:cubicBezTo>
                <a:cubicBezTo>
                  <a:pt x="5" y="13"/>
                  <a:pt x="2" y="9"/>
                  <a:pt x="0" y="7"/>
                </a:cubicBezTo>
                <a:cubicBezTo>
                  <a:pt x="2" y="5"/>
                  <a:pt x="4" y="1"/>
                  <a:pt x="7" y="0"/>
                </a:cubicBezTo>
                <a:cubicBezTo>
                  <a:pt x="10" y="0"/>
                  <a:pt x="13" y="3"/>
                  <a:pt x="19" y="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18" name="Freeform 312"/>
          <p:cNvSpPr/>
          <p:nvPr userDrawn="1"/>
        </p:nvSpPr>
        <p:spPr bwMode="auto">
          <a:xfrm>
            <a:off x="3864769" y="-355600"/>
            <a:ext cx="15875" cy="19050"/>
          </a:xfrm>
          <a:custGeom>
            <a:avLst/>
            <a:gdLst>
              <a:gd name="T0" fmla="*/ 8 w 15"/>
              <a:gd name="T1" fmla="*/ 17 h 17"/>
              <a:gd name="T2" fmla="*/ 1 w 15"/>
              <a:gd name="T3" fmla="*/ 7 h 17"/>
              <a:gd name="T4" fmla="*/ 8 w 15"/>
              <a:gd name="T5" fmla="*/ 1 h 17"/>
              <a:gd name="T6" fmla="*/ 15 w 15"/>
              <a:gd name="T7" fmla="*/ 6 h 17"/>
              <a:gd name="T8" fmla="*/ 8 w 15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7">
                <a:moveTo>
                  <a:pt x="8" y="17"/>
                </a:moveTo>
                <a:cubicBezTo>
                  <a:pt x="5" y="12"/>
                  <a:pt x="0" y="9"/>
                  <a:pt x="1" y="7"/>
                </a:cubicBezTo>
                <a:cubicBezTo>
                  <a:pt x="1" y="4"/>
                  <a:pt x="6" y="1"/>
                  <a:pt x="8" y="1"/>
                </a:cubicBezTo>
                <a:cubicBezTo>
                  <a:pt x="10" y="0"/>
                  <a:pt x="15" y="4"/>
                  <a:pt x="15" y="6"/>
                </a:cubicBezTo>
                <a:cubicBezTo>
                  <a:pt x="15" y="9"/>
                  <a:pt x="12" y="12"/>
                  <a:pt x="8" y="17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19" name="Freeform 313"/>
          <p:cNvSpPr/>
          <p:nvPr userDrawn="1"/>
        </p:nvSpPr>
        <p:spPr bwMode="auto">
          <a:xfrm>
            <a:off x="3515519" y="-984250"/>
            <a:ext cx="14288" cy="14288"/>
          </a:xfrm>
          <a:custGeom>
            <a:avLst/>
            <a:gdLst>
              <a:gd name="T0" fmla="*/ 6 w 12"/>
              <a:gd name="T1" fmla="*/ 13 h 13"/>
              <a:gd name="T2" fmla="*/ 1 w 12"/>
              <a:gd name="T3" fmla="*/ 6 h 13"/>
              <a:gd name="T4" fmla="*/ 7 w 12"/>
              <a:gd name="T5" fmla="*/ 0 h 13"/>
              <a:gd name="T6" fmla="*/ 12 w 12"/>
              <a:gd name="T7" fmla="*/ 6 h 13"/>
              <a:gd name="T8" fmla="*/ 6 w 1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3">
                <a:moveTo>
                  <a:pt x="6" y="13"/>
                </a:moveTo>
                <a:cubicBezTo>
                  <a:pt x="4" y="10"/>
                  <a:pt x="0" y="7"/>
                  <a:pt x="1" y="6"/>
                </a:cubicBezTo>
                <a:cubicBezTo>
                  <a:pt x="2" y="3"/>
                  <a:pt x="5" y="1"/>
                  <a:pt x="7" y="0"/>
                </a:cubicBezTo>
                <a:cubicBezTo>
                  <a:pt x="8" y="0"/>
                  <a:pt x="12" y="4"/>
                  <a:pt x="12" y="6"/>
                </a:cubicBezTo>
                <a:cubicBezTo>
                  <a:pt x="12" y="8"/>
                  <a:pt x="9" y="10"/>
                  <a:pt x="6" y="13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20" name="Freeform 314"/>
          <p:cNvSpPr/>
          <p:nvPr userDrawn="1"/>
        </p:nvSpPr>
        <p:spPr bwMode="auto">
          <a:xfrm>
            <a:off x="3613944" y="-563562"/>
            <a:ext cx="15875" cy="11113"/>
          </a:xfrm>
          <a:custGeom>
            <a:avLst/>
            <a:gdLst>
              <a:gd name="T0" fmla="*/ 0 w 14"/>
              <a:gd name="T1" fmla="*/ 6 h 10"/>
              <a:gd name="T2" fmla="*/ 8 w 14"/>
              <a:gd name="T3" fmla="*/ 0 h 10"/>
              <a:gd name="T4" fmla="*/ 14 w 14"/>
              <a:gd name="T5" fmla="*/ 5 h 10"/>
              <a:gd name="T6" fmla="*/ 9 w 14"/>
              <a:gd name="T7" fmla="*/ 10 h 10"/>
              <a:gd name="T8" fmla="*/ 0 w 14"/>
              <a:gd name="T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0">
                <a:moveTo>
                  <a:pt x="0" y="6"/>
                </a:moveTo>
                <a:cubicBezTo>
                  <a:pt x="4" y="3"/>
                  <a:pt x="6" y="0"/>
                  <a:pt x="8" y="0"/>
                </a:cubicBezTo>
                <a:cubicBezTo>
                  <a:pt x="10" y="0"/>
                  <a:pt x="12" y="3"/>
                  <a:pt x="14" y="5"/>
                </a:cubicBezTo>
                <a:cubicBezTo>
                  <a:pt x="13" y="7"/>
                  <a:pt x="11" y="10"/>
                  <a:pt x="9" y="10"/>
                </a:cubicBezTo>
                <a:cubicBezTo>
                  <a:pt x="7" y="10"/>
                  <a:pt x="4" y="8"/>
                  <a:pt x="0" y="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23" name="Freeform 317"/>
          <p:cNvSpPr/>
          <p:nvPr userDrawn="1"/>
        </p:nvSpPr>
        <p:spPr bwMode="auto">
          <a:xfrm>
            <a:off x="4236244" y="-395287"/>
            <a:ext cx="14288" cy="9525"/>
          </a:xfrm>
          <a:custGeom>
            <a:avLst/>
            <a:gdLst>
              <a:gd name="T0" fmla="*/ 13 w 13"/>
              <a:gd name="T1" fmla="*/ 4 h 10"/>
              <a:gd name="T2" fmla="*/ 5 w 13"/>
              <a:gd name="T3" fmla="*/ 10 h 10"/>
              <a:gd name="T4" fmla="*/ 0 w 13"/>
              <a:gd name="T5" fmla="*/ 6 h 10"/>
              <a:gd name="T6" fmla="*/ 5 w 13"/>
              <a:gd name="T7" fmla="*/ 0 h 10"/>
              <a:gd name="T8" fmla="*/ 13 w 13"/>
              <a:gd name="T9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0">
                <a:moveTo>
                  <a:pt x="13" y="4"/>
                </a:moveTo>
                <a:cubicBezTo>
                  <a:pt x="9" y="7"/>
                  <a:pt x="7" y="10"/>
                  <a:pt x="5" y="10"/>
                </a:cubicBezTo>
                <a:cubicBezTo>
                  <a:pt x="3" y="10"/>
                  <a:pt x="2" y="7"/>
                  <a:pt x="0" y="6"/>
                </a:cubicBezTo>
                <a:cubicBezTo>
                  <a:pt x="1" y="4"/>
                  <a:pt x="3" y="1"/>
                  <a:pt x="5" y="0"/>
                </a:cubicBezTo>
                <a:cubicBezTo>
                  <a:pt x="6" y="0"/>
                  <a:pt x="9" y="2"/>
                  <a:pt x="13" y="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47" name="Freeform 341"/>
          <p:cNvSpPr/>
          <p:nvPr userDrawn="1"/>
        </p:nvSpPr>
        <p:spPr bwMode="auto">
          <a:xfrm>
            <a:off x="8327232" y="-103187"/>
            <a:ext cx="14288" cy="15875"/>
          </a:xfrm>
          <a:custGeom>
            <a:avLst/>
            <a:gdLst>
              <a:gd name="T0" fmla="*/ 6 w 13"/>
              <a:gd name="T1" fmla="*/ 0 h 15"/>
              <a:gd name="T2" fmla="*/ 1 w 13"/>
              <a:gd name="T3" fmla="*/ 9 h 15"/>
              <a:gd name="T4" fmla="*/ 7 w 13"/>
              <a:gd name="T5" fmla="*/ 15 h 15"/>
              <a:gd name="T6" fmla="*/ 13 w 13"/>
              <a:gd name="T7" fmla="*/ 9 h 15"/>
              <a:gd name="T8" fmla="*/ 6 w 1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0"/>
                </a:moveTo>
                <a:cubicBezTo>
                  <a:pt x="4" y="4"/>
                  <a:pt x="0" y="7"/>
                  <a:pt x="1" y="9"/>
                </a:cubicBezTo>
                <a:cubicBezTo>
                  <a:pt x="1" y="11"/>
                  <a:pt x="5" y="15"/>
                  <a:pt x="7" y="15"/>
                </a:cubicBezTo>
                <a:cubicBezTo>
                  <a:pt x="9" y="14"/>
                  <a:pt x="13" y="11"/>
                  <a:pt x="13" y="9"/>
                </a:cubicBezTo>
                <a:cubicBezTo>
                  <a:pt x="13" y="7"/>
                  <a:pt x="10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50" name="Freeform 344"/>
          <p:cNvSpPr/>
          <p:nvPr userDrawn="1"/>
        </p:nvSpPr>
        <p:spPr bwMode="auto">
          <a:xfrm>
            <a:off x="7946232" y="-100012"/>
            <a:ext cx="19050" cy="12700"/>
          </a:xfrm>
          <a:custGeom>
            <a:avLst/>
            <a:gdLst>
              <a:gd name="T0" fmla="*/ 0 w 17"/>
              <a:gd name="T1" fmla="*/ 5 h 12"/>
              <a:gd name="T2" fmla="*/ 10 w 17"/>
              <a:gd name="T3" fmla="*/ 12 h 12"/>
              <a:gd name="T4" fmla="*/ 17 w 17"/>
              <a:gd name="T5" fmla="*/ 6 h 12"/>
              <a:gd name="T6" fmla="*/ 10 w 17"/>
              <a:gd name="T7" fmla="*/ 0 h 12"/>
              <a:gd name="T8" fmla="*/ 0 w 1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5"/>
                </a:moveTo>
                <a:cubicBezTo>
                  <a:pt x="5" y="9"/>
                  <a:pt x="7" y="12"/>
                  <a:pt x="10" y="12"/>
                </a:cubicBezTo>
                <a:cubicBezTo>
                  <a:pt x="12" y="11"/>
                  <a:pt x="14" y="8"/>
                  <a:pt x="17" y="6"/>
                </a:cubicBezTo>
                <a:cubicBezTo>
                  <a:pt x="15" y="4"/>
                  <a:pt x="13" y="1"/>
                  <a:pt x="10" y="0"/>
                </a:cubicBezTo>
                <a:cubicBezTo>
                  <a:pt x="8" y="0"/>
                  <a:pt x="5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52" name="Freeform 346"/>
          <p:cNvSpPr/>
          <p:nvPr userDrawn="1"/>
        </p:nvSpPr>
        <p:spPr bwMode="auto">
          <a:xfrm>
            <a:off x="8639969" y="-98425"/>
            <a:ext cx="11113" cy="12700"/>
          </a:xfrm>
          <a:custGeom>
            <a:avLst/>
            <a:gdLst>
              <a:gd name="T0" fmla="*/ 5 w 10"/>
              <a:gd name="T1" fmla="*/ 11 h 11"/>
              <a:gd name="T2" fmla="*/ 9 w 10"/>
              <a:gd name="T3" fmla="*/ 5 h 11"/>
              <a:gd name="T4" fmla="*/ 4 w 10"/>
              <a:gd name="T5" fmla="*/ 0 h 11"/>
              <a:gd name="T6" fmla="*/ 0 w 10"/>
              <a:gd name="T7" fmla="*/ 5 h 11"/>
              <a:gd name="T8" fmla="*/ 5 w 10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1"/>
                </a:moveTo>
                <a:cubicBezTo>
                  <a:pt x="7" y="8"/>
                  <a:pt x="10" y="6"/>
                  <a:pt x="9" y="5"/>
                </a:cubicBezTo>
                <a:cubicBezTo>
                  <a:pt x="8" y="3"/>
                  <a:pt x="6" y="1"/>
                  <a:pt x="4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6"/>
                  <a:pt x="2" y="8"/>
                  <a:pt x="5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58" name="Freeform 352"/>
          <p:cNvSpPr/>
          <p:nvPr userDrawn="1"/>
        </p:nvSpPr>
        <p:spPr bwMode="auto">
          <a:xfrm>
            <a:off x="7722394" y="-68262"/>
            <a:ext cx="14288" cy="17463"/>
          </a:xfrm>
          <a:custGeom>
            <a:avLst/>
            <a:gdLst>
              <a:gd name="T0" fmla="*/ 6 w 13"/>
              <a:gd name="T1" fmla="*/ 0 h 15"/>
              <a:gd name="T2" fmla="*/ 0 w 13"/>
              <a:gd name="T3" fmla="*/ 9 h 15"/>
              <a:gd name="T4" fmla="*/ 7 w 13"/>
              <a:gd name="T5" fmla="*/ 15 h 15"/>
              <a:gd name="T6" fmla="*/ 13 w 13"/>
              <a:gd name="T7" fmla="*/ 9 h 15"/>
              <a:gd name="T8" fmla="*/ 6 w 1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0"/>
                </a:moveTo>
                <a:cubicBezTo>
                  <a:pt x="3" y="5"/>
                  <a:pt x="0" y="7"/>
                  <a:pt x="0" y="9"/>
                </a:cubicBezTo>
                <a:cubicBezTo>
                  <a:pt x="1" y="12"/>
                  <a:pt x="5" y="15"/>
                  <a:pt x="7" y="15"/>
                </a:cubicBezTo>
                <a:cubicBezTo>
                  <a:pt x="9" y="15"/>
                  <a:pt x="13" y="11"/>
                  <a:pt x="13" y="9"/>
                </a:cubicBezTo>
                <a:cubicBezTo>
                  <a:pt x="13" y="7"/>
                  <a:pt x="9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61" name="Freeform 355"/>
          <p:cNvSpPr/>
          <p:nvPr userDrawn="1"/>
        </p:nvSpPr>
        <p:spPr bwMode="auto">
          <a:xfrm>
            <a:off x="7341394" y="-63500"/>
            <a:ext cx="19050" cy="12700"/>
          </a:xfrm>
          <a:custGeom>
            <a:avLst/>
            <a:gdLst>
              <a:gd name="T0" fmla="*/ 0 w 17"/>
              <a:gd name="T1" fmla="*/ 5 h 12"/>
              <a:gd name="T2" fmla="*/ 10 w 17"/>
              <a:gd name="T3" fmla="*/ 12 h 12"/>
              <a:gd name="T4" fmla="*/ 17 w 17"/>
              <a:gd name="T5" fmla="*/ 7 h 12"/>
              <a:gd name="T6" fmla="*/ 11 w 17"/>
              <a:gd name="T7" fmla="*/ 1 h 12"/>
              <a:gd name="T8" fmla="*/ 0 w 1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5"/>
                </a:moveTo>
                <a:cubicBezTo>
                  <a:pt x="5" y="9"/>
                  <a:pt x="8" y="12"/>
                  <a:pt x="10" y="12"/>
                </a:cubicBezTo>
                <a:cubicBezTo>
                  <a:pt x="12" y="12"/>
                  <a:pt x="15" y="8"/>
                  <a:pt x="17" y="7"/>
                </a:cubicBezTo>
                <a:cubicBezTo>
                  <a:pt x="15" y="4"/>
                  <a:pt x="13" y="1"/>
                  <a:pt x="11" y="1"/>
                </a:cubicBezTo>
                <a:cubicBezTo>
                  <a:pt x="8" y="0"/>
                  <a:pt x="6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363" name="Freeform 357"/>
          <p:cNvSpPr/>
          <p:nvPr userDrawn="1"/>
        </p:nvSpPr>
        <p:spPr bwMode="auto">
          <a:xfrm>
            <a:off x="8035132" y="-61912"/>
            <a:ext cx="11113" cy="11113"/>
          </a:xfrm>
          <a:custGeom>
            <a:avLst/>
            <a:gdLst>
              <a:gd name="T0" fmla="*/ 5 w 10"/>
              <a:gd name="T1" fmla="*/ 11 h 11"/>
              <a:gd name="T2" fmla="*/ 10 w 10"/>
              <a:gd name="T3" fmla="*/ 5 h 11"/>
              <a:gd name="T4" fmla="*/ 4 w 10"/>
              <a:gd name="T5" fmla="*/ 0 h 11"/>
              <a:gd name="T6" fmla="*/ 0 w 10"/>
              <a:gd name="T7" fmla="*/ 5 h 11"/>
              <a:gd name="T8" fmla="*/ 5 w 10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1"/>
                </a:moveTo>
                <a:cubicBezTo>
                  <a:pt x="7" y="8"/>
                  <a:pt x="10" y="6"/>
                  <a:pt x="10" y="5"/>
                </a:cubicBezTo>
                <a:cubicBezTo>
                  <a:pt x="9" y="3"/>
                  <a:pt x="7" y="1"/>
                  <a:pt x="4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7"/>
                  <a:pt x="3" y="8"/>
                  <a:pt x="5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8" name="Freeform 612"/>
          <p:cNvSpPr/>
          <p:nvPr userDrawn="1"/>
        </p:nvSpPr>
        <p:spPr bwMode="auto">
          <a:xfrm>
            <a:off x="11260932" y="4579937"/>
            <a:ext cx="12700" cy="14288"/>
          </a:xfrm>
          <a:custGeom>
            <a:avLst/>
            <a:gdLst>
              <a:gd name="T0" fmla="*/ 6 w 12"/>
              <a:gd name="T1" fmla="*/ 13 h 13"/>
              <a:gd name="T2" fmla="*/ 1 w 12"/>
              <a:gd name="T3" fmla="*/ 6 h 13"/>
              <a:gd name="T4" fmla="*/ 7 w 12"/>
              <a:gd name="T5" fmla="*/ 1 h 13"/>
              <a:gd name="T6" fmla="*/ 12 w 12"/>
              <a:gd name="T7" fmla="*/ 6 h 13"/>
              <a:gd name="T8" fmla="*/ 6 w 1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3">
                <a:moveTo>
                  <a:pt x="6" y="13"/>
                </a:moveTo>
                <a:cubicBezTo>
                  <a:pt x="4" y="10"/>
                  <a:pt x="0" y="7"/>
                  <a:pt x="1" y="6"/>
                </a:cubicBezTo>
                <a:cubicBezTo>
                  <a:pt x="2" y="4"/>
                  <a:pt x="5" y="1"/>
                  <a:pt x="7" y="1"/>
                </a:cubicBezTo>
                <a:cubicBezTo>
                  <a:pt x="8" y="0"/>
                  <a:pt x="12" y="4"/>
                  <a:pt x="12" y="6"/>
                </a:cubicBezTo>
                <a:cubicBezTo>
                  <a:pt x="12" y="8"/>
                  <a:pt x="9" y="10"/>
                  <a:pt x="6" y="13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19" name="Freeform 613"/>
          <p:cNvSpPr/>
          <p:nvPr userDrawn="1"/>
        </p:nvSpPr>
        <p:spPr bwMode="auto">
          <a:xfrm>
            <a:off x="11359357" y="5000625"/>
            <a:ext cx="14288" cy="11113"/>
          </a:xfrm>
          <a:custGeom>
            <a:avLst/>
            <a:gdLst>
              <a:gd name="T0" fmla="*/ 0 w 14"/>
              <a:gd name="T1" fmla="*/ 6 h 11"/>
              <a:gd name="T2" fmla="*/ 8 w 14"/>
              <a:gd name="T3" fmla="*/ 0 h 11"/>
              <a:gd name="T4" fmla="*/ 14 w 14"/>
              <a:gd name="T5" fmla="*/ 5 h 11"/>
              <a:gd name="T6" fmla="*/ 9 w 14"/>
              <a:gd name="T7" fmla="*/ 10 h 11"/>
              <a:gd name="T8" fmla="*/ 0 w 14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0" y="6"/>
                </a:moveTo>
                <a:cubicBezTo>
                  <a:pt x="4" y="3"/>
                  <a:pt x="6" y="0"/>
                  <a:pt x="8" y="0"/>
                </a:cubicBezTo>
                <a:cubicBezTo>
                  <a:pt x="10" y="0"/>
                  <a:pt x="12" y="3"/>
                  <a:pt x="14" y="5"/>
                </a:cubicBezTo>
                <a:cubicBezTo>
                  <a:pt x="13" y="7"/>
                  <a:pt x="11" y="10"/>
                  <a:pt x="9" y="10"/>
                </a:cubicBezTo>
                <a:cubicBezTo>
                  <a:pt x="7" y="11"/>
                  <a:pt x="4" y="8"/>
                  <a:pt x="0" y="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20" name="Freeform 614"/>
          <p:cNvSpPr/>
          <p:nvPr userDrawn="1"/>
        </p:nvSpPr>
        <p:spPr bwMode="auto">
          <a:xfrm>
            <a:off x="11326019" y="5902325"/>
            <a:ext cx="12700" cy="14288"/>
          </a:xfrm>
          <a:custGeom>
            <a:avLst/>
            <a:gdLst>
              <a:gd name="T0" fmla="*/ 6 w 11"/>
              <a:gd name="T1" fmla="*/ 13 h 13"/>
              <a:gd name="T2" fmla="*/ 0 w 11"/>
              <a:gd name="T3" fmla="*/ 6 h 13"/>
              <a:gd name="T4" fmla="*/ 6 w 11"/>
              <a:gd name="T5" fmla="*/ 1 h 13"/>
              <a:gd name="T6" fmla="*/ 11 w 11"/>
              <a:gd name="T7" fmla="*/ 5 h 13"/>
              <a:gd name="T8" fmla="*/ 6 w 1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3">
                <a:moveTo>
                  <a:pt x="6" y="13"/>
                </a:moveTo>
                <a:cubicBezTo>
                  <a:pt x="3" y="10"/>
                  <a:pt x="0" y="7"/>
                  <a:pt x="0" y="6"/>
                </a:cubicBezTo>
                <a:cubicBezTo>
                  <a:pt x="1" y="4"/>
                  <a:pt x="4" y="1"/>
                  <a:pt x="6" y="1"/>
                </a:cubicBezTo>
                <a:cubicBezTo>
                  <a:pt x="7" y="0"/>
                  <a:pt x="11" y="3"/>
                  <a:pt x="11" y="5"/>
                </a:cubicBezTo>
                <a:cubicBezTo>
                  <a:pt x="11" y="7"/>
                  <a:pt x="8" y="9"/>
                  <a:pt x="6" y="13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21" name="Freeform 615"/>
          <p:cNvSpPr/>
          <p:nvPr userDrawn="1"/>
        </p:nvSpPr>
        <p:spPr bwMode="auto">
          <a:xfrm>
            <a:off x="11414919" y="5668962"/>
            <a:ext cx="14288" cy="11113"/>
          </a:xfrm>
          <a:custGeom>
            <a:avLst/>
            <a:gdLst>
              <a:gd name="T0" fmla="*/ 14 w 14"/>
              <a:gd name="T1" fmla="*/ 6 h 11"/>
              <a:gd name="T2" fmla="*/ 6 w 14"/>
              <a:gd name="T3" fmla="*/ 10 h 11"/>
              <a:gd name="T4" fmla="*/ 0 w 14"/>
              <a:gd name="T5" fmla="*/ 5 h 11"/>
              <a:gd name="T6" fmla="*/ 6 w 14"/>
              <a:gd name="T7" fmla="*/ 1 h 11"/>
              <a:gd name="T8" fmla="*/ 14 w 14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14" y="6"/>
                </a:moveTo>
                <a:cubicBezTo>
                  <a:pt x="10" y="8"/>
                  <a:pt x="8" y="11"/>
                  <a:pt x="6" y="10"/>
                </a:cubicBezTo>
                <a:cubicBezTo>
                  <a:pt x="4" y="10"/>
                  <a:pt x="2" y="7"/>
                  <a:pt x="0" y="5"/>
                </a:cubicBezTo>
                <a:cubicBezTo>
                  <a:pt x="2" y="4"/>
                  <a:pt x="4" y="1"/>
                  <a:pt x="6" y="1"/>
                </a:cubicBezTo>
                <a:cubicBezTo>
                  <a:pt x="8" y="0"/>
                  <a:pt x="10" y="3"/>
                  <a:pt x="14" y="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22" name="Freeform 616"/>
          <p:cNvSpPr/>
          <p:nvPr userDrawn="1"/>
        </p:nvSpPr>
        <p:spPr bwMode="auto">
          <a:xfrm>
            <a:off x="11981657" y="5167312"/>
            <a:ext cx="14288" cy="11113"/>
          </a:xfrm>
          <a:custGeom>
            <a:avLst/>
            <a:gdLst>
              <a:gd name="T0" fmla="*/ 13 w 13"/>
              <a:gd name="T1" fmla="*/ 5 h 10"/>
              <a:gd name="T2" fmla="*/ 5 w 13"/>
              <a:gd name="T3" fmla="*/ 10 h 10"/>
              <a:gd name="T4" fmla="*/ 0 w 13"/>
              <a:gd name="T5" fmla="*/ 6 h 10"/>
              <a:gd name="T6" fmla="*/ 5 w 13"/>
              <a:gd name="T7" fmla="*/ 0 h 10"/>
              <a:gd name="T8" fmla="*/ 13 w 13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0">
                <a:moveTo>
                  <a:pt x="13" y="5"/>
                </a:moveTo>
                <a:cubicBezTo>
                  <a:pt x="9" y="7"/>
                  <a:pt x="8" y="10"/>
                  <a:pt x="5" y="10"/>
                </a:cubicBezTo>
                <a:cubicBezTo>
                  <a:pt x="4" y="10"/>
                  <a:pt x="2" y="8"/>
                  <a:pt x="0" y="6"/>
                </a:cubicBezTo>
                <a:cubicBezTo>
                  <a:pt x="1" y="4"/>
                  <a:pt x="3" y="1"/>
                  <a:pt x="5" y="0"/>
                </a:cubicBezTo>
                <a:cubicBezTo>
                  <a:pt x="7" y="0"/>
                  <a:pt x="9" y="2"/>
                  <a:pt x="13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9525" y="-9525"/>
            <a:ext cx="2514600" cy="6867525"/>
            <a:chOff x="-9525" y="-9525"/>
            <a:chExt cx="2514600" cy="6867525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25" y="738113"/>
              <a:ext cx="2514600" cy="61198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25" y="-9525"/>
              <a:ext cx="2514600" cy="83336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194">
            <a:off x="301791" y="2155772"/>
            <a:ext cx="1811000" cy="1211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390">
            <a:off x="221197" y="5017880"/>
            <a:ext cx="1972188" cy="1324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916">
            <a:off x="482272" y="3365109"/>
            <a:ext cx="1381948" cy="1531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6" b="34044"/>
          <a:stretch>
            <a:fillRect/>
          </a:stretch>
        </p:blipFill>
        <p:spPr>
          <a:xfrm>
            <a:off x="59055" y="897289"/>
            <a:ext cx="2377440" cy="651877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45657" y="6622479"/>
            <a:ext cx="27745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80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ILG National Conference | August</a:t>
            </a:r>
            <a:r>
              <a:rPr lang="en-US" sz="800" baseline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1 -4, 2017</a:t>
            </a:r>
            <a:endParaRPr lang="en-US" sz="80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0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defPPr>
        <a:defRPr kern="1200" smtId="4294967295"/>
      </a:defPPr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defPPr>
        <a:defRPr kern="1200" smtId="4294967295"/>
      </a:defPPr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z="4000"/>
              <a:t>I Was Told There Would Be No Math: Employment Statistics 101 for non-Statisticians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algn="r"/>
            <a:r>
              <a:rPr lang="en-US" sz="2000" dirty="0"/>
              <a:t>Rick Holt, Ph.D.</a:t>
            </a:r>
          </a:p>
          <a:p>
            <a:pPr algn="r"/>
            <a:r>
              <a:rPr lang="en-US" sz="2000" dirty="0"/>
              <a:t>Andrew Turnbull, Esq.</a:t>
            </a:r>
          </a:p>
          <a:p>
            <a:pPr algn="r"/>
            <a:r>
              <a:rPr lang="en-US" sz="2000" dirty="0"/>
              <a:t>Paul White, Ph.D.</a:t>
            </a:r>
          </a:p>
          <a:p>
            <a:pPr algn="r"/>
            <a:endParaRPr lang="en-US" sz="2000" dirty="0"/>
          </a:p>
          <a:p>
            <a:pPr algn="r"/>
            <a:r>
              <a:rPr lang="en-US" sz="2000" dirty="0" smtClean="0"/>
              <a:t>August 2, </a:t>
            </a:r>
            <a:r>
              <a:rPr lang="en-US" sz="2000" dirty="0"/>
              <a:t>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421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Probability and Chance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z="2800" dirty="0"/>
              <a:t>We use statistics to address three questions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Do the observed outcomes match the predicted outcomes based on a neutral decision process?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If the observed outcomes do differ from the predicted outcomes, how far apart are they?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Is the difference sufficiently small that </a:t>
            </a:r>
            <a:r>
              <a:rPr lang="en-US" sz="2400" dirty="0" smtClean="0"/>
              <a:t>it </a:t>
            </a:r>
            <a:r>
              <a:rPr lang="en-US" sz="2400" dirty="0"/>
              <a:t>can be ascribed to random chance?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60" y="37274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41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Randomness and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0329" y="1282223"/>
            <a:ext cx="8961120" cy="4883685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 dirty="0"/>
              <a:t>Individual events may be random – but we can make predictions about the process</a:t>
            </a:r>
          </a:p>
          <a:p>
            <a:pPr lvl="1"/>
            <a:r>
              <a:rPr lang="en-US" dirty="0" smtClean="0"/>
              <a:t>Draw </a:t>
            </a:r>
            <a:r>
              <a:rPr lang="en-US" dirty="0"/>
              <a:t>10 balls from an urn that contains 80 green balls and 20 red balls – how many </a:t>
            </a:r>
            <a:r>
              <a:rPr lang="en-US" dirty="0" smtClean="0"/>
              <a:t>balls </a:t>
            </a:r>
            <a:r>
              <a:rPr lang="en-US" dirty="0"/>
              <a:t>do we expect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Measure the height of 100 men – how many will be shorter than 5’4”?</a:t>
            </a:r>
            <a:endParaRPr lang="en-US" dirty="0"/>
          </a:p>
          <a:p>
            <a:pPr lvl="1"/>
            <a:r>
              <a:rPr lang="en-US" dirty="0"/>
              <a:t>Pitch to Bryce Harper 20 times – how many hits will he get?</a:t>
            </a:r>
          </a:p>
          <a:p>
            <a:r>
              <a:rPr lang="en-US" dirty="0"/>
              <a:t>Probability – the measure of likelihood – is a key </a:t>
            </a:r>
            <a:r>
              <a:rPr lang="en-US" sz="2800" dirty="0"/>
              <a:t>tool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11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53" y="4129088"/>
            <a:ext cx="38385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1854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Normal Distribution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z="2800" dirty="0" smtClean="0"/>
              <a:t>Important in statistics</a:t>
            </a:r>
          </a:p>
          <a:p>
            <a:r>
              <a:rPr lang="en-US" sz="2800" dirty="0" smtClean="0"/>
              <a:t>Mimics reality of many natural processes</a:t>
            </a:r>
          </a:p>
          <a:p>
            <a:pPr lvl="1"/>
            <a:r>
              <a:rPr lang="en-US" dirty="0" smtClean="0"/>
              <a:t>Height or Weight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Scores on a Test</a:t>
            </a:r>
          </a:p>
          <a:p>
            <a:pPr lvl="1"/>
            <a:r>
              <a:rPr lang="en-US" dirty="0" smtClean="0"/>
              <a:t>Blood Pressure</a:t>
            </a:r>
          </a:p>
          <a:p>
            <a:r>
              <a:rPr lang="en-US" sz="2800" dirty="0" smtClean="0"/>
              <a:t>Mathematically tractable </a:t>
            </a:r>
          </a:p>
          <a:p>
            <a:r>
              <a:rPr lang="en-US" sz="2800" dirty="0" smtClean="0"/>
              <a:t>Central Limit Theorem </a:t>
            </a:r>
          </a:p>
          <a:p>
            <a:pPr lvl="1"/>
            <a:r>
              <a:rPr lang="en-US" dirty="0"/>
              <a:t>Some data sets follow a normal distribution. Others do not. However for both normal </a:t>
            </a:r>
            <a:r>
              <a:rPr lang="en-US" dirty="0" smtClean="0"/>
              <a:t>and non-normal </a:t>
            </a:r>
            <a:r>
              <a:rPr lang="en-US" dirty="0"/>
              <a:t>data, if we repeatedly take independent random samples of size </a:t>
            </a:r>
            <a:r>
              <a:rPr lang="en-US" dirty="0" smtClean="0"/>
              <a:t>n from </a:t>
            </a:r>
            <a:r>
              <a:rPr lang="en-US" dirty="0"/>
              <a:t>a population, then when n is large, the distribution of the </a:t>
            </a:r>
            <a:r>
              <a:rPr lang="en-US" u="sng" dirty="0"/>
              <a:t>sample means</a:t>
            </a:r>
            <a:r>
              <a:rPr lang="en-US" dirty="0"/>
              <a:t> will approach a normal distribution.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4998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Standard Normal Distribution</a:t>
            </a:r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4380" y="1400174"/>
            <a:ext cx="7627620" cy="495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60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Statistical Significance Threshold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593" y="1562735"/>
            <a:ext cx="6937375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01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Selections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8527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Classic Coin Toss Experiment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z="2800" smtClean="0"/>
              <a:t>Flip a coin 20 times </a:t>
            </a:r>
          </a:p>
          <a:p>
            <a:pPr lvl="1"/>
            <a:r>
              <a:rPr lang="en-US" sz="2400" smtClean="0"/>
              <a:t>How many heads do we expect?</a:t>
            </a:r>
          </a:p>
          <a:p>
            <a:pPr lvl="1"/>
            <a:r>
              <a:rPr lang="en-US" sz="2400" smtClean="0"/>
              <a:t>How likely is that we will get more than </a:t>
            </a:r>
          </a:p>
          <a:p>
            <a:pPr lvl="2"/>
            <a:r>
              <a:rPr lang="en-US" sz="2000" smtClean="0"/>
              <a:t>12 heads?</a:t>
            </a:r>
          </a:p>
          <a:p>
            <a:pPr lvl="2"/>
            <a:r>
              <a:rPr lang="en-US" sz="2000" smtClean="0"/>
              <a:t>15 heads?</a:t>
            </a:r>
          </a:p>
          <a:p>
            <a:r>
              <a:rPr lang="en-US" smtClean="0"/>
              <a:t>Statistics allows us to compute the expected probability of each 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03" y="4238625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5161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Distribution of the Number of Heads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9870" y="2234564"/>
            <a:ext cx="8700770" cy="414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522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Computing </a:t>
            </a:r>
            <a:r>
              <a:rPr lang="en-US"/>
              <a:t>the Probabilities is 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849" y="1282223"/>
            <a:ext cx="8961120" cy="1582897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How many heads is too many?  At what point do we call into question whether the coin is fair?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5974" y="2702560"/>
            <a:ext cx="7881466" cy="297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77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Application to Hiring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Pool of Job Applicants -&gt; People in this audience</a:t>
            </a:r>
          </a:p>
          <a:p>
            <a:r>
              <a:rPr lang="en-US" smtClean="0"/>
              <a:t>Hires Applicants -&gt; People holding a ball when time is called</a:t>
            </a:r>
          </a:p>
          <a:p>
            <a:r>
              <a:rPr lang="en-US" smtClean="0"/>
              <a:t>What do we need to know in order to evaluate whether or not the process is neutral with respect to gender</a:t>
            </a:r>
            <a:endParaRPr lang="en-US"/>
          </a:p>
          <a:p>
            <a:pPr lvl="1"/>
            <a:r>
              <a:rPr lang="en-US" smtClean="0"/>
              <a:t>Share of the audience that is female</a:t>
            </a:r>
          </a:p>
          <a:p>
            <a:pPr lvl="1"/>
            <a:r>
              <a:rPr lang="en-US" smtClean="0"/>
              <a:t>Number of hires </a:t>
            </a:r>
          </a:p>
          <a:p>
            <a:pPr lvl="1"/>
            <a:r>
              <a:rPr lang="en-US" smtClean="0"/>
              <a:t>Number of female hires</a:t>
            </a:r>
          </a:p>
          <a:p>
            <a:r>
              <a:rPr lang="en-US" smtClean="0"/>
              <a:t>What do we want to know</a:t>
            </a:r>
          </a:p>
          <a:p>
            <a:pPr lvl="1"/>
            <a:r>
              <a:rPr lang="en-US" smtClean="0"/>
              <a:t>Actual number of female hires</a:t>
            </a:r>
          </a:p>
          <a:p>
            <a:pPr lvl="1"/>
            <a:r>
              <a:rPr lang="en-US" smtClean="0"/>
              <a:t>Expected number of female hires</a:t>
            </a:r>
          </a:p>
          <a:p>
            <a:pPr lvl="1"/>
            <a:r>
              <a:rPr lang="en-US" smtClean="0"/>
              <a:t>Difference</a:t>
            </a:r>
          </a:p>
          <a:p>
            <a:pPr lvl="1"/>
            <a:r>
              <a:rPr lang="en-US" smtClean="0"/>
              <a:t>Level of Significance</a:t>
            </a:r>
          </a:p>
          <a:p>
            <a:pPr lvl="1"/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185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Statistics are Central to Modern Title VII Litigation 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53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Audience Hiring Analysis Exercise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301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Complications to the Lottery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dirty="0" smtClean="0"/>
              <a:t>Is it the case that each applicant has the same probability of being selected?</a:t>
            </a:r>
          </a:p>
          <a:p>
            <a:pPr lvl="1"/>
            <a:r>
              <a:rPr lang="en-US" dirty="0" smtClean="0"/>
              <a:t>Do they all meet minimum qualifications?</a:t>
            </a:r>
          </a:p>
          <a:p>
            <a:pPr lvl="1"/>
            <a:r>
              <a:rPr lang="en-US" dirty="0" smtClean="0"/>
              <a:t>Are they all identical with respect to job qualifications?</a:t>
            </a:r>
          </a:p>
          <a:p>
            <a:pPr lvl="1"/>
            <a:r>
              <a:rPr lang="en-US" dirty="0" smtClean="0"/>
              <a:t>Are </a:t>
            </a:r>
            <a:r>
              <a:rPr lang="en-US" dirty="0" smtClean="0"/>
              <a:t>the hires occurring at the same time at the same location (same posting)?</a:t>
            </a:r>
          </a:p>
          <a:p>
            <a:r>
              <a:rPr lang="en-US" dirty="0" smtClean="0"/>
              <a:t>It is important to only compare similarly situated employees when evaluating whether or not there are disparities in the selection process</a:t>
            </a:r>
          </a:p>
          <a:p>
            <a:pPr lvl="1"/>
            <a:r>
              <a:rPr lang="en-US" dirty="0" smtClean="0"/>
              <a:t>Conduct multiple pools analyses for each SSEG and then use appropriate statistical techniques to combine the results of those tests</a:t>
            </a:r>
          </a:p>
          <a:p>
            <a:pPr lvl="1"/>
            <a:r>
              <a:rPr lang="en-US" dirty="0" smtClean="0"/>
              <a:t>Conduct regression analysis that allows you to simultaneously control for differences in applicant characteristics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3243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Comparison of Averages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7400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Is there a Gender Difference in Average Pay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Under what circumstances can we assume that men’s and women’s pay is drawn from the same overall distribution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r>
              <a:rPr lang="en-US" smtClean="0"/>
              <a:t>We can test whether the underlying population mean is identical by comparing the sample means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0025" y="2337752"/>
            <a:ext cx="8333128" cy="21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873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Compare average using the t-statistic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Requires knowing the counts, average, and standard deviation of pay for men and women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r>
              <a:rPr lang="en-US" smtClean="0"/>
              <a:t>The t-stat is the difference divided by the standard deviation.  Any value over 1.96 is statistically significant.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9845" y="2236152"/>
            <a:ext cx="9242686" cy="180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6976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153" y="433070"/>
            <a:ext cx="856297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099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2438" y="361950"/>
            <a:ext cx="854392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9297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Are t-tests the Best Tool?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z="2800" smtClean="0"/>
              <a:t>Pro –</a:t>
            </a:r>
          </a:p>
          <a:p>
            <a:pPr lvl="1"/>
            <a:r>
              <a:rPr lang="en-US" sz="2400" smtClean="0"/>
              <a:t>Straight-forward to implement</a:t>
            </a:r>
          </a:p>
          <a:p>
            <a:pPr lvl="1"/>
            <a:r>
              <a:rPr lang="en-US" sz="2400" smtClean="0"/>
              <a:t>Minimal data requirements</a:t>
            </a:r>
          </a:p>
          <a:p>
            <a:r>
              <a:rPr lang="en-US" sz="2800" smtClean="0"/>
              <a:t>Con –</a:t>
            </a:r>
          </a:p>
          <a:p>
            <a:pPr lvl="1"/>
            <a:r>
              <a:rPr lang="en-US" sz="2400" smtClean="0"/>
              <a:t>Sensitive to outliers – especially in smaller samples</a:t>
            </a:r>
          </a:p>
          <a:p>
            <a:pPr lvl="1"/>
            <a:r>
              <a:rPr lang="en-US" sz="2400" smtClean="0"/>
              <a:t>Doesn’t allow us to control for relevant differences among subjects within the sample</a:t>
            </a:r>
            <a:endParaRPr lang="en-US"/>
          </a:p>
          <a:p>
            <a:pPr lvl="1"/>
            <a:endParaRPr lang="en-US" sz="2400" smtClean="0"/>
          </a:p>
          <a:p>
            <a:r>
              <a:rPr lang="en-US" sz="2800" smtClean="0"/>
              <a:t>We often turn to regression analysis because when analyzing compensation within a group of employees – it is rarely appropriate to assume they are identical with respect to all the factors that influence pay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756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Multiple Regression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493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dirty="0" smtClean="0"/>
              <a:t>Why do we need </a:t>
            </a:r>
            <a:r>
              <a:rPr lang="en-US" dirty="0" smtClean="0"/>
              <a:t>Regression?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Findings of average differences are not informative about real pay disparities because:</a:t>
            </a:r>
          </a:p>
          <a:p>
            <a:pPr lvl="1"/>
            <a:r>
              <a:rPr lang="en-US"/>
              <a:t>Comparisons need to be made between </a:t>
            </a:r>
            <a:r>
              <a:rPr lang="en-US" i="1"/>
              <a:t>similarly-situated</a:t>
            </a:r>
            <a:r>
              <a:rPr lang="en-US"/>
              <a:t> employees</a:t>
            </a:r>
          </a:p>
          <a:p>
            <a:pPr lvl="1"/>
            <a:r>
              <a:rPr lang="en-US"/>
              <a:t>Are the differences close enough that they are not statistically significant</a:t>
            </a:r>
            <a:r>
              <a:rPr lang="en-US" smtClean="0"/>
              <a:t>?</a:t>
            </a:r>
          </a:p>
          <a:p>
            <a:r>
              <a:rPr lang="en-US" smtClean="0"/>
              <a:t>What does regression do?</a:t>
            </a:r>
          </a:p>
          <a:p>
            <a:pPr lvl="1"/>
            <a:r>
              <a:rPr lang="en-US" smtClean="0"/>
              <a:t>Simultaneously estimates the relationship between salary and a number of  other factors based on observed factors in the data</a:t>
            </a:r>
          </a:p>
          <a:p>
            <a:pPr lvl="1"/>
            <a:r>
              <a:rPr lang="en-US" smtClean="0"/>
              <a:t>Allows for variation in the form of a normally distributed random variable (the error term)</a:t>
            </a:r>
          </a:p>
          <a:p>
            <a:pPr lvl="1"/>
            <a:r>
              <a:rPr lang="en-US" smtClean="0"/>
              <a:t>Allows us to test if there is a statistically significant relationship between a demographic variable and salary</a:t>
            </a:r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220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Why Statistics </a:t>
            </a:r>
            <a:r>
              <a:rPr lang="en-US"/>
              <a:t>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z="2800"/>
              <a:t>“[F]igures speak and when they do, courts listen” </a:t>
            </a:r>
          </a:p>
          <a:p>
            <a:pPr marL="800100" lvl="2" indent="0">
              <a:buNone/>
            </a:pPr>
            <a:r>
              <a:rPr lang="en-US" i="1"/>
              <a:t>Rowe v. General Motors Corp.</a:t>
            </a:r>
            <a:r>
              <a:rPr lang="en-US"/>
              <a:t>, 457 F.2d 348 (5</a:t>
            </a:r>
            <a:r>
              <a:rPr lang="en-US" baseline="30000"/>
              <a:t>th</a:t>
            </a:r>
            <a:r>
              <a:rPr lang="en-US"/>
              <a:t> Cir. 1972)</a:t>
            </a:r>
          </a:p>
          <a:p>
            <a:pPr marL="0" indent="0">
              <a:buNone/>
            </a:pPr>
            <a:endParaRPr lang="en-US" sz="2800"/>
          </a:p>
          <a:p>
            <a:r>
              <a:rPr lang="en-US" sz="2800"/>
              <a:t>“[O]ur cases make it unmistakably clear that ‘[s]tatiscal analyses have served and will continue to serve an important role’ in cases in which the existence of discrimination is a disputed issue.”  </a:t>
            </a:r>
          </a:p>
          <a:p>
            <a:pPr marL="800100" lvl="2" indent="0">
              <a:buNone/>
            </a:pPr>
            <a:r>
              <a:rPr lang="en-US" i="1"/>
              <a:t>Teamsters v. United States</a:t>
            </a:r>
            <a:r>
              <a:rPr lang="en-US"/>
              <a:t>, 431 U.S. 324 (1977)</a:t>
            </a:r>
          </a:p>
          <a:p>
            <a:pPr marL="0" indent="0">
              <a:buNone/>
            </a:pPr>
            <a:endParaRPr lang="en-US" sz="20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3944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Simple Regression Analysis of Salaries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849" y="1282223"/>
            <a:ext cx="8961120" cy="1440657"/>
          </a:xfrm>
        </p:spPr>
        <p:txBody>
          <a:bodyPr/>
          <a:lstStyle>
            <a:defPPr>
              <a:defRPr kern="1200" smtId="4294967295"/>
            </a:defPPr>
          </a:lstStyle>
          <a:p>
            <a:pPr marL="0" indent="0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mtClean="0"/>
              <a:t>Actual Salary = a + b (Time in Company) + </a:t>
            </a:r>
            <a:r>
              <a:rPr lang="el-GR" smtClean="0"/>
              <a:t>ε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32480" y="3037840"/>
            <a:ext cx="133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Dependent </a:t>
            </a:r>
          </a:p>
          <a:p>
            <a:r>
              <a:rPr lang="en-US" smtClean="0"/>
              <a:t>Variable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97120" y="3190240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Constant</a:t>
            </a:r>
          </a:p>
          <a:p>
            <a:r>
              <a:rPr lang="en-US" smtClean="0"/>
              <a:t>(Intercept)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7280" y="3037840"/>
            <a:ext cx="124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Coefficient</a:t>
            </a:r>
          </a:p>
          <a:p>
            <a:r>
              <a:rPr lang="en-US" smtClean="0"/>
              <a:t>(Impact)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21600" y="3200400"/>
            <a:ext cx="159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Explanatory</a:t>
            </a:r>
          </a:p>
          <a:p>
            <a:r>
              <a:rPr lang="en-US" smtClean="0"/>
              <a:t>(independent)  </a:t>
            </a:r>
          </a:p>
          <a:p>
            <a:r>
              <a:rPr lang="en-US" smtClean="0"/>
              <a:t>Variable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24720" y="2899340"/>
            <a:ext cx="159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Random </a:t>
            </a:r>
          </a:p>
          <a:p>
            <a:r>
              <a:rPr lang="en-US" smtClean="0"/>
              <a:t>Component</a:t>
            </a:r>
          </a:p>
          <a:p>
            <a:r>
              <a:rPr lang="en-US" smtClean="0"/>
              <a:t>(</a:t>
            </a:r>
            <a:r>
              <a:rPr lang="en-US"/>
              <a:t>E</a:t>
            </a:r>
            <a:r>
              <a:rPr lang="en-US" smtClean="0"/>
              <a:t>rror </a:t>
            </a:r>
            <a:r>
              <a:rPr lang="en-US"/>
              <a:t>T</a:t>
            </a:r>
            <a:r>
              <a:rPr lang="en-US" smtClean="0"/>
              <a:t>erm)</a:t>
            </a:r>
            <a:endParaRPr lang="en-US"/>
          </a:p>
        </p:txBody>
      </p:sp>
      <p:cxnSp>
        <p:nvCxnSpPr>
          <p:cNvPr id="10" name="Straight Arrow Connector 9"/>
          <p:cNvCxnSpPr>
            <a:stCxn id="4" idx="0"/>
          </p:cNvCxnSpPr>
          <p:nvPr/>
        </p:nvCxnSpPr>
        <p:spPr>
          <a:xfrm flipV="1">
            <a:off x="3997960" y="2153920"/>
            <a:ext cx="533400" cy="883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44160" y="2153920"/>
            <a:ext cx="975360" cy="883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802120" y="2153920"/>
            <a:ext cx="0" cy="883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8036560" y="2153920"/>
            <a:ext cx="213360" cy="1036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9824720" y="2153920"/>
            <a:ext cx="436880" cy="745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/>
          <p:nvPr/>
        </p:nvSpPr>
        <p:spPr>
          <a:xfrm>
            <a:off x="2630169" y="4441983"/>
            <a:ext cx="8961120" cy="1044417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defPPr>
              <a:defRPr kern="1200" smtId="4294967295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/>
              <a:t>Salary = $119,505 + $601 (Time in Company)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86400" y="5466080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(t=2.03)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93840" y="5476240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(t=44.7)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80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Salary with an Overall Trend</a:t>
            </a:r>
            <a:endParaRPr lang="en-US"/>
          </a:p>
        </p:txBody>
      </p:sp>
      <p:graphicFrame>
        <p:nvGraphicFramePr>
          <p:cNvPr id="4" name="Content Placeholder 5"/>
          <p:cNvGraphicFramePr/>
          <p:nvPr>
            <p:extLst>
              <p:ext uri="{D42A27DB-BD31-4B8C-83A1-F6EECF244321}">
                <p14:modId xmlns:p14="http://schemas.microsoft.com/office/powerpoint/2010/main" val="805028867"/>
              </p:ext>
            </p:extLst>
          </p:nvPr>
        </p:nvGraphicFramePr>
        <p:xfrm>
          <a:off x="2834640" y="121412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5231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Salary with Gender</a:t>
            </a:r>
            <a:endParaRPr lang="en-US"/>
          </a:p>
        </p:txBody>
      </p:sp>
      <p:graphicFrame>
        <p:nvGraphicFramePr>
          <p:cNvPr id="3" name="Content Placeholder 6"/>
          <p:cNvGraphicFramePr/>
          <p:nvPr>
            <p:extLst>
              <p:ext uri="{D42A27DB-BD31-4B8C-83A1-F6EECF244321}">
                <p14:modId xmlns:p14="http://schemas.microsoft.com/office/powerpoint/2010/main" val="1643972136"/>
              </p:ext>
            </p:extLst>
          </p:nvPr>
        </p:nvGraphicFramePr>
        <p:xfrm>
          <a:off x="2875280" y="143764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8784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Salary with Gender Trend</a:t>
            </a:r>
          </a:p>
        </p:txBody>
      </p:sp>
      <p:graphicFrame>
        <p:nvGraphicFramePr>
          <p:cNvPr id="3" name="Content Placeholder 5"/>
          <p:cNvGraphicFramePr/>
          <p:nvPr>
            <p:extLst>
              <p:ext uri="{D42A27DB-BD31-4B8C-83A1-F6EECF244321}">
                <p14:modId xmlns:p14="http://schemas.microsoft.com/office/powerpoint/2010/main" val="733794752"/>
              </p:ext>
            </p:extLst>
          </p:nvPr>
        </p:nvGraphicFramePr>
        <p:xfrm>
          <a:off x="3302000" y="150876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2290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Multiple Regression Analysis of Salaries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849" y="1282223"/>
            <a:ext cx="8961120" cy="2761457"/>
          </a:xfrm>
        </p:spPr>
        <p:txBody>
          <a:bodyPr/>
          <a:lstStyle>
            <a:defPPr>
              <a:defRPr kern="1200" smtId="4294967295"/>
            </a:defPPr>
          </a:lstStyle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Salary = a + b (Time in Company) + </a:t>
            </a:r>
            <a:r>
              <a:rPr lang="en-US" dirty="0" smtClean="0"/>
              <a:t>c (</a:t>
            </a:r>
            <a:r>
              <a:rPr lang="en-US" dirty="0" smtClean="0"/>
              <a:t>Female) + </a:t>
            </a:r>
            <a:r>
              <a:rPr lang="el-GR" dirty="0" smtClean="0"/>
              <a:t>ε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Salary = </a:t>
            </a:r>
            <a:r>
              <a:rPr lang="en-US" dirty="0" smtClean="0"/>
              <a:t>$118,439 </a:t>
            </a:r>
            <a:r>
              <a:rPr lang="en-US" dirty="0"/>
              <a:t>+ $</a:t>
            </a:r>
            <a:r>
              <a:rPr lang="en-US" dirty="0" smtClean="0"/>
              <a:t>604 </a:t>
            </a:r>
            <a:r>
              <a:rPr lang="en-US" dirty="0"/>
              <a:t>(Time in Company</a:t>
            </a:r>
            <a:r>
              <a:rPr lang="en-US" dirty="0" smtClean="0"/>
              <a:t>) – </a:t>
            </a:r>
            <a:r>
              <a:rPr lang="en-US" dirty="0" smtClean="0"/>
              <a:t>$502(Female</a:t>
            </a:r>
            <a:r>
              <a:rPr lang="en-US" dirty="0" smtClean="0"/>
              <a:t>)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9" name="Content Placeholder 2"/>
          <p:cNvSpPr txBox="1"/>
          <p:nvPr/>
        </p:nvSpPr>
        <p:spPr>
          <a:xfrm>
            <a:off x="2630169" y="4441983"/>
            <a:ext cx="8961120" cy="1044417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defPPr>
              <a:defRPr kern="1200" smtId="4294967295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Multiple regression estimates the coefficients by “fitting a line” that minimizes the sum of the squared residuals (or deviations)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82160" y="3312160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(t=2.05)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46800" y="3312160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(t=46.1)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74480" y="3312160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(t=-1.8)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7135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Salary with Standard Deviation</a:t>
            </a:r>
          </a:p>
        </p:txBody>
      </p:sp>
      <p:graphicFrame>
        <p:nvGraphicFramePr>
          <p:cNvPr id="3" name="Content Placeholder 6"/>
          <p:cNvGraphicFramePr/>
          <p:nvPr>
            <p:extLst>
              <p:ext uri="{D42A27DB-BD31-4B8C-83A1-F6EECF244321}">
                <p14:modId xmlns:p14="http://schemas.microsoft.com/office/powerpoint/2010/main" val="2453278242"/>
              </p:ext>
            </p:extLst>
          </p:nvPr>
        </p:nvGraphicFramePr>
        <p:xfrm>
          <a:off x="3200400" y="143764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5015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dirty="0" smtClean="0"/>
              <a:t>Regression can be used to </a:t>
            </a:r>
            <a:r>
              <a:rPr lang="en-US" dirty="0" smtClean="0"/>
              <a:t>Identify </a:t>
            </a:r>
            <a:r>
              <a:rPr lang="en-US" dirty="0" smtClean="0"/>
              <a:t>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Generate a predicted salary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r>
              <a:rPr lang="en-US" smtClean="0"/>
              <a:t>When the difference between actual salary and predicted salary is ‘large’ then the person is an outlier</a:t>
            </a:r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430" y="1822450"/>
            <a:ext cx="5205730" cy="307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7659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Outlier Analysis – Excel Exercise 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9457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Data is More than Half the Battle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5388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Data Quality is a Constant Challenge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dirty="0" smtClean="0"/>
              <a:t>HRIS data complications</a:t>
            </a:r>
          </a:p>
          <a:p>
            <a:pPr lvl="1"/>
            <a:r>
              <a:rPr lang="en-US" dirty="0" smtClean="0"/>
              <a:t>Default values</a:t>
            </a:r>
          </a:p>
          <a:p>
            <a:pPr lvl="1"/>
            <a:r>
              <a:rPr lang="en-US" dirty="0" smtClean="0"/>
              <a:t>Inconsistent coding</a:t>
            </a:r>
          </a:p>
          <a:p>
            <a:pPr lvl="1"/>
            <a:r>
              <a:rPr lang="en-US" dirty="0" smtClean="0"/>
              <a:t>Inconsistent definition</a:t>
            </a:r>
          </a:p>
          <a:p>
            <a:pPr lvl="1"/>
            <a:r>
              <a:rPr lang="en-US" dirty="0" smtClean="0"/>
              <a:t>Illogical dates</a:t>
            </a:r>
          </a:p>
          <a:p>
            <a:pPr lvl="1"/>
            <a:r>
              <a:rPr lang="en-US" dirty="0" smtClean="0"/>
              <a:t>Missing information</a:t>
            </a:r>
          </a:p>
          <a:p>
            <a:r>
              <a:rPr lang="en-US" dirty="0" smtClean="0"/>
              <a:t>Data retention can be a challenge as well</a:t>
            </a:r>
          </a:p>
          <a:p>
            <a:pPr lvl="1"/>
            <a:r>
              <a:rPr lang="en-US" dirty="0" smtClean="0"/>
              <a:t>Legacy systems</a:t>
            </a:r>
          </a:p>
          <a:p>
            <a:pPr lvl="1"/>
            <a:r>
              <a:rPr lang="en-US" dirty="0" smtClean="0"/>
              <a:t>Mergers and Acquisitions</a:t>
            </a:r>
          </a:p>
          <a:p>
            <a:r>
              <a:rPr lang="en-US" dirty="0" smtClean="0"/>
              <a:t>Let’s </a:t>
            </a:r>
            <a:r>
              <a:rPr lang="en-US" dirty="0" smtClean="0"/>
              <a:t>review a sample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505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Recent Verdicts and Settlements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z="2000"/>
              <a:t>Court awarded $1.6M to black and Hispanic job applicants related to discriminatory pre-employment test </a:t>
            </a:r>
          </a:p>
          <a:p>
            <a:r>
              <a:rPr lang="en-US" sz="2000" smtClean="0"/>
              <a:t>Large bank agreed </a:t>
            </a:r>
            <a:r>
              <a:rPr lang="en-US" sz="2000"/>
              <a:t>to pay $35M to class of 365 </a:t>
            </a:r>
            <a:r>
              <a:rPr lang="en-US" sz="2000" smtClean="0"/>
              <a:t>African-Americans </a:t>
            </a:r>
            <a:r>
              <a:rPr lang="en-US" sz="2000"/>
              <a:t>in racial glass ceiling promotion and pay </a:t>
            </a:r>
            <a:r>
              <a:rPr lang="en-US" sz="2000" smtClean="0"/>
              <a:t>case</a:t>
            </a:r>
            <a:endParaRPr lang="en-US" sz="2000"/>
          </a:p>
          <a:p>
            <a:r>
              <a:rPr lang="en-US" sz="2000" smtClean="0"/>
              <a:t>Manufacturer of semiconductors and telecomm equipment agreed </a:t>
            </a:r>
            <a:r>
              <a:rPr lang="en-US" sz="2000"/>
              <a:t>to pay $19.5M to end systemic pay and promotion claims class of 3,290 </a:t>
            </a:r>
            <a:r>
              <a:rPr lang="en-US" sz="2000" smtClean="0"/>
              <a:t>females</a:t>
            </a:r>
            <a:endParaRPr lang="en-US" sz="2000"/>
          </a:p>
          <a:p>
            <a:r>
              <a:rPr lang="en-US" sz="2000"/>
              <a:t>OFCCP Conciliation </a:t>
            </a:r>
            <a:r>
              <a:rPr lang="en-US" sz="2000" smtClean="0"/>
              <a:t>Agreements</a:t>
            </a:r>
            <a:endParaRPr lang="en-US" sz="2000"/>
          </a:p>
          <a:p>
            <a:pPr lvl="1"/>
            <a:r>
              <a:rPr lang="en-US" sz="1800" smtClean="0"/>
              <a:t>Risk intelligence provider agreed </a:t>
            </a:r>
            <a:r>
              <a:rPr lang="en-US" sz="1800"/>
              <a:t>to pay over $1.2M to resolve allegations of systemic pay discrimination against </a:t>
            </a:r>
            <a:r>
              <a:rPr lang="en-US" sz="1800" smtClean="0"/>
              <a:t>women</a:t>
            </a:r>
            <a:endParaRPr lang="en-US" sz="1800"/>
          </a:p>
          <a:p>
            <a:pPr lvl="1"/>
            <a:r>
              <a:rPr lang="en-US" sz="1800" smtClean="0"/>
              <a:t>Technology company agreed to pay $2.7M </a:t>
            </a:r>
            <a:r>
              <a:rPr lang="en-US" sz="1800"/>
              <a:t>to resolve allegations that it discriminated against 872 African-American and Asian applicants who applied for positions and extend 11 job </a:t>
            </a:r>
            <a:r>
              <a:rPr lang="en-US" sz="1800" smtClean="0"/>
              <a:t>offers</a:t>
            </a:r>
            <a:endParaRPr lang="en-US" sz="1800"/>
          </a:p>
          <a:p>
            <a:pPr lvl="1"/>
            <a:r>
              <a:rPr lang="en-US" sz="1800"/>
              <a:t>M</a:t>
            </a:r>
            <a:r>
              <a:rPr lang="en-US" sz="1800" smtClean="0"/>
              <a:t>eat processor agreed </a:t>
            </a:r>
            <a:r>
              <a:rPr lang="en-US" sz="1800"/>
              <a:t>to pay $1.6M in back pay to 5,716 applicants and extend 474 job offers for alleged hiring discrimination on the basis of sex, race, and/or ethnicity</a:t>
            </a:r>
            <a:endParaRPr lang="en-US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895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8302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Key Statistical Concepts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dirty="0" smtClean="0"/>
              <a:t>Comparing Actual vs Expected</a:t>
            </a:r>
          </a:p>
          <a:p>
            <a:endParaRPr lang="en-US" dirty="0" smtClean="0"/>
          </a:p>
          <a:p>
            <a:r>
              <a:rPr lang="en-US" dirty="0" smtClean="0"/>
              <a:t>Importance </a:t>
            </a:r>
            <a:r>
              <a:rPr lang="en-US" dirty="0"/>
              <a:t>of </a:t>
            </a:r>
            <a:r>
              <a:rPr lang="en-US" dirty="0" smtClean="0"/>
              <a:t>Similarly </a:t>
            </a:r>
            <a:r>
              <a:rPr lang="en-US" dirty="0"/>
              <a:t>Situated</a:t>
            </a:r>
          </a:p>
          <a:p>
            <a:pPr lvl="1"/>
            <a:r>
              <a:rPr lang="en-US" dirty="0"/>
              <a:t>How to partition the </a:t>
            </a:r>
            <a:r>
              <a:rPr lang="en-US" dirty="0" smtClean="0"/>
              <a:t>sample</a:t>
            </a:r>
            <a:endParaRPr lang="en-US" dirty="0"/>
          </a:p>
          <a:p>
            <a:pPr lvl="1"/>
            <a:r>
              <a:rPr lang="en-US" dirty="0"/>
              <a:t>What </a:t>
            </a:r>
            <a:r>
              <a:rPr lang="en-US" dirty="0" smtClean="0"/>
              <a:t>differences are important to control for within the sample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Deviation from Expected – When is it Statistically </a:t>
            </a:r>
            <a:r>
              <a:rPr lang="en-US" dirty="0" smtClean="0"/>
              <a:t>Significant?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Data Quality is a Threshold Criteria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1829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Key Legal Concepts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849" y="1282223"/>
            <a:ext cx="8961120" cy="5156677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Which party has the burden of proof and what must be proved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How do statistics play into the theme of the case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Do the statistics tests contain the right assumptions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Does the statistics cover the right timeframe (statute of limitations)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Who is similarly-situated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Do the statistics make sense in light of surrounding facts and circumstances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6130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Terminology  Appendix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771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Terminology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z="2600" smtClean="0"/>
              <a:t>Hypothesis Test</a:t>
            </a:r>
          </a:p>
          <a:p>
            <a:pPr lvl="1"/>
            <a:r>
              <a:rPr lang="en-US" sz="2200"/>
              <a:t>Statistical test used to determine if there is enough evidence in a sample of data to infer that a certain condition is true for the entire population</a:t>
            </a:r>
          </a:p>
          <a:p>
            <a:pPr lvl="1"/>
            <a:r>
              <a:rPr lang="en-US" sz="2200"/>
              <a:t>Examines two opposing hypotheses about a population:</a:t>
            </a:r>
          </a:p>
          <a:p>
            <a:pPr lvl="2"/>
            <a:r>
              <a:rPr lang="en-US" sz="2200"/>
              <a:t>null hypothesis </a:t>
            </a:r>
          </a:p>
          <a:p>
            <a:pPr lvl="2"/>
            <a:r>
              <a:rPr lang="en-US" sz="2200"/>
              <a:t>alternative </a:t>
            </a:r>
            <a:r>
              <a:rPr lang="en-US" sz="2200" smtClean="0"/>
              <a:t>hypothesis</a:t>
            </a:r>
          </a:p>
          <a:p>
            <a:r>
              <a:rPr lang="en-US" sz="2600"/>
              <a:t>Significance Level</a:t>
            </a:r>
          </a:p>
          <a:p>
            <a:pPr lvl="1"/>
            <a:r>
              <a:rPr lang="en-US" sz="2200"/>
              <a:t>Probability of the analysis rejecting the null hypothesis, given that it is true</a:t>
            </a:r>
          </a:p>
          <a:p>
            <a:pPr lvl="1"/>
            <a:r>
              <a:rPr lang="en-US" sz="2200"/>
              <a:t>Denoted as alpha or α</a:t>
            </a:r>
          </a:p>
          <a:p>
            <a:pPr lvl="1"/>
            <a:r>
              <a:rPr lang="en-US" sz="2200"/>
              <a:t>Also referred to as Type I Error</a:t>
            </a:r>
          </a:p>
          <a:p>
            <a:pPr lvl="1"/>
            <a:r>
              <a:rPr lang="en-US" sz="2200"/>
              <a:t>By academic custom and legal precedent – almost always set at 5%</a:t>
            </a:r>
          </a:p>
          <a:p>
            <a:pPr lvl="1"/>
            <a:endParaRPr lang="en-US" sz="22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8410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Terminology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z="2600"/>
              <a:t>Probability Value</a:t>
            </a:r>
          </a:p>
          <a:p>
            <a:pPr lvl="1"/>
            <a:r>
              <a:rPr lang="en-US" sz="2200"/>
              <a:t>Probability of the observed sample or some other more unlikely sample, given that the null hypothesis is true</a:t>
            </a:r>
          </a:p>
          <a:p>
            <a:pPr lvl="1"/>
            <a:r>
              <a:rPr lang="en-US" sz="2200"/>
              <a:t>Denoted as p-value or p</a:t>
            </a:r>
          </a:p>
          <a:p>
            <a:pPr lvl="1"/>
            <a:r>
              <a:rPr lang="en-US" sz="2200"/>
              <a:t>When the probability value is less than the significance level, then the result is statistically significant</a:t>
            </a:r>
          </a:p>
          <a:p>
            <a:r>
              <a:rPr lang="en-US" sz="2600"/>
              <a:t>Standard Deviation</a:t>
            </a:r>
          </a:p>
          <a:p>
            <a:pPr lvl="1"/>
            <a:r>
              <a:rPr lang="en-US" sz="2200"/>
              <a:t>Measure used to quantify the amount of variation or dispersion of a set of data values.</a:t>
            </a:r>
          </a:p>
          <a:p>
            <a:pPr lvl="1"/>
            <a:r>
              <a:rPr lang="en-US" sz="2200" smtClean="0"/>
              <a:t>Represented </a:t>
            </a:r>
            <a:r>
              <a:rPr lang="en-US" sz="2200"/>
              <a:t>by sigma σ</a:t>
            </a:r>
          </a:p>
          <a:p>
            <a:pPr lvl="1"/>
            <a:r>
              <a:rPr lang="en-US" sz="2200"/>
              <a:t>A low standard deviation indicates that the data points tend to be close to the mean (expected value) of the set, while a high standard deviation indicates that the data points are spread out over a wider range of values.</a:t>
            </a:r>
          </a:p>
          <a:p>
            <a:pPr lvl="1"/>
            <a:r>
              <a:rPr lang="en-US" sz="2200"/>
              <a:t>Square root of variance</a:t>
            </a:r>
          </a:p>
          <a:p>
            <a:pPr lvl="1"/>
            <a:endParaRPr lang="en-US" sz="22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0278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Terminology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z="2600" smtClean="0"/>
              <a:t>Confidence Level</a:t>
            </a:r>
            <a:endParaRPr lang="en-US" sz="2600"/>
          </a:p>
          <a:p>
            <a:pPr lvl="1"/>
            <a:r>
              <a:rPr lang="en-US" sz="2200"/>
              <a:t>Interval estimate (of a population parameter) that is computed from the observed data</a:t>
            </a:r>
          </a:p>
          <a:p>
            <a:pPr lvl="1"/>
            <a:r>
              <a:rPr lang="en-US" sz="2200"/>
              <a:t>Range of values (interval) that act as good estimates of the unknown population parameter</a:t>
            </a:r>
          </a:p>
          <a:p>
            <a:r>
              <a:rPr lang="en-US" sz="2600" smtClean="0"/>
              <a:t>R-square</a:t>
            </a:r>
            <a:endParaRPr lang="en-US" sz="2600"/>
          </a:p>
          <a:p>
            <a:pPr lvl="1"/>
            <a:r>
              <a:rPr lang="en-US" sz="2200"/>
              <a:t>Statistical measure of how close the data are to the fitted regression </a:t>
            </a:r>
          </a:p>
          <a:p>
            <a:pPr lvl="1"/>
            <a:r>
              <a:rPr lang="en-US" sz="2200"/>
              <a:t>Percentage of the response variable variation that is explained by a linear model</a:t>
            </a:r>
          </a:p>
          <a:p>
            <a:pPr lvl="1"/>
            <a:r>
              <a:rPr lang="en-US" sz="2200"/>
              <a:t>Always between 0 and 1</a:t>
            </a:r>
          </a:p>
          <a:p>
            <a:pPr lvl="1"/>
            <a:endParaRPr lang="en-US" sz="22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99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Legal Framework Under Title VII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z="2000"/>
              <a:t>Disparate Impact</a:t>
            </a:r>
          </a:p>
          <a:p>
            <a:pPr lvl="1"/>
            <a:r>
              <a:rPr lang="en-US" sz="1800"/>
              <a:t>Plaintiff must show facially neutral employment practices that have statistically significant adverse on a protected group</a:t>
            </a:r>
          </a:p>
          <a:p>
            <a:pPr lvl="1"/>
            <a:r>
              <a:rPr lang="en-US" sz="1800"/>
              <a:t>Employer can rebut by attacking statistics, introducing alternative statistics, or showing the employment policy or practice is job related and consistent with a business necessity</a:t>
            </a:r>
          </a:p>
          <a:p>
            <a:pPr lvl="1"/>
            <a:r>
              <a:rPr lang="en-US" sz="1800"/>
              <a:t>Plaintiff can still prevail if shows that the employer refused to adopt an alternative practice that could satisfy the employer’s legitimate interests without having a disparate impact on a protected class</a:t>
            </a:r>
          </a:p>
          <a:p>
            <a:r>
              <a:rPr lang="en-US" sz="2000"/>
              <a:t>Pattern or practice</a:t>
            </a:r>
          </a:p>
          <a:p>
            <a:pPr lvl="1"/>
            <a:r>
              <a:rPr lang="en-US" sz="1800"/>
              <a:t>Plaintiff must show that employer had a pattern or practice of intentional discrimination (i.e., discrimination is standard operating procedure); plaintiff usually combines statistics with other evidence of discrimination (e.g., biased statements)</a:t>
            </a:r>
          </a:p>
          <a:p>
            <a:pPr lvl="1"/>
            <a:r>
              <a:rPr lang="en-US" sz="1800"/>
              <a:t>Employer can rebut by attacking statistics, introducing own statistics, or showing a legitimate non-discriminatory reason for the pattern or practice</a:t>
            </a:r>
          </a:p>
          <a:p>
            <a:pPr lvl="1"/>
            <a:r>
              <a:rPr lang="en-US" sz="1800"/>
              <a:t>Plaintiff can still prevail if shows that defendant’s evidence is false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3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dirty="0"/>
              <a:t>Role of </a:t>
            </a:r>
            <a:r>
              <a:rPr lang="en-US" dirty="0" smtClean="0"/>
              <a:t>Statistics </a:t>
            </a:r>
            <a:r>
              <a:rPr lang="en-US" dirty="0"/>
              <a:t>in Title VII Discrimination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Statistics provide descriptive evidence </a:t>
            </a:r>
          </a:p>
          <a:p>
            <a:pPr lvl="1"/>
            <a:r>
              <a:rPr lang="en-US"/>
              <a:t>Basis for inference</a:t>
            </a:r>
          </a:p>
          <a:p>
            <a:pPr lvl="1"/>
            <a:r>
              <a:rPr lang="en-US"/>
              <a:t>Establish a pattern</a:t>
            </a:r>
          </a:p>
          <a:p>
            <a:r>
              <a:rPr lang="en-US"/>
              <a:t>Statistics must show sufficiently large disparity that </a:t>
            </a:r>
            <a:r>
              <a:rPr lang="en-US" smtClean="0"/>
              <a:t>is unlikely </a:t>
            </a:r>
            <a:r>
              <a:rPr lang="en-US"/>
              <a:t>to have occurred by chance </a:t>
            </a:r>
          </a:p>
          <a:p>
            <a:r>
              <a:rPr lang="en-US"/>
              <a:t>Various </a:t>
            </a:r>
            <a:r>
              <a:rPr lang="en-US" smtClean="0"/>
              <a:t>tests </a:t>
            </a:r>
            <a:r>
              <a:rPr lang="en-US"/>
              <a:t>used to show disparity is not by chance</a:t>
            </a:r>
          </a:p>
          <a:p>
            <a:pPr lvl="1"/>
            <a:r>
              <a:rPr lang="en-US"/>
              <a:t>Standard deviations test </a:t>
            </a:r>
          </a:p>
          <a:p>
            <a:pPr lvl="1"/>
            <a:r>
              <a:rPr lang="en-US"/>
              <a:t>Probability tests (one or two tailed)</a:t>
            </a:r>
          </a:p>
          <a:p>
            <a:pPr lvl="1"/>
            <a:r>
              <a:rPr lang="en-US"/>
              <a:t>Multiple regression analysis</a:t>
            </a:r>
          </a:p>
          <a:p>
            <a:pPr lvl="1"/>
            <a:r>
              <a:rPr lang="en-US"/>
              <a:t>Cohort </a:t>
            </a:r>
            <a:r>
              <a:rPr lang="en-US" smtClean="0"/>
              <a:t>analysis</a:t>
            </a:r>
            <a:endParaRPr lang="en-US"/>
          </a:p>
          <a:p>
            <a:pPr lvl="1"/>
            <a:r>
              <a:rPr lang="en-US"/>
              <a:t>80% rule (rule of thumb)</a:t>
            </a:r>
          </a:p>
          <a:p>
            <a:pPr marL="0" indent="0">
              <a:buNone/>
            </a:pP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200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Validity of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dirty="0"/>
              <a:t>Statistics alone can establish a prima facie case but are not accepted uncritically</a:t>
            </a:r>
            <a:endParaRPr lang="en-US" altLang="en-US" dirty="0"/>
          </a:p>
          <a:p>
            <a:r>
              <a:rPr lang="en-US" altLang="en-US" dirty="0"/>
              <a:t>Statistical tests must contain the right assumptions</a:t>
            </a:r>
          </a:p>
          <a:p>
            <a:pPr lvl="1">
              <a:buFontTx/>
              <a:buChar char="•"/>
            </a:pPr>
            <a:r>
              <a:rPr lang="en-US" altLang="en-US" dirty="0"/>
              <a:t>Type of case pled</a:t>
            </a:r>
          </a:p>
          <a:p>
            <a:pPr lvl="1">
              <a:buFontTx/>
              <a:buChar char="•"/>
            </a:pPr>
            <a:r>
              <a:rPr lang="en-US" altLang="en-US" dirty="0"/>
              <a:t>Tailored to specific employment practice at issue (e.g., hiring, promotion, compensation, testing, etc.)</a:t>
            </a:r>
          </a:p>
          <a:p>
            <a:pPr lvl="1">
              <a:buFontTx/>
              <a:buChar char="•"/>
            </a:pPr>
            <a:r>
              <a:rPr lang="en-US" altLang="en-US" dirty="0"/>
              <a:t>Analyze the right group(s) (e.g., similarly situated comparators)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Model </a:t>
            </a:r>
            <a:r>
              <a:rPr lang="en-US" altLang="en-US" dirty="0"/>
              <a:t>how the employment process actually works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Consider </a:t>
            </a:r>
            <a:r>
              <a:rPr lang="en-US" altLang="en-US" dirty="0"/>
              <a:t>all important factors for which data is available or can reasonably be </a:t>
            </a:r>
            <a:r>
              <a:rPr lang="en-US" altLang="en-US" dirty="0" smtClean="0"/>
              <a:t> </a:t>
            </a:r>
            <a:r>
              <a:rPr lang="en-US" altLang="en-US" dirty="0"/>
              <a:t>collected</a:t>
            </a:r>
          </a:p>
          <a:p>
            <a:pPr lvl="1">
              <a:buFontTx/>
              <a:buChar char="•"/>
            </a:pPr>
            <a:r>
              <a:rPr lang="en-US" dirty="0" smtClean="0"/>
              <a:t>Contain accurate </a:t>
            </a:r>
            <a:r>
              <a:rPr lang="en-US" dirty="0"/>
              <a:t>and complete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427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Battle of Statistics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dirty="0"/>
              <a:t>Plaintiff comes forward with statistics to show prima facie case</a:t>
            </a:r>
          </a:p>
          <a:p>
            <a:r>
              <a:rPr lang="en-US" dirty="0"/>
              <a:t>Employer </a:t>
            </a:r>
            <a:r>
              <a:rPr lang="en-US" dirty="0" smtClean="0"/>
              <a:t>defense</a:t>
            </a:r>
            <a:endParaRPr lang="en-US" dirty="0"/>
          </a:p>
          <a:p>
            <a:pPr lvl="1"/>
            <a:r>
              <a:rPr lang="en-US" dirty="0"/>
              <a:t>Offering own statistics to show no adverse impact</a:t>
            </a:r>
          </a:p>
          <a:p>
            <a:pPr lvl="1"/>
            <a:r>
              <a:rPr lang="en-US" dirty="0"/>
              <a:t>Exposing methodological flaws that render plaintiff's results questionable or invalid</a:t>
            </a:r>
          </a:p>
          <a:p>
            <a:pPr lvl="2"/>
            <a:r>
              <a:rPr lang="en-US" dirty="0"/>
              <a:t>Compares inappropriate groups or inappropriate locations</a:t>
            </a:r>
          </a:p>
          <a:p>
            <a:pPr lvl="2"/>
            <a:r>
              <a:rPr lang="en-US" dirty="0"/>
              <a:t>Wrong data source (e.g., actual or potential applicant flow)</a:t>
            </a:r>
          </a:p>
          <a:p>
            <a:pPr lvl="2"/>
            <a:r>
              <a:rPr lang="en-US" dirty="0"/>
              <a:t>Do not control for legitimate factors, such as education or training</a:t>
            </a:r>
          </a:p>
          <a:p>
            <a:pPr lvl="2"/>
            <a:r>
              <a:rPr lang="en-US" dirty="0"/>
              <a:t>Bottom line statistics</a:t>
            </a:r>
          </a:p>
          <a:p>
            <a:pPr lvl="2"/>
            <a:r>
              <a:rPr lang="en-US" dirty="0"/>
              <a:t>Sample size is too small </a:t>
            </a:r>
          </a:p>
          <a:p>
            <a:pPr lvl="2"/>
            <a:r>
              <a:rPr lang="en-US" dirty="0"/>
              <a:t>Timeframe invalid</a:t>
            </a:r>
          </a:p>
          <a:p>
            <a:pPr lvl="1"/>
            <a:r>
              <a:rPr lang="en-US" dirty="0"/>
              <a:t>Practical significance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3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What are the Odds of that Happening?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5937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5.10.05"/>
  <p:tag name="AS_TITLE" val="Aspose.Slides for .NET 4.0"/>
  <p:tag name="AS_VERSION" val="15.8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r="http://schemas.openxmlformats.org/officeDocument/2006/relationships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2099</Words>
  <Application>Microsoft Office PowerPoint</Application>
  <PresentationFormat>Custom</PresentationFormat>
  <Paragraphs>367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Verdana</vt:lpstr>
      <vt:lpstr>Georgia</vt:lpstr>
      <vt:lpstr>Office Theme</vt:lpstr>
      <vt:lpstr>I Was Told There Would Be No Math: Employment Statistics 101 for non-Statisticians</vt:lpstr>
      <vt:lpstr>Statistics are Central to Modern Title VII Litigation </vt:lpstr>
      <vt:lpstr>Why Statistics Matter</vt:lpstr>
      <vt:lpstr>Recent Verdicts and Settlements</vt:lpstr>
      <vt:lpstr>Legal Framework Under Title VII</vt:lpstr>
      <vt:lpstr>Role of Statistics in Title VII Discrimination Cases</vt:lpstr>
      <vt:lpstr>Validity of Statistics</vt:lpstr>
      <vt:lpstr>Battle of Statistics</vt:lpstr>
      <vt:lpstr>What are the Odds of that Happening?</vt:lpstr>
      <vt:lpstr>Probability and Chance</vt:lpstr>
      <vt:lpstr>Randomness and Expectations</vt:lpstr>
      <vt:lpstr>Normal Distribution</vt:lpstr>
      <vt:lpstr>Standard Normal Distribution</vt:lpstr>
      <vt:lpstr>Statistical Significance Threshold </vt:lpstr>
      <vt:lpstr>Selections</vt:lpstr>
      <vt:lpstr>Classic Coin Toss Experiment</vt:lpstr>
      <vt:lpstr>Distribution of the Number of Heads</vt:lpstr>
      <vt:lpstr>Computing the Probabilities is Easy</vt:lpstr>
      <vt:lpstr>Application to Hiring</vt:lpstr>
      <vt:lpstr>Audience Hiring Analysis Exercise</vt:lpstr>
      <vt:lpstr>Complications to the Lottery Model</vt:lpstr>
      <vt:lpstr>Comparison of Averages</vt:lpstr>
      <vt:lpstr>Is there a Gender Difference in Average Pay</vt:lpstr>
      <vt:lpstr>Compare average using the t-statistic</vt:lpstr>
      <vt:lpstr>PowerPoint Presentation</vt:lpstr>
      <vt:lpstr>PowerPoint Presentation</vt:lpstr>
      <vt:lpstr>Are t-tests the Best Tool?</vt:lpstr>
      <vt:lpstr>Multiple Regression</vt:lpstr>
      <vt:lpstr>Why do we need Regression?</vt:lpstr>
      <vt:lpstr>Simple Regression Analysis of Salaries</vt:lpstr>
      <vt:lpstr>Salary with an Overall Trend</vt:lpstr>
      <vt:lpstr>Salary with Gender</vt:lpstr>
      <vt:lpstr>Salary with Gender Trend</vt:lpstr>
      <vt:lpstr>Multiple Regression Analysis of Salaries</vt:lpstr>
      <vt:lpstr>Salary with Standard Deviation</vt:lpstr>
      <vt:lpstr>Regression can be used to Identify Outliers</vt:lpstr>
      <vt:lpstr>Outlier Analysis – Excel Exercise </vt:lpstr>
      <vt:lpstr>Data is More than Half the Battle</vt:lpstr>
      <vt:lpstr>Data Quality is a Constant Challenge</vt:lpstr>
      <vt:lpstr>Conclusions</vt:lpstr>
      <vt:lpstr>Key Statistical Concepts</vt:lpstr>
      <vt:lpstr>Key Legal Concepts</vt:lpstr>
      <vt:lpstr>Terminology  Appendix</vt:lpstr>
      <vt:lpstr>Terminology</vt:lpstr>
      <vt:lpstr>Terminology</vt:lpstr>
      <vt:lpstr>Terminology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1601-01-01T00:00:00Z</cp:lastPrinted>
  <dcterms:created xsi:type="dcterms:W3CDTF">1601-01-01T00:00:00Z</dcterms:created>
  <dcterms:modified xsi:type="dcterms:W3CDTF">2017-06-23T18:35:24Z</dcterms:modified>
</cp:coreProperties>
</file>