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slideLayouts/slideLayout30.xml" ContentType="application/vnd.openxmlformats-officedocument.presentationml.slideLayout+xml"/>
  <Override PartName="/ppt/slideMasters/slideMaster3.xml" ContentType="application/vnd.openxmlformats-officedocument.presentationml.slideMaster+xml"/>
  <Override PartName="/ppt/slideLayouts/slideLayout35.xml" ContentType="application/vnd.openxmlformats-officedocument.presentationml.slideLayout+xml"/>
  <Override PartName="/ppt/slideLayouts/slideLayout40.xml" ContentType="application/vnd.openxmlformats-officedocument.presentationml.slideLayout+xml"/>
  <Override PartName="/ppt/slideLayouts/slideLayout34.xml" ContentType="application/vnd.openxmlformats-officedocument.presentationml.slideLayout+xml"/>
  <Override PartName="/ppt/slideLayouts/slideLayout39.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32.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Layouts/slideLayout25.xml" ContentType="application/vnd.openxmlformats-officedocument.presentationml.slideLayout+xml"/>
  <Override PartName="/ppt/slideMasters/slideMaster2.xml" ContentType="application/vnd.openxmlformats-officedocument.presentationml.slideMaster+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 id="2147483742" r:id="rId3"/>
  </p:sldMasterIdLst>
  <p:notesMasterIdLst>
    <p:notesMasterId r:id="rId38"/>
  </p:notesMasterIdLst>
  <p:handoutMasterIdLst>
    <p:handoutMasterId r:id="rId39"/>
  </p:handoutMasterIdLst>
  <p:sldIdLst>
    <p:sldId id="256" r:id="rId4"/>
    <p:sldId id="442" r:id="rId5"/>
    <p:sldId id="375" r:id="rId6"/>
    <p:sldId id="268" r:id="rId7"/>
    <p:sldId id="307" r:id="rId8"/>
    <p:sldId id="381" r:id="rId9"/>
    <p:sldId id="376" r:id="rId10"/>
    <p:sldId id="449" r:id="rId11"/>
    <p:sldId id="380" r:id="rId12"/>
    <p:sldId id="291" r:id="rId13"/>
    <p:sldId id="388" r:id="rId14"/>
    <p:sldId id="383" r:id="rId15"/>
    <p:sldId id="382" r:id="rId16"/>
    <p:sldId id="389" r:id="rId17"/>
    <p:sldId id="447" r:id="rId18"/>
    <p:sldId id="374" r:id="rId19"/>
    <p:sldId id="385" r:id="rId20"/>
    <p:sldId id="384" r:id="rId21"/>
    <p:sldId id="386" r:id="rId22"/>
    <p:sldId id="387" r:id="rId23"/>
    <p:sldId id="392" r:id="rId24"/>
    <p:sldId id="394" r:id="rId25"/>
    <p:sldId id="390" r:id="rId26"/>
    <p:sldId id="391" r:id="rId27"/>
    <p:sldId id="445" r:id="rId28"/>
    <p:sldId id="395" r:id="rId29"/>
    <p:sldId id="396" r:id="rId30"/>
    <p:sldId id="397" r:id="rId31"/>
    <p:sldId id="401" r:id="rId32"/>
    <p:sldId id="450" r:id="rId33"/>
    <p:sldId id="446" r:id="rId34"/>
    <p:sldId id="448" r:id="rId35"/>
    <p:sldId id="334" r:id="rId36"/>
    <p:sldId id="33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937" autoAdjust="0"/>
  </p:normalViewPr>
  <p:slideViewPr>
    <p:cSldViewPr>
      <p:cViewPr>
        <p:scale>
          <a:sx n="80" d="100"/>
          <a:sy n="80" d="100"/>
        </p:scale>
        <p:origin x="-3246" y="-7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0" y="-60"/>
      </p:cViewPr>
      <p:guideLst>
        <p:guide orient="horz" pos="2928"/>
        <p:guide pos="2208"/>
      </p:guideLst>
    </p:cSldViewPr>
  </p:notesViewPr>
  <p:gridSpacing cx="76200" cy="76200"/>
</p:viewPr>
</file>

<file path=ppt/_rels/presentation.xml.rels>&#65279;<?xml version="1.0" encoding="UTF-8" standalone="yes"?>
<Relationships xmlns="http://schemas.openxmlformats.org/package/2006/relationships">
  <Relationship Id="rId4" Type="http://schemas.openxmlformats.org/officeDocument/2006/relationships/slide" Target="slides/slide1.xml" />
  <Relationship Id="rId5" Type="http://schemas.openxmlformats.org/officeDocument/2006/relationships/slide" Target="slides/slide2.xml" />
  <Relationship Id="rId6" Type="http://schemas.openxmlformats.org/officeDocument/2006/relationships/slide" Target="slides/slide3.xml" />
  <Relationship Id="rId7" Type="http://schemas.openxmlformats.org/officeDocument/2006/relationships/slide" Target="slides/slide4.xml" />
  <Relationship Id="rId8" Type="http://schemas.openxmlformats.org/officeDocument/2006/relationships/slide" Target="slides/slide5.xml" />
  <Relationship Id="rId9" Type="http://schemas.openxmlformats.org/officeDocument/2006/relationships/slide" Target="slides/slide6.xml" />
  <Relationship Id="rId10" Type="http://schemas.openxmlformats.org/officeDocument/2006/relationships/slide" Target="slides/slide7.xml" />
  <Relationship Id="rId11" Type="http://schemas.openxmlformats.org/officeDocument/2006/relationships/slide" Target="slides/slide8.xml" />
  <Relationship Id="rId12" Type="http://schemas.openxmlformats.org/officeDocument/2006/relationships/slide" Target="slides/slide9.xml" />
  <Relationship Id="rId13" Type="http://schemas.openxmlformats.org/officeDocument/2006/relationships/slide" Target="slides/slide10.xml" />
  <Relationship Id="rId14" Type="http://schemas.openxmlformats.org/officeDocument/2006/relationships/slide" Target="slides/slide11.xml" />
  <Relationship Id="rId15" Type="http://schemas.openxmlformats.org/officeDocument/2006/relationships/slide" Target="slides/slide12.xml" />
  <Relationship Id="rId16" Type="http://schemas.openxmlformats.org/officeDocument/2006/relationships/slide" Target="slides/slide13.xml" />
  <Relationship Id="rId17" Type="http://schemas.openxmlformats.org/officeDocument/2006/relationships/slide" Target="slides/slide14.xml" />
  <Relationship Id="rId18" Type="http://schemas.openxmlformats.org/officeDocument/2006/relationships/slide" Target="slides/slide15.xml" />
  <Relationship Id="rId19" Type="http://schemas.openxmlformats.org/officeDocument/2006/relationships/slide" Target="slides/slide16.xml" />
  <Relationship Id="rId20" Type="http://schemas.openxmlformats.org/officeDocument/2006/relationships/slide" Target="slides/slide17.xml" />
  <Relationship Id="rId21" Type="http://schemas.openxmlformats.org/officeDocument/2006/relationships/slide" Target="slides/slide18.xml" />
  <Relationship Id="rId22" Type="http://schemas.openxmlformats.org/officeDocument/2006/relationships/slide" Target="slides/slide19.xml" />
  <Relationship Id="rId23" Type="http://schemas.openxmlformats.org/officeDocument/2006/relationships/slide" Target="slides/slide20.xml" />
  <Relationship Id="rId24" Type="http://schemas.openxmlformats.org/officeDocument/2006/relationships/slide" Target="slides/slide21.xml" />
  <Relationship Id="rId25" Type="http://schemas.openxmlformats.org/officeDocument/2006/relationships/slide" Target="slides/slide22.xml" />
  <Relationship Id="rId26" Type="http://schemas.openxmlformats.org/officeDocument/2006/relationships/slide" Target="slides/slide23.xml" />
  <Relationship Id="rId27" Type="http://schemas.openxmlformats.org/officeDocument/2006/relationships/slide" Target="slides/slide24.xml" />
  <Relationship Id="rId28" Type="http://schemas.openxmlformats.org/officeDocument/2006/relationships/slide" Target="slides/slide25.xml" />
  <Relationship Id="rId29" Type="http://schemas.openxmlformats.org/officeDocument/2006/relationships/slide" Target="slides/slide26.xml" />
  <Relationship Id="rId30" Type="http://schemas.openxmlformats.org/officeDocument/2006/relationships/slide" Target="slides/slide27.xml" />
  <Relationship Id="rId31" Type="http://schemas.openxmlformats.org/officeDocument/2006/relationships/slide" Target="slides/slide28.xml" />
  <Relationship Id="rId32" Type="http://schemas.openxmlformats.org/officeDocument/2006/relationships/slide" Target="slides/slide29.xml" />
  <Relationship Id="rId33" Type="http://schemas.openxmlformats.org/officeDocument/2006/relationships/slide" Target="slides/slide30.xml" />
  <Relationship Id="rId34" Type="http://schemas.openxmlformats.org/officeDocument/2006/relationships/slide" Target="slides/slide31.xml" />
  <Relationship Id="rId35" Type="http://schemas.openxmlformats.org/officeDocument/2006/relationships/slide" Target="slides/slide32.xml" />
  <Relationship Id="rId36" Type="http://schemas.openxmlformats.org/officeDocument/2006/relationships/slide" Target="slides/slide33.xml" />
  <Relationship Id="rId37" Type="http://schemas.openxmlformats.org/officeDocument/2006/relationships/slide" Target="slides/slide34.xml" />
  <Relationship Id="rId39" Type="http://schemas.openxmlformats.org/officeDocument/2006/relationships/handoutMaster" Target="handoutMasters/handoutMaster1.xml" />
  <Relationship Id="rId3" Type="http://schemas.openxmlformats.org/officeDocument/2006/relationships/slideMaster" Target="slideMasters/slideMaster3.xml" />
  <Relationship Id="rId42" Type="http://schemas.openxmlformats.org/officeDocument/2006/relationships/theme" Target="theme/theme1.xml" />
  <Relationship Id="rId38" Type="http://schemas.openxmlformats.org/officeDocument/2006/relationships/notesMaster" Target="notesMasters/notesMaster1.xml" />
  <Relationship Id="rId2" Type="http://schemas.openxmlformats.org/officeDocument/2006/relationships/slideMaster" Target="slideMasters/slideMaster2.xml" />
  <Relationship Id="rId41" Type="http://schemas.openxmlformats.org/officeDocument/2006/relationships/viewProps" Target="viewProps.xml" />
  <Relationship Id="rId1" Type="http://schemas.openxmlformats.org/officeDocument/2006/relationships/slideMaster" Target="slideMasters/slideMaster1.xml" />
  <Relationship Id="rId40" Type="http://schemas.openxmlformats.org/officeDocument/2006/relationships/presProps" Target="presProps.xml" />
  <Relationship Id="rId43" Type="http://schemas.openxmlformats.org/officeDocument/2006/relationships/tableStyles" Target="tableStyles.xml" />
</Relationships>
</file>

<file path=ppt/drawings/_rels/vmlDrawing1.vml.rels>&#65279;<?xml version="1.0" encoding="UTF-8" standalone="yes"?>
<Relationships xmlns="http://schemas.openxmlformats.org/package/2006/relationships">
  <Relationship Id="rId1" Type="http://schemas.openxmlformats.org/officeDocument/2006/relationships/image" Target="../media/image8.emf"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5.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B7D3BD4-B990-4B1C-94BD-2E182CF26215}" type="datetimeFigureOut">
              <a:rPr lang="en-US" smtClean="0"/>
              <a:t>6/22/2017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959C962-F685-49C9-AA87-6AA883FDECF3}" type="slidenum">
              <a:rPr lang="en-US" smtClean="0"/>
              <a:t>‹#›</a:t>
            </a:fld>
            <a:endParaRPr lang="en-US"/>
          </a:p>
        </p:txBody>
      </p:sp>
    </p:spTree>
    <p:extLst>
      <p:ext uri="{BB962C8B-B14F-4D97-AF65-F5344CB8AC3E}">
        <p14:creationId xmlns:p14="http://schemas.microsoft.com/office/powerpoint/2010/main" val="138327303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4.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ED13AB8-BA67-4E56-B4C0-6AFEB7144566}" type="datetimeFigureOut">
              <a:rPr lang="en-US" smtClean="0"/>
              <a:t>6/22/2017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901B603-8A54-4FA2-B990-BF66AA655F32}" type="slidenum">
              <a:rPr lang="en-US" smtClean="0"/>
              <a:t>‹#›</a:t>
            </a:fld>
            <a:endParaRPr lang="en-US"/>
          </a:p>
        </p:txBody>
      </p:sp>
    </p:spTree>
    <p:extLst>
      <p:ext uri="{BB962C8B-B14F-4D97-AF65-F5344CB8AC3E}">
        <p14:creationId xmlns:p14="http://schemas.microsoft.com/office/powerpoint/2010/main" val="252685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6439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3770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6200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50399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55905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098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21029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12851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37703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8167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131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19130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02360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54003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00104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06031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68770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4898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37703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85133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47987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1155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37703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79388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57706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29051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30544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7233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6924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1285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1285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1285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1285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0153515"/>
      </p:ext>
    </p:extLst>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6.jpg" />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7.png" />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1.png" />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5.png" />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png" />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6.jpg" />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1.png" />
  <Relationship Id="rId1" Type="http://schemas.openxmlformats.org/officeDocument/2006/relationships/slideMaster" Target="../slideMasters/slideMaster2.xml" />
</Relationships>
</file>

<file path=ppt/slideLayouts/_rels/slideLayout26.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7.png" />
  <Relationship Id="rId1" Type="http://schemas.openxmlformats.org/officeDocument/2006/relationships/slideMaster" Target="../slideMasters/slideMaster2.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8.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1.png" />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5.png" />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5.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3.xml" />
</Relationships>
</file>

<file path=ppt/slideLayouts/_rels/slideLayout36.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png" />
  <Relationship Id="rId1" Type="http://schemas.openxmlformats.org/officeDocument/2006/relationships/slideMaster" Target="../slideMasters/slideMaster3.xml" />
</Relationships>
</file>

<file path=ppt/slideLayouts/_rels/slideLayout37.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6.jpg" />
  <Relationship Id="rId1" Type="http://schemas.openxmlformats.org/officeDocument/2006/relationships/slideMaster" Target="../slideMasters/slideMaster3.xml" />
</Relationships>
</file>

<file path=ppt/slideLayouts/_rels/slideLayout38.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png" />
  <Relationship Id="rId1" Type="http://schemas.openxmlformats.org/officeDocument/2006/relationships/slideMaster" Target="../slideMasters/slideMaster3.xml" />
</Relationships>
</file>

<file path=ppt/slideLayouts/_rels/slideLayout39.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7.png" />
  <Relationship Id="rId1" Type="http://schemas.openxmlformats.org/officeDocument/2006/relationships/slideMaster" Target="../slideMasters/slideMaster3.xml" />
</Relationships>
</file>

<file path=ppt/slideLayouts/_rels/slideLayout4.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png" />
  <Relationship Id="rId1" Type="http://schemas.openxmlformats.org/officeDocument/2006/relationships/slideMaster" Target="../slideMasters/slideMaster3.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H_Powerpoint-14.png"/>
          <p:cNvPicPr>
            <a:picLocks noChangeAspect="1"/>
          </p:cNvPicPr>
          <p:nvPr/>
        </p:nvPicPr>
        <p:blipFill rotWithShape="1">
          <a:blip r:embed="rId2" cstate="print">
            <a:extLst>
              <a:ext uri="{28A0092B-C50C-407E-A947-70E740481C1C}">
                <a14:useLocalDpi xmlns:a14="http://schemas.microsoft.com/office/drawing/2010/main" val="0"/>
              </a:ext>
            </a:extLst>
          </a:blip>
          <a:srcRect r="7440"/>
          <a:stretch/>
        </p:blipFill>
        <p:spPr bwMode="ltGray">
          <a:xfrm>
            <a:off x="-19304" y="0"/>
            <a:ext cx="9163304" cy="6858000"/>
          </a:xfrm>
          <a:prstGeom prst="rect">
            <a:avLst/>
          </a:prstGeom>
        </p:spPr>
      </p:pic>
      <p:pic>
        <p:nvPicPr>
          <p:cNvPr id="9" name="Picture 8"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ctrTitle"/>
          </p:nvPr>
        </p:nvSpPr>
        <p:spPr bwMode="gray">
          <a:xfrm>
            <a:off x="420624" y="1609344"/>
            <a:ext cx="6117336" cy="841248"/>
          </a:xfrm>
        </p:spPr>
        <p:txBody>
          <a:bodyPr anchor="b" anchorCtr="0"/>
          <a:lstStyle>
            <a:lvl1pPr>
              <a:defRPr baseline="0"/>
            </a:lvl1pPr>
          </a:lstStyle>
          <a:p>
            <a:r>
              <a:rPr lang="en-US" smtClean="0"/>
              <a:t>Click to edit Master title style</a:t>
            </a:r>
            <a:endParaRPr lang="en-US" dirty="0"/>
          </a:p>
        </p:txBody>
      </p:sp>
      <p:sp>
        <p:nvSpPr>
          <p:cNvPr id="3" name="Subtitle 2"/>
          <p:cNvSpPr>
            <a:spLocks noGrp="1"/>
          </p:cNvSpPr>
          <p:nvPr>
            <p:ph type="subTitle" idx="1" hasCustomPrompt="1"/>
          </p:nvPr>
        </p:nvSpPr>
        <p:spPr bwMode="gray">
          <a:xfrm>
            <a:off x="420624" y="2670048"/>
            <a:ext cx="8229600" cy="914400"/>
          </a:xfrm>
        </p:spPr>
        <p:txBody>
          <a:bodyPr/>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(to insert date: click Home &gt; Layout &gt; Title Slide with Date)</a:t>
            </a:r>
            <a:endParaRPr lang="en-US" dirty="0"/>
          </a:p>
        </p:txBody>
      </p:sp>
      <p:cxnSp>
        <p:nvCxnSpPr>
          <p:cNvPr id="8" name="Straight Connector 7"/>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187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 Map">
    <p:bg>
      <p:bgPr>
        <a:solidFill>
          <a:schemeClr val="bg1"/>
        </a:solidFill>
        <a:effectLst/>
      </p:bgPr>
    </p:bg>
    <p:spTree>
      <p:nvGrpSpPr>
        <p:cNvPr id="1" name=""/>
        <p:cNvGrpSpPr/>
        <p:nvPr/>
      </p:nvGrpSpPr>
      <p:grpSpPr>
        <a:xfrm>
          <a:off x="0" y="0"/>
          <a:ext cx="0" cy="0"/>
          <a:chOff x="0" y="0"/>
          <a:chExt cx="0" cy="0"/>
        </a:xfrm>
      </p:grpSpPr>
      <p:pic>
        <p:nvPicPr>
          <p:cNvPr id="48" name="Picture 4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3712"/>
            <a:ext cx="9144000" cy="5020888"/>
          </a:xfrm>
          <a:prstGeom prst="rect">
            <a:avLst/>
          </a:prstGeom>
        </p:spPr>
      </p:pic>
      <p:grpSp>
        <p:nvGrpSpPr>
          <p:cNvPr id="49" name="Group 48"/>
          <p:cNvGrpSpPr/>
          <p:nvPr userDrawn="1"/>
        </p:nvGrpSpPr>
        <p:grpSpPr>
          <a:xfrm>
            <a:off x="301625" y="4881146"/>
            <a:ext cx="2517775" cy="833854"/>
            <a:chOff x="6324600" y="2819400"/>
            <a:chExt cx="2324100" cy="833854"/>
          </a:xfrm>
        </p:grpSpPr>
        <p:sp>
          <p:nvSpPr>
            <p:cNvPr id="50" name="Rectangle 49"/>
            <p:cNvSpPr/>
            <p:nvPr userDrawn="1"/>
          </p:nvSpPr>
          <p:spPr bwMode="gray">
            <a:xfrm>
              <a:off x="6477000" y="2819400"/>
              <a:ext cx="2057400" cy="707886"/>
            </a:xfrm>
            <a:prstGeom prst="rect">
              <a:avLst/>
            </a:prstGeom>
          </p:spPr>
          <p:txBody>
            <a:bodyPr wrap="square" numCol="1">
              <a:spAutoFit/>
            </a:bodyPr>
            <a:lstStyle/>
            <a:p>
              <a:pPr algn="ctr">
                <a:defRPr/>
              </a:pPr>
              <a:r>
                <a:rPr lang="en-GB" sz="4000" kern="0" baseline="30000" dirty="0" smtClean="0">
                  <a:solidFill>
                    <a:srgbClr val="8B0E04"/>
                  </a:solidFill>
                  <a:latin typeface="Times New Roman" panose="02020603050405020304" pitchFamily="18" charset="0"/>
                  <a:cs typeface="Times New Roman" panose="02020603050405020304" pitchFamily="18" charset="0"/>
                </a:rPr>
                <a:t>21 Offices</a:t>
              </a:r>
              <a:endParaRPr lang="en-US" sz="4000" kern="0" dirty="0" smtClean="0">
                <a:solidFill>
                  <a:srgbClr val="8B0E04"/>
                </a:solidFill>
                <a:latin typeface="Times New Roman" panose="02020603050405020304" pitchFamily="18" charset="0"/>
                <a:cs typeface="Times New Roman" panose="02020603050405020304" pitchFamily="18" charset="0"/>
              </a:endParaRPr>
            </a:p>
          </p:txBody>
        </p:sp>
        <p:sp>
          <p:nvSpPr>
            <p:cNvPr id="51" name="Rectangle 50"/>
            <p:cNvSpPr/>
            <p:nvPr userDrawn="1"/>
          </p:nvSpPr>
          <p:spPr bwMode="gray">
            <a:xfrm>
              <a:off x="6324600" y="3314700"/>
              <a:ext cx="2324100" cy="338554"/>
            </a:xfrm>
            <a:prstGeom prst="rect">
              <a:avLst/>
            </a:prstGeom>
          </p:spPr>
          <p:txBody>
            <a:bodyPr wrap="square">
              <a:spAutoFit/>
            </a:bodyPr>
            <a:lstStyle/>
            <a:p>
              <a:pPr algn="ctr">
                <a:defRPr/>
              </a:pPr>
              <a:r>
                <a:rPr lang="en-GB" sz="1200" b="1" kern="0" baseline="30000" dirty="0" smtClean="0">
                  <a:solidFill>
                    <a:srgbClr val="B4A06E"/>
                  </a:solidFill>
                </a:rPr>
                <a:t>ACROSS THE AMERICAS, ASIA </a:t>
              </a:r>
              <a:br>
                <a:rPr lang="en-GB" sz="1200" b="1" kern="0" baseline="30000" dirty="0" smtClean="0">
                  <a:solidFill>
                    <a:srgbClr val="B4A06E"/>
                  </a:solidFill>
                </a:rPr>
              </a:br>
              <a:r>
                <a:rPr lang="en-GB" sz="1200" b="1" kern="0" baseline="30000" dirty="0" smtClean="0">
                  <a:solidFill>
                    <a:srgbClr val="B4A06E"/>
                  </a:solidFill>
                </a:rPr>
                <a:t>AND EUROPE</a:t>
              </a:r>
            </a:p>
          </p:txBody>
        </p:sp>
      </p:grpSp>
      <p:grpSp>
        <p:nvGrpSpPr>
          <p:cNvPr id="52" name="Group 51"/>
          <p:cNvGrpSpPr/>
          <p:nvPr userDrawn="1"/>
        </p:nvGrpSpPr>
        <p:grpSpPr>
          <a:xfrm>
            <a:off x="384175" y="5681246"/>
            <a:ext cx="2393950" cy="871954"/>
            <a:chOff x="6400800" y="3700046"/>
            <a:chExt cx="2209800" cy="871954"/>
          </a:xfrm>
        </p:grpSpPr>
        <p:sp>
          <p:nvSpPr>
            <p:cNvPr id="53" name="Rectangle 52"/>
            <p:cNvSpPr/>
            <p:nvPr userDrawn="1"/>
          </p:nvSpPr>
          <p:spPr bwMode="gray">
            <a:xfrm>
              <a:off x="6477000" y="3700046"/>
              <a:ext cx="2057400" cy="707886"/>
            </a:xfrm>
            <a:prstGeom prst="rect">
              <a:avLst/>
            </a:prstGeom>
          </p:spPr>
          <p:txBody>
            <a:bodyPr wrap="square" numCol="1">
              <a:spAutoFit/>
            </a:bodyPr>
            <a:lstStyle/>
            <a:p>
              <a:pPr algn="ctr">
                <a:defRPr/>
              </a:pPr>
              <a:r>
                <a:rPr lang="en-GB" sz="4000" kern="0" baseline="30000" dirty="0" smtClean="0">
                  <a:solidFill>
                    <a:srgbClr val="8B0E04"/>
                  </a:solidFill>
                  <a:latin typeface="Times New Roman" panose="02020603050405020304" pitchFamily="18" charset="0"/>
                  <a:cs typeface="Times New Roman" panose="02020603050405020304" pitchFamily="18" charset="0"/>
                </a:rPr>
                <a:t>1 Legal Team</a:t>
              </a:r>
              <a:endParaRPr lang="en-US" sz="4000" kern="0" dirty="0" smtClean="0">
                <a:solidFill>
                  <a:srgbClr val="8B0E04"/>
                </a:solidFill>
                <a:latin typeface="Times New Roman" panose="02020603050405020304" pitchFamily="18" charset="0"/>
                <a:cs typeface="Times New Roman" panose="02020603050405020304" pitchFamily="18" charset="0"/>
              </a:endParaRPr>
            </a:p>
          </p:txBody>
        </p:sp>
        <p:sp>
          <p:nvSpPr>
            <p:cNvPr id="54" name="Rectangle 53"/>
            <p:cNvSpPr/>
            <p:nvPr userDrawn="1"/>
          </p:nvSpPr>
          <p:spPr bwMode="gray">
            <a:xfrm>
              <a:off x="6400800" y="4233446"/>
              <a:ext cx="2209800" cy="338554"/>
            </a:xfrm>
            <a:prstGeom prst="rect">
              <a:avLst/>
            </a:prstGeom>
          </p:spPr>
          <p:txBody>
            <a:bodyPr wrap="square">
              <a:spAutoFit/>
            </a:bodyPr>
            <a:lstStyle/>
            <a:p>
              <a:pPr algn="ctr">
                <a:defRPr/>
              </a:pPr>
              <a:r>
                <a:rPr lang="en-GB" sz="1200" b="1" kern="0" baseline="30000" dirty="0" smtClean="0">
                  <a:solidFill>
                    <a:srgbClr val="B4A06E"/>
                  </a:solidFill>
                </a:rPr>
                <a:t>TO INTEGRATE WITH THE STRATEGIC GOALS OF YOUR BUSINESS</a:t>
              </a:r>
            </a:p>
          </p:txBody>
        </p:sp>
      </p:grpSp>
      <p:grpSp>
        <p:nvGrpSpPr>
          <p:cNvPr id="55" name="Group 54"/>
          <p:cNvGrpSpPr/>
          <p:nvPr userDrawn="1"/>
        </p:nvGrpSpPr>
        <p:grpSpPr>
          <a:xfrm>
            <a:off x="435356" y="381001"/>
            <a:ext cx="2536444" cy="2015113"/>
            <a:chOff x="554267" y="762000"/>
            <a:chExt cx="2341333" cy="2015113"/>
          </a:xfrm>
        </p:grpSpPr>
        <p:sp>
          <p:nvSpPr>
            <p:cNvPr id="66" name="Rectangle 65"/>
            <p:cNvSpPr/>
            <p:nvPr userDrawn="1"/>
          </p:nvSpPr>
          <p:spPr bwMode="gray">
            <a:xfrm>
              <a:off x="984737" y="762000"/>
              <a:ext cx="1426485" cy="307777"/>
            </a:xfrm>
            <a:prstGeom prst="rect">
              <a:avLst/>
            </a:prstGeom>
          </p:spPr>
          <p:txBody>
            <a:bodyPr wrap="none">
              <a:spAutoFit/>
            </a:bodyPr>
            <a:lstStyle/>
            <a:p>
              <a:pPr fontAlgn="base">
                <a:spcBef>
                  <a:spcPct val="0"/>
                </a:spcBef>
                <a:spcAft>
                  <a:spcPct val="0"/>
                </a:spcAft>
                <a:buFont typeface="Wingdings" pitchFamily="2" charset="2"/>
                <a:buNone/>
                <a:defRPr/>
              </a:pPr>
              <a:r>
                <a:rPr lang="en-US" sz="1400" b="1" kern="0" dirty="0" smtClean="0">
                  <a:solidFill>
                    <a:srgbClr val="8B0E04"/>
                  </a:solidFill>
                </a:rPr>
                <a:t>THE AMERICAS</a:t>
              </a:r>
            </a:p>
          </p:txBody>
        </p:sp>
        <p:sp>
          <p:nvSpPr>
            <p:cNvPr id="67" name="Rectangle 66"/>
            <p:cNvSpPr/>
            <p:nvPr userDrawn="1"/>
          </p:nvSpPr>
          <p:spPr bwMode="gray">
            <a:xfrm>
              <a:off x="554267" y="1371600"/>
              <a:ext cx="2341333" cy="1405513"/>
            </a:xfrm>
            <a:prstGeom prst="rect">
              <a:avLst/>
            </a:prstGeom>
          </p:spPr>
          <p:txBody>
            <a:bodyPr wrap="square" numCol="2">
              <a:spAutoFit/>
            </a:bodyPr>
            <a:lstStyle/>
            <a:p>
              <a:pPr algn="ctr">
                <a:defRPr/>
              </a:pPr>
              <a:r>
                <a:rPr lang="en-GB" sz="1600" kern="0" baseline="30000" dirty="0" smtClean="0">
                  <a:solidFill>
                    <a:srgbClr val="000000"/>
                  </a:solidFill>
                  <a:cs typeface="Times New Roman" panose="02020603050405020304" pitchFamily="18" charset="0"/>
                </a:rPr>
                <a:t>Atlanta</a:t>
              </a:r>
            </a:p>
            <a:p>
              <a:pPr algn="ctr">
                <a:defRPr/>
              </a:pPr>
              <a:r>
                <a:rPr lang="en-GB" sz="1600" kern="0" baseline="30000" dirty="0" smtClean="0">
                  <a:solidFill>
                    <a:srgbClr val="000000"/>
                  </a:solidFill>
                  <a:cs typeface="Times New Roman" panose="02020603050405020304" pitchFamily="18" charset="0"/>
                </a:rPr>
                <a:t>Chicago</a:t>
              </a:r>
            </a:p>
            <a:p>
              <a:pPr algn="ctr">
                <a:defRPr/>
              </a:pPr>
              <a:r>
                <a:rPr lang="en-GB" sz="1600" kern="0" baseline="30000" dirty="0" smtClean="0">
                  <a:solidFill>
                    <a:srgbClr val="000000"/>
                  </a:solidFill>
                  <a:cs typeface="Times New Roman" panose="02020603050405020304" pitchFamily="18" charset="0"/>
                </a:rPr>
                <a:t>Houston</a:t>
              </a:r>
            </a:p>
            <a:p>
              <a:pPr algn="ctr">
                <a:defRPr/>
              </a:pPr>
              <a:r>
                <a:rPr lang="en-GB" sz="1600" kern="0" baseline="30000" dirty="0" smtClean="0">
                  <a:solidFill>
                    <a:srgbClr val="000000"/>
                  </a:solidFill>
                  <a:cs typeface="Times New Roman" panose="02020603050405020304" pitchFamily="18" charset="0"/>
                </a:rPr>
                <a:t>Los Angeles</a:t>
              </a:r>
            </a:p>
            <a:p>
              <a:pPr algn="ctr">
                <a:defRPr/>
              </a:pPr>
              <a:r>
                <a:rPr lang="en-GB" sz="1600" kern="0" baseline="30000" dirty="0" smtClean="0">
                  <a:solidFill>
                    <a:srgbClr val="000000"/>
                  </a:solidFill>
                  <a:cs typeface="Times New Roman" panose="02020603050405020304" pitchFamily="18" charset="0"/>
                </a:rPr>
                <a:t>New York</a:t>
              </a:r>
              <a:br>
                <a:rPr lang="en-GB" sz="1600" kern="0" baseline="30000" dirty="0" smtClean="0">
                  <a:solidFill>
                    <a:srgbClr val="000000"/>
                  </a:solidFill>
                  <a:cs typeface="Times New Roman" panose="02020603050405020304" pitchFamily="18" charset="0"/>
                </a:rPr>
              </a:br>
              <a:r>
                <a:rPr lang="en-GB" sz="1600" kern="0" baseline="30000" dirty="0" smtClean="0">
                  <a:solidFill>
                    <a:srgbClr val="000000"/>
                  </a:solidFill>
                  <a:cs typeface="Times New Roman" panose="02020603050405020304" pitchFamily="18" charset="0"/>
                </a:rPr>
                <a:t>Orange County</a:t>
              </a:r>
            </a:p>
            <a:p>
              <a:pPr algn="ctr">
                <a:defRPr/>
              </a:pPr>
              <a:endParaRPr lang="en-GB" sz="1600" kern="0" baseline="30000" dirty="0" smtClean="0">
                <a:solidFill>
                  <a:srgbClr val="000000"/>
                </a:solidFill>
                <a:cs typeface="Times New Roman" panose="02020603050405020304" pitchFamily="18" charset="0"/>
              </a:endParaRPr>
            </a:p>
            <a:p>
              <a:pPr algn="ctr">
                <a:defRPr/>
              </a:pPr>
              <a:endParaRPr lang="en-GB" sz="1600" kern="0" baseline="30000" dirty="0" smtClean="0">
                <a:solidFill>
                  <a:srgbClr val="000000"/>
                </a:solidFill>
                <a:cs typeface="Times New Roman" panose="02020603050405020304" pitchFamily="18" charset="0"/>
              </a:endParaRPr>
            </a:p>
            <a:p>
              <a:pPr algn="ctr">
                <a:defRPr/>
              </a:pPr>
              <a:r>
                <a:rPr lang="en-GB" sz="1600" kern="0" baseline="30000" dirty="0" smtClean="0">
                  <a:solidFill>
                    <a:srgbClr val="000000"/>
                  </a:solidFill>
                  <a:cs typeface="Times New Roman" panose="02020603050405020304" pitchFamily="18" charset="0"/>
                </a:rPr>
                <a:t>Palo Alto</a:t>
              </a:r>
            </a:p>
            <a:p>
              <a:pPr algn="ctr">
                <a:defRPr/>
              </a:pPr>
              <a:r>
                <a:rPr lang="en-GB" sz="1600" kern="0" baseline="30000" dirty="0" smtClean="0">
                  <a:solidFill>
                    <a:srgbClr val="000000"/>
                  </a:solidFill>
                  <a:cs typeface="Times New Roman" panose="02020603050405020304" pitchFamily="18" charset="0"/>
                </a:rPr>
                <a:t>San Diego</a:t>
              </a:r>
            </a:p>
            <a:p>
              <a:pPr algn="ctr">
                <a:defRPr/>
              </a:pPr>
              <a:r>
                <a:rPr lang="en-GB" sz="1600" kern="0" baseline="30000" dirty="0" smtClean="0">
                  <a:solidFill>
                    <a:srgbClr val="000000"/>
                  </a:solidFill>
                  <a:cs typeface="Times New Roman" panose="02020603050405020304" pitchFamily="18" charset="0"/>
                </a:rPr>
                <a:t>San Francisco</a:t>
              </a:r>
            </a:p>
            <a:p>
              <a:pPr algn="ctr">
                <a:defRPr/>
              </a:pPr>
              <a:r>
                <a:rPr lang="en-GB" sz="1600" kern="0" baseline="30000" dirty="0" smtClean="0">
                  <a:solidFill>
                    <a:srgbClr val="000000"/>
                  </a:solidFill>
                  <a:cs typeface="Times New Roman" panose="02020603050405020304" pitchFamily="18" charset="0"/>
                </a:rPr>
                <a:t>São Paulo Washington, D.C. </a:t>
              </a:r>
              <a:br>
                <a:rPr lang="en-GB" sz="1600" kern="0" baseline="30000" dirty="0" smtClean="0">
                  <a:solidFill>
                    <a:srgbClr val="000000"/>
                  </a:solidFill>
                  <a:cs typeface="Times New Roman" panose="02020603050405020304" pitchFamily="18" charset="0"/>
                </a:rPr>
              </a:br>
              <a:endParaRPr lang="en-US" sz="1600" kern="0" dirty="0" smtClean="0">
                <a:solidFill>
                  <a:srgbClr val="000000"/>
                </a:solidFill>
                <a:cs typeface="Times New Roman" panose="02020603050405020304" pitchFamily="18" charset="0"/>
              </a:endParaRPr>
            </a:p>
          </p:txBody>
        </p:sp>
        <p:cxnSp>
          <p:nvCxnSpPr>
            <p:cNvPr id="68" name="Straight Connector 67"/>
            <p:cNvCxnSpPr/>
            <p:nvPr userDrawn="1"/>
          </p:nvCxnSpPr>
          <p:spPr bwMode="ltGray">
            <a:xfrm>
              <a:off x="562708" y="1143000"/>
              <a:ext cx="2321169" cy="0"/>
            </a:xfrm>
            <a:prstGeom prst="line">
              <a:avLst/>
            </a:prstGeom>
            <a:noFill/>
            <a:ln w="25400" cap="flat" cmpd="sng" algn="ctr">
              <a:solidFill>
                <a:srgbClr val="A5905B"/>
              </a:solidFill>
              <a:prstDash val="solid"/>
            </a:ln>
            <a:effectLst/>
          </p:spPr>
        </p:cxnSp>
      </p:grpSp>
      <p:grpSp>
        <p:nvGrpSpPr>
          <p:cNvPr id="69" name="Group 68"/>
          <p:cNvGrpSpPr/>
          <p:nvPr userDrawn="1"/>
        </p:nvGrpSpPr>
        <p:grpSpPr>
          <a:xfrm>
            <a:off x="3361943" y="381000"/>
            <a:ext cx="2514600" cy="1768892"/>
            <a:chOff x="3376246" y="762000"/>
            <a:chExt cx="2321169" cy="1768892"/>
          </a:xfrm>
        </p:grpSpPr>
        <p:sp>
          <p:nvSpPr>
            <p:cNvPr id="70" name="Rectangle 69"/>
            <p:cNvSpPr/>
            <p:nvPr userDrawn="1"/>
          </p:nvSpPr>
          <p:spPr bwMode="gray">
            <a:xfrm>
              <a:off x="4248570" y="762000"/>
              <a:ext cx="567019" cy="307777"/>
            </a:xfrm>
            <a:prstGeom prst="rect">
              <a:avLst/>
            </a:prstGeom>
          </p:spPr>
          <p:txBody>
            <a:bodyPr wrap="none">
              <a:spAutoFit/>
            </a:bodyPr>
            <a:lstStyle/>
            <a:p>
              <a:pPr algn="ctr" fontAlgn="base">
                <a:spcBef>
                  <a:spcPct val="0"/>
                </a:spcBef>
                <a:spcAft>
                  <a:spcPct val="0"/>
                </a:spcAft>
                <a:buFont typeface="Wingdings" pitchFamily="2" charset="2"/>
                <a:buNone/>
                <a:defRPr/>
              </a:pPr>
              <a:r>
                <a:rPr lang="en-US" sz="1400" b="1" kern="0" dirty="0" smtClean="0">
                  <a:solidFill>
                    <a:srgbClr val="8B0E04"/>
                  </a:solidFill>
                </a:rPr>
                <a:t>ASIA</a:t>
              </a:r>
            </a:p>
          </p:txBody>
        </p:sp>
        <p:sp>
          <p:nvSpPr>
            <p:cNvPr id="71" name="Rectangle 70"/>
            <p:cNvSpPr/>
            <p:nvPr userDrawn="1"/>
          </p:nvSpPr>
          <p:spPr bwMode="gray">
            <a:xfrm>
              <a:off x="3505200" y="1371600"/>
              <a:ext cx="2057400" cy="1159292"/>
            </a:xfrm>
            <a:prstGeom prst="rect">
              <a:avLst/>
            </a:prstGeom>
          </p:spPr>
          <p:txBody>
            <a:bodyPr wrap="square" numCol="1">
              <a:spAutoFit/>
            </a:bodyPr>
            <a:lstStyle/>
            <a:p>
              <a:pPr algn="ctr">
                <a:defRPr/>
              </a:pPr>
              <a:r>
                <a:rPr lang="en-GB" sz="1600" kern="0" baseline="30000" dirty="0" smtClean="0">
                  <a:solidFill>
                    <a:srgbClr val="000000"/>
                  </a:solidFill>
                  <a:cs typeface="Times New Roman" panose="02020603050405020304" pitchFamily="18" charset="0"/>
                </a:rPr>
                <a:t>Beijing</a:t>
              </a:r>
            </a:p>
            <a:p>
              <a:pPr algn="ctr">
                <a:defRPr/>
              </a:pPr>
              <a:r>
                <a:rPr lang="en-GB" sz="1600" kern="0" baseline="30000" dirty="0" smtClean="0">
                  <a:solidFill>
                    <a:srgbClr val="000000"/>
                  </a:solidFill>
                  <a:cs typeface="Times New Roman" panose="02020603050405020304" pitchFamily="18" charset="0"/>
                </a:rPr>
                <a:t>Hong Kong</a:t>
              </a:r>
            </a:p>
            <a:p>
              <a:pPr algn="ctr">
                <a:defRPr/>
              </a:pPr>
              <a:r>
                <a:rPr lang="en-GB" sz="1600" kern="0" baseline="30000" dirty="0" smtClean="0">
                  <a:solidFill>
                    <a:srgbClr val="000000"/>
                  </a:solidFill>
                  <a:cs typeface="Times New Roman" panose="02020603050405020304" pitchFamily="18" charset="0"/>
                </a:rPr>
                <a:t>Seoul</a:t>
              </a:r>
            </a:p>
            <a:p>
              <a:pPr algn="ctr">
                <a:defRPr/>
              </a:pPr>
              <a:r>
                <a:rPr lang="en-GB" sz="1600" kern="0" baseline="30000" dirty="0" smtClean="0">
                  <a:solidFill>
                    <a:srgbClr val="000000"/>
                  </a:solidFill>
                  <a:cs typeface="Times New Roman" panose="02020603050405020304" pitchFamily="18" charset="0"/>
                </a:rPr>
                <a:t>Shanghai</a:t>
              </a:r>
            </a:p>
            <a:p>
              <a:pPr algn="ctr">
                <a:defRPr/>
              </a:pPr>
              <a:r>
                <a:rPr lang="en-GB" sz="1600" kern="0" baseline="30000" dirty="0" smtClean="0">
                  <a:solidFill>
                    <a:srgbClr val="000000"/>
                  </a:solidFill>
                  <a:cs typeface="Times New Roman" panose="02020603050405020304" pitchFamily="18" charset="0"/>
                </a:rPr>
                <a:t>Tokyo</a:t>
              </a:r>
              <a:br>
                <a:rPr lang="en-GB" sz="1600" kern="0" baseline="30000" dirty="0" smtClean="0">
                  <a:solidFill>
                    <a:srgbClr val="000000"/>
                  </a:solidFill>
                  <a:cs typeface="Times New Roman" panose="02020603050405020304" pitchFamily="18" charset="0"/>
                </a:rPr>
              </a:br>
              <a:endParaRPr lang="en-US" sz="1600" kern="0" dirty="0" smtClean="0">
                <a:solidFill>
                  <a:srgbClr val="000000"/>
                </a:solidFill>
                <a:cs typeface="Times New Roman" panose="02020603050405020304" pitchFamily="18" charset="0"/>
              </a:endParaRPr>
            </a:p>
          </p:txBody>
        </p:sp>
        <p:cxnSp>
          <p:nvCxnSpPr>
            <p:cNvPr id="72" name="Straight Connector 71"/>
            <p:cNvCxnSpPr/>
            <p:nvPr userDrawn="1"/>
          </p:nvCxnSpPr>
          <p:spPr bwMode="ltGray">
            <a:xfrm>
              <a:off x="3376246" y="1143000"/>
              <a:ext cx="2321169" cy="0"/>
            </a:xfrm>
            <a:prstGeom prst="line">
              <a:avLst/>
            </a:prstGeom>
            <a:noFill/>
            <a:ln w="25400" cap="flat" cmpd="sng" algn="ctr">
              <a:solidFill>
                <a:srgbClr val="A5905B"/>
              </a:solidFill>
              <a:prstDash val="solid"/>
            </a:ln>
            <a:effectLst/>
          </p:spPr>
        </p:cxnSp>
      </p:grpSp>
      <p:grpSp>
        <p:nvGrpSpPr>
          <p:cNvPr id="73" name="Group 72"/>
          <p:cNvGrpSpPr/>
          <p:nvPr userDrawn="1"/>
        </p:nvGrpSpPr>
        <p:grpSpPr>
          <a:xfrm>
            <a:off x="6248400" y="381000"/>
            <a:ext cx="2514600" cy="1768892"/>
            <a:chOff x="6330462" y="762000"/>
            <a:chExt cx="2321169" cy="1768892"/>
          </a:xfrm>
        </p:grpSpPr>
        <p:sp>
          <p:nvSpPr>
            <p:cNvPr id="74" name="Rectangle 73"/>
            <p:cNvSpPr/>
            <p:nvPr userDrawn="1"/>
          </p:nvSpPr>
          <p:spPr bwMode="gray">
            <a:xfrm>
              <a:off x="7068205" y="762000"/>
              <a:ext cx="871837" cy="307777"/>
            </a:xfrm>
            <a:prstGeom prst="rect">
              <a:avLst/>
            </a:prstGeom>
          </p:spPr>
          <p:txBody>
            <a:bodyPr wrap="none">
              <a:spAutoFit/>
            </a:bodyPr>
            <a:lstStyle/>
            <a:p>
              <a:pPr algn="ctr" fontAlgn="base">
                <a:spcBef>
                  <a:spcPct val="0"/>
                </a:spcBef>
                <a:spcAft>
                  <a:spcPct val="0"/>
                </a:spcAft>
                <a:buFont typeface="Wingdings" pitchFamily="2" charset="2"/>
                <a:buNone/>
                <a:defRPr/>
              </a:pPr>
              <a:r>
                <a:rPr lang="en-US" sz="1400" b="1" kern="0" dirty="0" smtClean="0">
                  <a:solidFill>
                    <a:srgbClr val="8B0E04"/>
                  </a:solidFill>
                </a:rPr>
                <a:t>EUROPE</a:t>
              </a:r>
            </a:p>
          </p:txBody>
        </p:sp>
        <p:sp>
          <p:nvSpPr>
            <p:cNvPr id="75" name="Rectangle 74"/>
            <p:cNvSpPr/>
            <p:nvPr userDrawn="1"/>
          </p:nvSpPr>
          <p:spPr bwMode="gray">
            <a:xfrm>
              <a:off x="6477000" y="1371600"/>
              <a:ext cx="2057400" cy="1159292"/>
            </a:xfrm>
            <a:prstGeom prst="rect">
              <a:avLst/>
            </a:prstGeom>
          </p:spPr>
          <p:txBody>
            <a:bodyPr wrap="square" numCol="1">
              <a:spAutoFit/>
            </a:bodyPr>
            <a:lstStyle/>
            <a:p>
              <a:pPr algn="ctr">
                <a:defRPr/>
              </a:pPr>
              <a:r>
                <a:rPr lang="en-GB" sz="1600" kern="0" baseline="30000" dirty="0" smtClean="0">
                  <a:solidFill>
                    <a:srgbClr val="000000"/>
                  </a:solidFill>
                  <a:cs typeface="Times New Roman" panose="02020603050405020304" pitchFamily="18" charset="0"/>
                </a:rPr>
                <a:t>Brussels</a:t>
              </a:r>
            </a:p>
            <a:p>
              <a:pPr algn="ctr">
                <a:defRPr/>
              </a:pPr>
              <a:r>
                <a:rPr lang="en-GB" sz="1600" kern="0" baseline="30000" dirty="0" smtClean="0">
                  <a:solidFill>
                    <a:srgbClr val="000000"/>
                  </a:solidFill>
                  <a:cs typeface="Times New Roman" panose="02020603050405020304" pitchFamily="18" charset="0"/>
                </a:rPr>
                <a:t>Frankfurt</a:t>
              </a:r>
            </a:p>
            <a:p>
              <a:pPr algn="ctr">
                <a:defRPr/>
              </a:pPr>
              <a:r>
                <a:rPr lang="en-GB" sz="1600" kern="0" baseline="30000" dirty="0" smtClean="0">
                  <a:solidFill>
                    <a:srgbClr val="000000"/>
                  </a:solidFill>
                  <a:cs typeface="Times New Roman" panose="02020603050405020304" pitchFamily="18" charset="0"/>
                </a:rPr>
                <a:t>London</a:t>
              </a:r>
            </a:p>
            <a:p>
              <a:pPr algn="ctr">
                <a:defRPr/>
              </a:pPr>
              <a:r>
                <a:rPr lang="en-GB" sz="1600" kern="0" baseline="30000" dirty="0" smtClean="0">
                  <a:solidFill>
                    <a:srgbClr val="000000"/>
                  </a:solidFill>
                  <a:cs typeface="Times New Roman" panose="02020603050405020304" pitchFamily="18" charset="0"/>
                </a:rPr>
                <a:t>Milan</a:t>
              </a:r>
            </a:p>
            <a:p>
              <a:pPr algn="ctr">
                <a:defRPr/>
              </a:pPr>
              <a:r>
                <a:rPr lang="en-GB" sz="1600" kern="0" baseline="30000" dirty="0" smtClean="0">
                  <a:solidFill>
                    <a:srgbClr val="000000"/>
                  </a:solidFill>
                  <a:cs typeface="Times New Roman" panose="02020603050405020304" pitchFamily="18" charset="0"/>
                </a:rPr>
                <a:t>Paris</a:t>
              </a:r>
              <a:br>
                <a:rPr lang="en-GB" sz="1600" kern="0" baseline="30000" dirty="0" smtClean="0">
                  <a:solidFill>
                    <a:srgbClr val="000000"/>
                  </a:solidFill>
                  <a:cs typeface="Times New Roman" panose="02020603050405020304" pitchFamily="18" charset="0"/>
                </a:rPr>
              </a:br>
              <a:endParaRPr lang="en-US" sz="1600" kern="0" dirty="0" smtClean="0">
                <a:solidFill>
                  <a:srgbClr val="000000"/>
                </a:solidFill>
                <a:cs typeface="Times New Roman" panose="02020603050405020304" pitchFamily="18" charset="0"/>
              </a:endParaRPr>
            </a:p>
          </p:txBody>
        </p:sp>
        <p:cxnSp>
          <p:nvCxnSpPr>
            <p:cNvPr id="76" name="Straight Connector 75"/>
            <p:cNvCxnSpPr/>
            <p:nvPr userDrawn="1"/>
          </p:nvCxnSpPr>
          <p:spPr bwMode="ltGray">
            <a:xfrm>
              <a:off x="6330462" y="1143000"/>
              <a:ext cx="2321169" cy="0"/>
            </a:xfrm>
            <a:prstGeom prst="line">
              <a:avLst/>
            </a:prstGeom>
            <a:noFill/>
            <a:ln w="25400" cap="flat" cmpd="sng" algn="ctr">
              <a:solidFill>
                <a:srgbClr val="A5905B"/>
              </a:solidFill>
              <a:prstDash val="solid"/>
            </a:ln>
            <a:effectLst/>
          </p:spPr>
        </p:cxnSp>
      </p:grpSp>
      <p:pic>
        <p:nvPicPr>
          <p:cNvPr id="77" name="Picture 76" descr="Logos_01-1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5934" cy="768964"/>
          </a:xfrm>
          <a:prstGeom prst="rect">
            <a:avLst/>
          </a:prstGeom>
        </p:spPr>
      </p:pic>
      <p:sp>
        <p:nvSpPr>
          <p:cNvPr id="79" name="TextBox 78"/>
          <p:cNvSpPr txBox="1"/>
          <p:nvPr userDrawn="1"/>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Tree>
    <p:extLst>
      <p:ext uri="{BB962C8B-B14F-4D97-AF65-F5344CB8AC3E}">
        <p14:creationId xmlns:p14="http://schemas.microsoft.com/office/powerpoint/2010/main" val="12609894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H Offices">
    <p:bg>
      <p:bgPr>
        <a:solidFill>
          <a:schemeClr val="bg1"/>
        </a:solidFill>
        <a:effectLst/>
      </p:bgPr>
    </p:bg>
    <p:spTree>
      <p:nvGrpSpPr>
        <p:cNvPr id="1" name=""/>
        <p:cNvGrpSpPr/>
        <p:nvPr/>
      </p:nvGrpSpPr>
      <p:grpSpPr>
        <a:xfrm>
          <a:off x="0" y="0"/>
          <a:ext cx="0" cy="0"/>
          <a:chOff x="0" y="0"/>
          <a:chExt cx="0" cy="0"/>
        </a:xfrm>
      </p:grpSpPr>
      <p:graphicFrame>
        <p:nvGraphicFramePr>
          <p:cNvPr id="29" name="Group 29"/>
          <p:cNvGraphicFramePr>
            <a:graphicFrameLocks/>
          </p:cNvGraphicFramePr>
          <p:nvPr userDrawn="1">
            <p:extLst>
              <p:ext uri="{D42A27DB-BD31-4B8C-83A1-F6EECF244321}">
                <p14:modId xmlns:p14="http://schemas.microsoft.com/office/powerpoint/2010/main" val="495573838"/>
              </p:ext>
            </p:extLst>
          </p:nvPr>
        </p:nvGraphicFramePr>
        <p:xfrm>
          <a:off x="533400" y="660396"/>
          <a:ext cx="8915400" cy="5120640"/>
        </p:xfrm>
        <a:graphic>
          <a:graphicData uri="http://schemas.openxmlformats.org/drawingml/2006/table">
            <a:tbl>
              <a:tblPr/>
              <a:tblGrid>
                <a:gridCol w="1828800"/>
                <a:gridCol w="1828800"/>
                <a:gridCol w="1981200"/>
                <a:gridCol w="3276600"/>
              </a:tblGrid>
              <a:tr h="243219">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760006"/>
                          </a:solidFill>
                          <a:effectLst/>
                          <a:latin typeface="Arial" charset="0"/>
                          <a:cs typeface="Arial" charset="0"/>
                        </a:rPr>
                        <a:t>THE AMERICAS</a:t>
                      </a:r>
                    </a:p>
                  </a:txBody>
                  <a:tcPr horzOverflow="overflow">
                    <a:lnL cap="flat">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900" b="0" i="0" u="none" strike="noStrike" cap="none" normalizeH="0" baseline="0" dirty="0" smtClean="0">
                        <a:ln>
                          <a:noFill/>
                        </a:ln>
                        <a:solidFill>
                          <a:srgbClr val="760006"/>
                        </a:solidFill>
                        <a:effectLst/>
                        <a:latin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760006"/>
                          </a:solidFill>
                          <a:effectLst/>
                          <a:latin typeface="Arial" charset="0"/>
                          <a:cs typeface="Arial" charset="0"/>
                        </a:rPr>
                        <a:t>ASIA</a:t>
                      </a:r>
                    </a:p>
                  </a:txBody>
                  <a:tcPr horzOverflow="overflow">
                    <a:lnL>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200" b="1" i="0" u="none" strike="noStrike" cap="none" normalizeH="0" baseline="0" dirty="0" smtClean="0">
                          <a:ln>
                            <a:noFill/>
                          </a:ln>
                          <a:solidFill>
                            <a:srgbClr val="760006"/>
                          </a:solidFill>
                          <a:effectLst/>
                          <a:latin typeface="Arial" charset="0"/>
                          <a:cs typeface="Arial" charset="0"/>
                        </a:rPr>
                        <a:t>EUROPE</a:t>
                      </a:r>
                    </a:p>
                  </a:txBody>
                  <a:tcPr horzOverflow="overflow">
                    <a:lnL>
                      <a:noFill/>
                    </a:lnL>
                    <a:lnR cap="flat">
                      <a:noFill/>
                    </a:lnR>
                    <a:lnT cap="flat">
                      <a:noFill/>
                    </a:lnT>
                    <a:lnB>
                      <a:noFill/>
                    </a:lnB>
                    <a:lnTlToBr>
                      <a:noFill/>
                    </a:lnTlToBr>
                    <a:lnBlToTr>
                      <a:noFill/>
                    </a:lnBlToTr>
                    <a:noFill/>
                  </a:tcPr>
                </a:tc>
              </a:tr>
              <a:tr h="440498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Atlanta</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1170 Peachtree Street, N.E.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Suite 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Atlanta, GA 30309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+1.404.815.2400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+1.404.815.2424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Chicago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71 S. Wacker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Forty-fifth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Chicago, IL 60606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+1.312.499.6000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+1.312.499.6100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r>
                        <a:rPr lang="en-GB" sz="800" b="1" kern="1200" dirty="0" smtClean="0">
                          <a:solidFill>
                            <a:schemeClr val="tx1"/>
                          </a:solidFill>
                          <a:effectLst/>
                          <a:latin typeface="+mn-lt"/>
                          <a:ea typeface="+mn-ea"/>
                          <a:cs typeface="+mn-cs"/>
                        </a:rPr>
                        <a:t>Houston</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600 Travis Street</a:t>
                      </a:r>
                      <a:endParaRPr lang="en-US" sz="8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Fifty-Eighth Floor</a:t>
                      </a:r>
                    </a:p>
                    <a:p>
                      <a:r>
                        <a:rPr lang="en-GB" sz="800" kern="1200" dirty="0" smtClean="0">
                          <a:solidFill>
                            <a:schemeClr val="tx1"/>
                          </a:solidFill>
                          <a:effectLst/>
                          <a:latin typeface="+mn-lt"/>
                          <a:ea typeface="+mn-ea"/>
                          <a:cs typeface="+mn-cs"/>
                        </a:rPr>
                        <a:t>Houston, TX 77002</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t: +1.713.860.7300</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f: +1.713.353.3100</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Los Angeles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515 South Flower Street</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Twenty-Fifth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Los Angeles, CA 90071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+1.213.683.6000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+1.213.627.0705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New York</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200 Park Avenue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New York, NY 10166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+1.212.318.6000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+1.212.319.4090</a:t>
                      </a:r>
                    </a:p>
                  </a:txBody>
                  <a:tcPr horzOverflow="overflow">
                    <a:lnL cap="flat">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Orange County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695 Town Center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Seventeenth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Costa Mesa, CA 92626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+1.714.668.6200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+1.714.979.1921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Palo Alto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1117 S. California Avenue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Palo Alto, CA 94304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+1.650.320.1800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+1.650.320.1900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San Diego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4747 Executive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Twelfth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San Diego, CA 92121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+1.858.458.3000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+1.858.458.3005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San Francisco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55 Second Street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Twenty-Fourth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San Francisco, CA 94105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+1.415.856.7000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+1.415.856.7100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1" i="0" u="none" strike="noStrike" cap="none" normalizeH="0" baseline="0" dirty="0" smtClean="0">
                          <a:ln>
                            <a:noFill/>
                          </a:ln>
                          <a:solidFill>
                            <a:schemeClr val="tx1"/>
                          </a:solidFill>
                          <a:effectLst/>
                          <a:latin typeface="Arial" charset="0"/>
                          <a:cs typeface="Arial" charset="0"/>
                        </a:rPr>
                        <a:t>São Paulo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Rua Funchal, 418 Conj 3401 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Vila Olímpia</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São Paulo - SP</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04551-060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Brazil</a:t>
                      </a:r>
                      <a:br>
                        <a:rPr kumimoji="0" lang="pt-BR" sz="800" b="0" i="0" u="none" strike="noStrike" cap="none" normalizeH="0" baseline="0" dirty="0" smtClean="0">
                          <a:ln>
                            <a:noFill/>
                          </a:ln>
                          <a:solidFill>
                            <a:schemeClr val="tx1"/>
                          </a:solidFill>
                          <a:effectLst/>
                          <a:latin typeface="Arial" charset="0"/>
                          <a:cs typeface="Arial" charset="0"/>
                        </a:rPr>
                      </a:br>
                      <a:endParaRPr kumimoji="0" lang="en-US" sz="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Washington, D.C.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875 15th Street, N.W.</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Washington, D.C. 20005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+1.202.551.1700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+1.202.551.1705</a:t>
                      </a:r>
                    </a:p>
                  </a:txBody>
                  <a:tcPr horzOverflow="overflow">
                    <a:lnL>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Beijing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19/F Yintai Center Office Tower</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2 Jianguomenwai Avenue</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Chaoyang District</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Beijing 100022, PRC</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t: +86.10.8567.5300</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f: +86.10.8567.5400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Hong Kong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21-22/F Bank of China Tower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 Garden Road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Central Hong Kong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+852.2867.1288</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+852.2526.2119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Seoul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33/F West Tower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Mirae Asset Center1</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26, Eulji-ro 5-gil, Jung-gu,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Seoul, 04539, Korea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t: +82.2.6321.3800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f: +82.2.6321.3900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Shanghai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43/F Jing An Kerry Center Tower II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1539 Nanjing West Road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Shanghai 200040, PRC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+86.21.6103.2900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+86.21.6103.2990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Tokyo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Ark Hills Sengokuyama Mori Tower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40th Floor, 1-9-10 Roppongi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Minato-ku, Tokyo 106-0032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Japan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+81.3.6229.6100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+81.3.6229.7100</a:t>
                      </a:r>
                    </a:p>
                  </a:txBody>
                  <a:tcPr horzOverflow="overflow">
                    <a:lnL>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Brussels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Avenue Louise 480-5B</a:t>
                      </a:r>
                      <a:endParaRPr kumimoji="0" lang="en-US" sz="800" b="0" i="0" u="none" strike="noStrike" kern="1200" cap="none" normalizeH="0" baseline="0" dirty="0" smtClean="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1050 Brussels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Belgium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+32.2.641.7460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+32.2.641.7461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Frankfurt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Siesmayerstrasse 21</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D-60323 Frankfurt am Main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Germany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+49.69.907485.0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+49.69.907485.499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London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Ten Bishops Square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Eighth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London E1 6EG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United Kingdom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+44.20.3023.5100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+44.20.3023.5109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Milan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Via Rovello, 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20121 Milano</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Italy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+39.02.30414.000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+39.02.30414.005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Paris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96, boulevard Haussmann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75008 Paris</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France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+33.1.42.99.04.50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+33.1.45.63.91.49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cxnSp>
        <p:nvCxnSpPr>
          <p:cNvPr id="30" name="Straight Connector 29"/>
          <p:cNvCxnSpPr/>
          <p:nvPr userDrawn="1"/>
        </p:nvCxnSpPr>
        <p:spPr>
          <a:xfrm>
            <a:off x="562708" y="609600"/>
            <a:ext cx="8088923" cy="0"/>
          </a:xfrm>
          <a:prstGeom prst="line">
            <a:avLst/>
          </a:prstGeom>
          <a:noFill/>
          <a:ln w="25400" cap="flat" cmpd="sng" algn="ctr">
            <a:solidFill>
              <a:srgbClr val="A5905B"/>
            </a:solidFill>
            <a:prstDash val="solid"/>
          </a:ln>
          <a:effectLst/>
        </p:spPr>
      </p:cxnSp>
      <p:sp>
        <p:nvSpPr>
          <p:cNvPr id="31" name="Text Box 22"/>
          <p:cNvSpPr txBox="1">
            <a:spLocks noChangeArrowheads="1"/>
          </p:cNvSpPr>
          <p:nvPr userDrawn="1"/>
        </p:nvSpPr>
        <p:spPr bwMode="gray">
          <a:xfrm>
            <a:off x="492370" y="6031468"/>
            <a:ext cx="3424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483C36"/>
              </a:buClr>
              <a:buSzPct val="85000"/>
              <a:buFont typeface="Webdings" pitchFamily="18" charset="2"/>
              <a:buNone/>
              <a:defRPr/>
            </a:pPr>
            <a:r>
              <a:rPr lang="en-US" sz="900" b="1" kern="0" dirty="0" smtClean="0">
                <a:solidFill>
                  <a:srgbClr val="000000"/>
                </a:solidFill>
              </a:rPr>
              <a:t>For further information</a:t>
            </a:r>
            <a:r>
              <a:rPr lang="en-US" sz="900" kern="0" dirty="0" smtClean="0">
                <a:solidFill>
                  <a:srgbClr val="000000"/>
                </a:solidFill>
              </a:rPr>
              <a:t>, you may visit our home page at</a:t>
            </a:r>
            <a:br>
              <a:rPr lang="en-US" sz="900" kern="0" dirty="0" smtClean="0">
                <a:solidFill>
                  <a:srgbClr val="000000"/>
                </a:solidFill>
              </a:rPr>
            </a:br>
            <a:r>
              <a:rPr lang="en-US" sz="900" kern="0" dirty="0" smtClean="0">
                <a:solidFill>
                  <a:srgbClr val="760006"/>
                </a:solidFill>
              </a:rPr>
              <a:t>www.paulhastings.com</a:t>
            </a:r>
            <a:r>
              <a:rPr lang="en-US" sz="900" kern="0" dirty="0" smtClean="0">
                <a:solidFill>
                  <a:srgbClr val="FFFFFF"/>
                </a:solidFill>
              </a:rPr>
              <a:t> </a:t>
            </a:r>
            <a:r>
              <a:rPr lang="en-US" sz="900" kern="0" dirty="0" smtClean="0">
                <a:solidFill>
                  <a:srgbClr val="000000"/>
                </a:solidFill>
              </a:rPr>
              <a:t>or email us at </a:t>
            </a:r>
            <a:r>
              <a:rPr lang="en-US" sz="900" kern="0" dirty="0" smtClean="0">
                <a:solidFill>
                  <a:srgbClr val="760006"/>
                </a:solidFill>
              </a:rPr>
              <a:t>info@paulhastings.com</a:t>
            </a:r>
          </a:p>
        </p:txBody>
      </p:sp>
      <p:sp>
        <p:nvSpPr>
          <p:cNvPr id="32" name="TextBox 31"/>
          <p:cNvSpPr txBox="1"/>
          <p:nvPr userDrawn="1"/>
        </p:nvSpPr>
        <p:spPr>
          <a:xfrm>
            <a:off x="492370" y="6373443"/>
            <a:ext cx="1489047" cy="246221"/>
          </a:xfrm>
          <a:prstGeom prst="rect">
            <a:avLst/>
          </a:prstGeom>
          <a:noFill/>
        </p:spPr>
        <p:txBody>
          <a:bodyPr wrap="none" rtlCol="0">
            <a:spAutoFit/>
          </a:bodyPr>
          <a:lstStyle/>
          <a:p>
            <a:pPr>
              <a:defRPr/>
            </a:pPr>
            <a:r>
              <a:rPr lang="en-US" sz="1000" kern="0" dirty="0" smtClean="0">
                <a:solidFill>
                  <a:srgbClr val="4C4D4F"/>
                </a:solidFill>
              </a:rPr>
              <a:t>www.paulhastings.com</a:t>
            </a:r>
          </a:p>
        </p:txBody>
      </p:sp>
      <p:sp>
        <p:nvSpPr>
          <p:cNvPr id="33" name="TextBox 32"/>
          <p:cNvSpPr txBox="1"/>
          <p:nvPr userDrawn="1"/>
        </p:nvSpPr>
        <p:spPr>
          <a:xfrm>
            <a:off x="3549148" y="6373654"/>
            <a:ext cx="1645002" cy="246221"/>
          </a:xfrm>
          <a:prstGeom prst="rect">
            <a:avLst/>
          </a:prstGeom>
          <a:noFill/>
        </p:spPr>
        <p:txBody>
          <a:bodyPr wrap="none" rtlCol="0">
            <a:spAutoFit/>
          </a:bodyPr>
          <a:lstStyle/>
          <a:p>
            <a:pPr algn="r">
              <a:defRPr/>
            </a:pPr>
            <a:r>
              <a:rPr lang="en-US" sz="1000" kern="0" dirty="0">
                <a:solidFill>
                  <a:srgbClr val="4C4D4F"/>
                </a:solidFill>
              </a:rPr>
              <a:t>©</a:t>
            </a:r>
            <a:r>
              <a:rPr lang="en-US" sz="1000" kern="0" dirty="0" smtClean="0">
                <a:solidFill>
                  <a:srgbClr val="4C4D4F"/>
                </a:solidFill>
              </a:rPr>
              <a:t>2016 </a:t>
            </a:r>
            <a:r>
              <a:rPr lang="en-US" sz="1000" kern="0" dirty="0">
                <a:solidFill>
                  <a:srgbClr val="4C4D4F"/>
                </a:solidFill>
              </a:rPr>
              <a:t>Paul Hastings LLP</a:t>
            </a:r>
          </a:p>
        </p:txBody>
      </p:sp>
      <p:cxnSp>
        <p:nvCxnSpPr>
          <p:cNvPr id="34" name="Straight Connector 33"/>
          <p:cNvCxnSpPr/>
          <p:nvPr userDrawn="1"/>
        </p:nvCxnSpPr>
        <p:spPr>
          <a:xfrm>
            <a:off x="562708" y="5955268"/>
            <a:ext cx="4572000" cy="0"/>
          </a:xfrm>
          <a:prstGeom prst="line">
            <a:avLst/>
          </a:prstGeom>
          <a:noFill/>
          <a:ln w="25400" cap="flat" cmpd="sng" algn="ctr">
            <a:solidFill>
              <a:srgbClr val="A5905B"/>
            </a:solidFill>
            <a:prstDash val="solid"/>
          </a:ln>
          <a:effectLst/>
        </p:spPr>
      </p:cxnSp>
      <p:pic>
        <p:nvPicPr>
          <p:cNvPr id="35" name="Picture 34" descr="Logos_01-1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5936654"/>
            <a:ext cx="2016000" cy="768946"/>
          </a:xfrm>
          <a:prstGeom prst="rect">
            <a:avLst/>
          </a:prstGeom>
        </p:spPr>
      </p:pic>
      <p:pic>
        <p:nvPicPr>
          <p:cNvPr id="36" name="Picture 35" descr="PH_Powerpoint-16.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88516"/>
          <a:stretch/>
        </p:blipFill>
        <p:spPr>
          <a:xfrm>
            <a:off x="8033739" y="0"/>
            <a:ext cx="1136904" cy="6858000"/>
          </a:xfrm>
          <a:prstGeom prst="rect">
            <a:avLst/>
          </a:prstGeom>
        </p:spPr>
      </p:pic>
      <p:sp>
        <p:nvSpPr>
          <p:cNvPr id="37" name="Text Box 22"/>
          <p:cNvSpPr txBox="1">
            <a:spLocks noChangeArrowheads="1"/>
          </p:cNvSpPr>
          <p:nvPr userDrawn="1"/>
        </p:nvSpPr>
        <p:spPr bwMode="gray">
          <a:xfrm>
            <a:off x="489556" y="152400"/>
            <a:ext cx="533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483C36"/>
              </a:buClr>
              <a:buSzPct val="85000"/>
              <a:buFont typeface="Webdings" pitchFamily="18" charset="2"/>
              <a:buNone/>
              <a:defRPr/>
            </a:pPr>
            <a:r>
              <a:rPr lang="en-US" sz="2400" b="1" kern="0" dirty="0" smtClean="0">
                <a:solidFill>
                  <a:srgbClr val="760006"/>
                </a:solidFill>
              </a:rPr>
              <a:t>OUR OFFICES</a:t>
            </a:r>
          </a:p>
        </p:txBody>
      </p:sp>
      <p:sp>
        <p:nvSpPr>
          <p:cNvPr id="39" name="TextBox 38"/>
          <p:cNvSpPr txBox="1"/>
          <p:nvPr userDrawn="1"/>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Tree>
    <p:extLst>
      <p:ext uri="{BB962C8B-B14F-4D97-AF65-F5344CB8AC3E}">
        <p14:creationId xmlns:p14="http://schemas.microsoft.com/office/powerpoint/2010/main" val="37219642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Holding Slide">
    <p:spTree>
      <p:nvGrpSpPr>
        <p:cNvPr id="1" name=""/>
        <p:cNvGrpSpPr/>
        <p:nvPr/>
      </p:nvGrpSpPr>
      <p:grpSpPr>
        <a:xfrm>
          <a:off x="0" y="0"/>
          <a:ext cx="0" cy="0"/>
          <a:chOff x="0" y="0"/>
          <a:chExt cx="0" cy="0"/>
        </a:xfrm>
      </p:grpSpPr>
      <p:pic>
        <p:nvPicPr>
          <p:cNvPr id="5" name="Picture 4" descr="PH_Powerpoint-13.png"/>
          <p:cNvPicPr>
            <a:picLocks noChangeAspect="1"/>
          </p:cNvPicPr>
          <p:nvPr/>
        </p:nvPicPr>
        <p:blipFill rotWithShape="1">
          <a:blip r:embed="rId2" cstate="print">
            <a:extLst>
              <a:ext uri="{28A0092B-C50C-407E-A947-70E740481C1C}">
                <a14:useLocalDpi xmlns:a14="http://schemas.microsoft.com/office/drawing/2010/main" val="0"/>
              </a:ext>
            </a:extLst>
          </a:blip>
          <a:srcRect t="3333" r="7635"/>
          <a:stretch/>
        </p:blipFill>
        <p:spPr bwMode="ltGray">
          <a:xfrm>
            <a:off x="0" y="0"/>
            <a:ext cx="9144000" cy="6629400"/>
          </a:xfrm>
          <a:prstGeom prst="rect">
            <a:avLst/>
          </a:prstGeom>
        </p:spPr>
      </p:pic>
      <p:pic>
        <p:nvPicPr>
          <p:cNvPr id="6" name="Picture 5"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Tree>
    <p:extLst>
      <p:ext uri="{BB962C8B-B14F-4D97-AF65-F5344CB8AC3E}">
        <p14:creationId xmlns:p14="http://schemas.microsoft.com/office/powerpoint/2010/main" val="93762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4"/>
          <p:cNvSpPr>
            <a:spLocks noGrp="1" noChangeArrowheads="1"/>
          </p:cNvSpPr>
          <p:nvPr>
            <p:ph type="dt" sz="quarter" idx="10"/>
          </p:nvPr>
        </p:nvSpPr>
        <p:spPr>
          <a:ln/>
        </p:spPr>
        <p:txBody>
          <a:bodyPr/>
          <a:lstStyle>
            <a:lvl1pPr>
              <a:defRPr/>
            </a:lvl1pPr>
          </a:lstStyle>
          <a:p>
            <a:pPr>
              <a:defRPr/>
            </a:pPr>
            <a:fld id="{55F8D616-87F1-483F-BB40-6D0A52438F7F}" type="datetime1">
              <a:rPr lang="en-US" smtClean="0">
                <a:solidFill>
                  <a:srgbClr val="B4A06E"/>
                </a:solidFill>
              </a:rPr>
              <a:pPr>
                <a:defRPr/>
              </a:pPr>
              <a:t>6/22/2017</a:t>
            </a:fld>
            <a:endParaRPr lang="en-US">
              <a:solidFill>
                <a:srgbClr val="B4A06E"/>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B4A06E"/>
              </a:solidFill>
            </a:endParaRPr>
          </a:p>
        </p:txBody>
      </p:sp>
      <p:sp>
        <p:nvSpPr>
          <p:cNvPr id="4" name="Rectangle 16"/>
          <p:cNvSpPr>
            <a:spLocks noGrp="1" noChangeArrowheads="1"/>
          </p:cNvSpPr>
          <p:nvPr>
            <p:ph type="sldNum" sz="quarter" idx="12"/>
          </p:nvPr>
        </p:nvSpPr>
        <p:spPr>
          <a:xfrm>
            <a:off x="6553200" y="6302375"/>
            <a:ext cx="2133600" cy="476250"/>
          </a:xfrm>
          <a:prstGeom prst="rect">
            <a:avLst/>
          </a:prstGeom>
          <a:ln/>
        </p:spPr>
        <p:txBody>
          <a:bodyPr/>
          <a:lstStyle>
            <a:lvl1pPr>
              <a:defRPr/>
            </a:lvl1pPr>
          </a:lstStyle>
          <a:p>
            <a:pPr>
              <a:defRPr/>
            </a:pPr>
            <a:fld id="{69F9792E-8F8E-447C-A185-AAD9C2FBBE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11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38354" y="143538"/>
            <a:ext cx="5103628" cy="949842"/>
          </a:xfrm>
        </p:spPr>
        <p:txBody>
          <a:bodyPr/>
          <a:lstStyle>
            <a:lvl1pPr>
              <a:defRPr sz="3000" b="0">
                <a:latin typeface="Arial Narrow" pitchFamily="34" charset="0"/>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212651" y="1452373"/>
            <a:ext cx="8729330" cy="4591250"/>
          </a:xfrm>
        </p:spPr>
        <p:txBody>
          <a:bodyPr/>
          <a:lstStyle>
            <a:lvl1pPr marL="233363" indent="-233363">
              <a:buClr>
                <a:schemeClr val="tx1">
                  <a:lumMod val="65000"/>
                  <a:lumOff val="35000"/>
                </a:schemeClr>
              </a:buClr>
              <a:buSzPct val="100000"/>
              <a:buFont typeface="Arial" pitchFamily="34" charset="0"/>
              <a:buChar char="•"/>
              <a:defRPr sz="2400">
                <a:solidFill>
                  <a:schemeClr val="tx1">
                    <a:lumMod val="65000"/>
                    <a:lumOff val="35000"/>
                  </a:schemeClr>
                </a:solidFill>
                <a:latin typeface="Arial Narrow" pitchFamily="34" charset="0"/>
              </a:defRPr>
            </a:lvl1pPr>
            <a:lvl2pPr marL="511175" indent="-277813">
              <a:buClr>
                <a:schemeClr val="tx1">
                  <a:lumMod val="65000"/>
                  <a:lumOff val="35000"/>
                </a:schemeClr>
              </a:buClr>
              <a:buFont typeface="Zurich LtCn BT" pitchFamily="34" charset="0"/>
              <a:buChar char="»"/>
              <a:defRPr sz="2000">
                <a:solidFill>
                  <a:schemeClr val="tx1">
                    <a:lumMod val="65000"/>
                    <a:lumOff val="35000"/>
                  </a:schemeClr>
                </a:solidFill>
                <a:latin typeface="Arial Narrow" pitchFamily="34" charset="0"/>
              </a:defRPr>
            </a:lvl2pPr>
            <a:lvl3pPr marL="744538" indent="-233363">
              <a:buClr>
                <a:schemeClr val="tx1">
                  <a:lumMod val="65000"/>
                  <a:lumOff val="35000"/>
                </a:schemeClr>
              </a:buClr>
              <a:buFont typeface="Arial" pitchFamily="34" charset="0"/>
              <a:buChar char="•"/>
              <a:defRPr sz="1800">
                <a:solidFill>
                  <a:schemeClr val="tx1">
                    <a:lumMod val="65000"/>
                    <a:lumOff val="35000"/>
                  </a:schemeClr>
                </a:solidFill>
                <a:latin typeface="Arial Narrow" pitchFamily="34" charset="0"/>
              </a:defRPr>
            </a:lvl3pPr>
            <a:lvl4pPr marL="1030288" indent="-285750">
              <a:buClr>
                <a:schemeClr val="tx1">
                  <a:lumMod val="65000"/>
                  <a:lumOff val="35000"/>
                </a:schemeClr>
              </a:buClr>
              <a:buFont typeface="Arial" pitchFamily="34" charset="0"/>
              <a:buChar char="•"/>
              <a:defRPr sz="1600">
                <a:solidFill>
                  <a:schemeClr val="tx1">
                    <a:lumMod val="65000"/>
                    <a:lumOff val="35000"/>
                  </a:schemeClr>
                </a:solidFill>
                <a:latin typeface="Arial Narrow" pitchFamily="34" charset="0"/>
              </a:defRPr>
            </a:lvl4pPr>
            <a:lvl5pPr marL="1255713" indent="-225425">
              <a:buClr>
                <a:schemeClr val="tx1">
                  <a:lumMod val="65000"/>
                  <a:lumOff val="35000"/>
                </a:schemeClr>
              </a:buClr>
              <a:buFont typeface="Arial" pitchFamily="34" charset="0"/>
              <a:buChar char="•"/>
              <a:defRPr sz="1400">
                <a:solidFill>
                  <a:schemeClr val="tx1">
                    <a:lumMod val="65000"/>
                    <a:lumOff val="35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4"/>
          </p:nvPr>
        </p:nvSpPr>
        <p:spPr>
          <a:xfrm>
            <a:off x="0" y="6610350"/>
            <a:ext cx="750888" cy="457200"/>
          </a:xfrm>
          <a:prstGeom prst="rect">
            <a:avLst/>
          </a:prstGeom>
        </p:spPr>
        <p:txBody>
          <a:bodyPr/>
          <a:lstStyle>
            <a:lvl1pPr>
              <a:defRPr sz="900" i="1" smtClean="0">
                <a:latin typeface="Arial Narrow" pitchFamily="34" charset="0"/>
              </a:defRPr>
            </a:lvl1pPr>
          </a:lstStyle>
          <a:p>
            <a:pPr>
              <a:defRPr/>
            </a:pPr>
            <a:fld id="{E0B8ED0A-A059-4366-B25C-80F38681AB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537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H_Powerpoint-14.png"/>
          <p:cNvPicPr>
            <a:picLocks noChangeAspect="1"/>
          </p:cNvPicPr>
          <p:nvPr/>
        </p:nvPicPr>
        <p:blipFill rotWithShape="1">
          <a:blip r:embed="rId2" cstate="print">
            <a:extLst>
              <a:ext uri="{28A0092B-C50C-407E-A947-70E740481C1C}">
                <a14:useLocalDpi xmlns:a14="http://schemas.microsoft.com/office/drawing/2010/main" val="0"/>
              </a:ext>
            </a:extLst>
          </a:blip>
          <a:srcRect r="7440"/>
          <a:stretch/>
        </p:blipFill>
        <p:spPr bwMode="ltGray">
          <a:xfrm>
            <a:off x="-19304" y="0"/>
            <a:ext cx="9163304" cy="6858000"/>
          </a:xfrm>
          <a:prstGeom prst="rect">
            <a:avLst/>
          </a:prstGeom>
        </p:spPr>
      </p:pic>
      <p:pic>
        <p:nvPicPr>
          <p:cNvPr id="9" name="Picture 8"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ctrTitle"/>
          </p:nvPr>
        </p:nvSpPr>
        <p:spPr bwMode="gray">
          <a:xfrm>
            <a:off x="420624" y="1609344"/>
            <a:ext cx="6117336" cy="841248"/>
          </a:xfrm>
        </p:spPr>
        <p:txBody>
          <a:bodyPr anchor="b" anchorCtr="0"/>
          <a:lstStyle>
            <a:lvl1pPr>
              <a:defRPr baseline="0"/>
            </a:lvl1pPr>
          </a:lstStyle>
          <a:p>
            <a:r>
              <a:rPr lang="en-US" smtClean="0"/>
              <a:t>Click to edit Master title style</a:t>
            </a:r>
            <a:endParaRPr lang="en-US" dirty="0"/>
          </a:p>
        </p:txBody>
      </p:sp>
      <p:sp>
        <p:nvSpPr>
          <p:cNvPr id="3" name="Subtitle 2"/>
          <p:cNvSpPr>
            <a:spLocks noGrp="1"/>
          </p:cNvSpPr>
          <p:nvPr>
            <p:ph type="subTitle" idx="1" hasCustomPrompt="1"/>
          </p:nvPr>
        </p:nvSpPr>
        <p:spPr bwMode="gray">
          <a:xfrm>
            <a:off x="420624" y="2670048"/>
            <a:ext cx="8229600" cy="914400"/>
          </a:xfrm>
        </p:spPr>
        <p:txBody>
          <a:bodyPr/>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(to insert date: click Home &gt; Layout &gt; Title Slide with Date)</a:t>
            </a:r>
            <a:endParaRPr lang="en-US" dirty="0"/>
          </a:p>
        </p:txBody>
      </p:sp>
      <p:cxnSp>
        <p:nvCxnSpPr>
          <p:cNvPr id="8" name="Straight Connector 7"/>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590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8" name="Straight Connector 7"/>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s_01-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pic>
        <p:nvPicPr>
          <p:cNvPr id="10" name="Picture 9" descr="PH_Powerpoint-16.png"/>
          <p:cNvPicPr>
            <a:picLocks noChangeAspect="1"/>
          </p:cNvPicPr>
          <p:nvPr/>
        </p:nvPicPr>
        <p:blipFill rotWithShape="1">
          <a:blip r:embed="rId3"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
        <p:nvSpPr>
          <p:cNvPr id="4" name="Date Placeholder 3"/>
          <p:cNvSpPr>
            <a:spLocks noGrp="1"/>
          </p:cNvSpPr>
          <p:nvPr>
            <p:ph type="dt" sz="half" idx="10"/>
          </p:nvPr>
        </p:nvSpPr>
        <p:spPr/>
        <p:txBody>
          <a:body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5" name="Footer Placeholder 4"/>
          <p:cNvSpPr>
            <a:spLocks noGrp="1"/>
          </p:cNvSpPr>
          <p:nvPr>
            <p:ph type="ftr" sz="quarter" idx="11"/>
          </p:nvPr>
        </p:nvSpPr>
        <p:spPr/>
        <p:txBody>
          <a:bodyPr/>
          <a:lstStyle/>
          <a:p>
            <a:endParaRPr lang="en-US" dirty="0">
              <a:solidFill>
                <a:srgbClr val="B4A06E"/>
              </a:solidFill>
            </a:endParaRPr>
          </a:p>
        </p:txBody>
      </p:sp>
    </p:spTree>
    <p:extLst>
      <p:ext uri="{BB962C8B-B14F-4D97-AF65-F5344CB8AC3E}">
        <p14:creationId xmlns:p14="http://schemas.microsoft.com/office/powerpoint/2010/main" val="47235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with Date">
    <p:spTree>
      <p:nvGrpSpPr>
        <p:cNvPr id="1" name=""/>
        <p:cNvGrpSpPr/>
        <p:nvPr/>
      </p:nvGrpSpPr>
      <p:grpSpPr>
        <a:xfrm>
          <a:off x="0" y="0"/>
          <a:ext cx="0" cy="0"/>
          <a:chOff x="0" y="0"/>
          <a:chExt cx="0" cy="0"/>
        </a:xfrm>
      </p:grpSpPr>
      <p:pic>
        <p:nvPicPr>
          <p:cNvPr id="7" name="Picture 6" descr="PH_Powerpoint-14.png"/>
          <p:cNvPicPr>
            <a:picLocks noChangeAspect="1"/>
          </p:cNvPicPr>
          <p:nvPr/>
        </p:nvPicPr>
        <p:blipFill rotWithShape="1">
          <a:blip r:embed="rId2" cstate="print">
            <a:extLst>
              <a:ext uri="{28A0092B-C50C-407E-A947-70E740481C1C}">
                <a14:useLocalDpi xmlns:a14="http://schemas.microsoft.com/office/drawing/2010/main" val="0"/>
              </a:ext>
            </a:extLst>
          </a:blip>
          <a:srcRect r="7440"/>
          <a:stretch/>
        </p:blipFill>
        <p:spPr bwMode="ltGray">
          <a:xfrm>
            <a:off x="-19304" y="0"/>
            <a:ext cx="9163304" cy="6858000"/>
          </a:xfrm>
          <a:prstGeom prst="rect">
            <a:avLst/>
          </a:prstGeom>
        </p:spPr>
      </p:pic>
      <p:pic>
        <p:nvPicPr>
          <p:cNvPr id="9" name="Picture 8"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ctrTitle"/>
          </p:nvPr>
        </p:nvSpPr>
        <p:spPr bwMode="gray">
          <a:xfrm>
            <a:off x="420624" y="1609344"/>
            <a:ext cx="6117336" cy="841248"/>
          </a:xfrm>
        </p:spPr>
        <p:txBody>
          <a:bodyPr anchor="b" anchorCtr="0"/>
          <a:lstStyle>
            <a:lvl1pPr>
              <a:defRPr baseline="0"/>
            </a:lvl1pPr>
          </a:lstStyle>
          <a:p>
            <a:r>
              <a:rPr lang="en-US" smtClean="0"/>
              <a:t>Click to edit Master title style</a:t>
            </a:r>
            <a:endParaRPr lang="en-US" dirty="0"/>
          </a:p>
        </p:txBody>
      </p:sp>
      <p:sp>
        <p:nvSpPr>
          <p:cNvPr id="3" name="Subtitle 2"/>
          <p:cNvSpPr>
            <a:spLocks noGrp="1"/>
          </p:cNvSpPr>
          <p:nvPr>
            <p:ph type="subTitle" idx="1"/>
          </p:nvPr>
        </p:nvSpPr>
        <p:spPr bwMode="gray">
          <a:xfrm>
            <a:off x="420624" y="2670048"/>
            <a:ext cx="8229600" cy="914400"/>
          </a:xfrm>
        </p:spPr>
        <p:txBody>
          <a:bodyPr/>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3" hasCustomPrompt="1"/>
          </p:nvPr>
        </p:nvSpPr>
        <p:spPr bwMode="gray">
          <a:xfrm>
            <a:off x="6245352" y="1847088"/>
            <a:ext cx="2496312" cy="530352"/>
          </a:xfrm>
        </p:spPr>
        <p:txBody>
          <a:bodyPr anchor="b"/>
          <a:lstStyle>
            <a:lvl1pPr marL="0" indent="0" algn="r">
              <a:buNone/>
              <a:defRPr sz="1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Thursday, January 1, 2015</a:t>
            </a:r>
          </a:p>
        </p:txBody>
      </p:sp>
    </p:spTree>
    <p:extLst>
      <p:ext uri="{BB962C8B-B14F-4D97-AF65-F5344CB8AC3E}">
        <p14:creationId xmlns:p14="http://schemas.microsoft.com/office/powerpoint/2010/main" val="41390385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PH_Powerpoint-15.png"/>
          <p:cNvPicPr>
            <a:picLocks noChangeAspect="1"/>
          </p:cNvPicPr>
          <p:nvPr/>
        </p:nvPicPr>
        <p:blipFill rotWithShape="1">
          <a:blip r:embed="rId2" cstate="print">
            <a:extLst>
              <a:ext uri="{28A0092B-C50C-407E-A947-70E740481C1C}">
                <a14:useLocalDpi xmlns:a14="http://schemas.microsoft.com/office/drawing/2010/main" val="0"/>
              </a:ext>
            </a:extLst>
          </a:blip>
          <a:srcRect r="6796"/>
          <a:stretch/>
        </p:blipFill>
        <p:spPr bwMode="ltGray">
          <a:xfrm>
            <a:off x="0" y="0"/>
            <a:ext cx="9227127" cy="6858000"/>
          </a:xfrm>
          <a:prstGeom prst="rect">
            <a:avLst/>
          </a:prstGeom>
        </p:spPr>
      </p:pic>
      <p:cxnSp>
        <p:nvCxnSpPr>
          <p:cNvPr id="9" name="Straight Connector 8"/>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title"/>
          </p:nvPr>
        </p:nvSpPr>
        <p:spPr bwMode="gray">
          <a:xfrm>
            <a:off x="420624" y="1591056"/>
            <a:ext cx="7735824" cy="841248"/>
          </a:xfrm>
        </p:spPr>
        <p:txBody>
          <a:bodyPr anchor="b" anchorCtr="0"/>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420624" y="2670048"/>
            <a:ext cx="7735824" cy="914400"/>
          </a:xfrm>
        </p:spPr>
        <p:txBody>
          <a:bodyPr anchor="t" anchorCtr="0"/>
          <a:lstStyle>
            <a:lvl1pPr marL="0" indent="0">
              <a:buNone/>
              <a:defRPr sz="2400" b="0">
                <a:solidFill>
                  <a:schemeClr val="tx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Box 6"/>
          <p:cNvSpPr txBox="1"/>
          <p:nvPr/>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Tree>
    <p:extLst>
      <p:ext uri="{BB962C8B-B14F-4D97-AF65-F5344CB8AC3E}">
        <p14:creationId xmlns:p14="http://schemas.microsoft.com/office/powerpoint/2010/main" val="623037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93776" y="1161288"/>
            <a:ext cx="3941064" cy="4626864"/>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709160" y="1161288"/>
            <a:ext cx="3941064" cy="4626864"/>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6" name="Footer Placeholder 5"/>
          <p:cNvSpPr>
            <a:spLocks noGrp="1"/>
          </p:cNvSpPr>
          <p:nvPr>
            <p:ph type="ftr" sz="quarter" idx="11"/>
          </p:nvPr>
        </p:nvSpPr>
        <p:spPr/>
        <p:txBody>
          <a:bodyPr/>
          <a:lstStyle/>
          <a:p>
            <a:endParaRPr lang="en-US" dirty="0">
              <a:solidFill>
                <a:srgbClr val="B4A06E"/>
              </a:solidFill>
            </a:endParaRPr>
          </a:p>
        </p:txBody>
      </p:sp>
    </p:spTree>
    <p:extLst>
      <p:ext uri="{BB962C8B-B14F-4D97-AF65-F5344CB8AC3E}">
        <p14:creationId xmlns:p14="http://schemas.microsoft.com/office/powerpoint/2010/main" val="313051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8" name="Straight Connector 7"/>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s_01-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pic>
        <p:nvPicPr>
          <p:cNvPr id="10" name="Picture 9" descr="PH_Powerpoint-16.png"/>
          <p:cNvPicPr>
            <a:picLocks noChangeAspect="1"/>
          </p:cNvPicPr>
          <p:nvPr/>
        </p:nvPicPr>
        <p:blipFill rotWithShape="1">
          <a:blip r:embed="rId3"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
        <p:nvSpPr>
          <p:cNvPr id="4" name="Date Placeholder 3"/>
          <p:cNvSpPr>
            <a:spLocks noGrp="1"/>
          </p:cNvSpPr>
          <p:nvPr>
            <p:ph type="dt" sz="half" idx="10"/>
          </p:nvPr>
        </p:nvSpPr>
        <p:spPr/>
        <p:txBody>
          <a:body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5" name="Footer Placeholder 4"/>
          <p:cNvSpPr>
            <a:spLocks noGrp="1"/>
          </p:cNvSpPr>
          <p:nvPr>
            <p:ph type="ftr" sz="quarter" idx="11"/>
          </p:nvPr>
        </p:nvSpPr>
        <p:spPr/>
        <p:txBody>
          <a:bodyPr/>
          <a:lstStyle/>
          <a:p>
            <a:endParaRPr lang="en-US" dirty="0">
              <a:solidFill>
                <a:srgbClr val="B4A06E"/>
              </a:solidFill>
            </a:endParaRPr>
          </a:p>
        </p:txBody>
      </p:sp>
    </p:spTree>
    <p:extLst>
      <p:ext uri="{BB962C8B-B14F-4D97-AF65-F5344CB8AC3E}">
        <p14:creationId xmlns:p14="http://schemas.microsoft.com/office/powerpoint/2010/main" val="3317792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bwMode="gray">
          <a:xfrm>
            <a:off x="493776" y="1170432"/>
            <a:ext cx="3941064" cy="384048"/>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493776" y="1600200"/>
            <a:ext cx="3941064" cy="4187952"/>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gray">
          <a:xfrm>
            <a:off x="4709160" y="1170432"/>
            <a:ext cx="3941064" cy="384048"/>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4709160" y="1600200"/>
            <a:ext cx="3941064" cy="4187952"/>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8" name="Footer Placeholder 7"/>
          <p:cNvSpPr>
            <a:spLocks noGrp="1"/>
          </p:cNvSpPr>
          <p:nvPr>
            <p:ph type="ftr" sz="quarter" idx="11"/>
          </p:nvPr>
        </p:nvSpPr>
        <p:spPr/>
        <p:txBody>
          <a:bodyPr/>
          <a:lstStyle/>
          <a:p>
            <a:endParaRPr lang="en-US" dirty="0">
              <a:solidFill>
                <a:srgbClr val="B4A06E"/>
              </a:solidFill>
            </a:endParaRPr>
          </a:p>
        </p:txBody>
      </p:sp>
    </p:spTree>
    <p:extLst>
      <p:ext uri="{BB962C8B-B14F-4D97-AF65-F5344CB8AC3E}">
        <p14:creationId xmlns:p14="http://schemas.microsoft.com/office/powerpoint/2010/main" val="3791004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4" name="Footer Placeholder 3"/>
          <p:cNvSpPr>
            <a:spLocks noGrp="1"/>
          </p:cNvSpPr>
          <p:nvPr>
            <p:ph type="ftr" sz="quarter" idx="11"/>
          </p:nvPr>
        </p:nvSpPr>
        <p:spPr/>
        <p:txBody>
          <a:bodyPr/>
          <a:lstStyle/>
          <a:p>
            <a:endParaRPr lang="en-US" dirty="0">
              <a:solidFill>
                <a:srgbClr val="B4A06E"/>
              </a:solidFill>
            </a:endParaRPr>
          </a:p>
        </p:txBody>
      </p:sp>
    </p:spTree>
    <p:extLst>
      <p:ext uri="{BB962C8B-B14F-4D97-AF65-F5344CB8AC3E}">
        <p14:creationId xmlns:p14="http://schemas.microsoft.com/office/powerpoint/2010/main" val="1221070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3" name="Footer Placeholder 2"/>
          <p:cNvSpPr>
            <a:spLocks noGrp="1"/>
          </p:cNvSpPr>
          <p:nvPr>
            <p:ph type="ftr" sz="quarter" idx="11"/>
          </p:nvPr>
        </p:nvSpPr>
        <p:spPr/>
        <p:txBody>
          <a:bodyPr/>
          <a:lstStyle/>
          <a:p>
            <a:endParaRPr lang="en-US" dirty="0">
              <a:solidFill>
                <a:srgbClr val="B4A06E"/>
              </a:solidFill>
            </a:endParaRPr>
          </a:p>
        </p:txBody>
      </p:sp>
      <p:pic>
        <p:nvPicPr>
          <p:cNvPr id="4" name="Picture 3" descr="Logos_01-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cxnSp>
        <p:nvCxnSpPr>
          <p:cNvPr id="5" name="Straight Connector 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
        <p:nvSpPr>
          <p:cNvPr id="7" name="Content Placeholder 2"/>
          <p:cNvSpPr>
            <a:spLocks noGrp="1"/>
          </p:cNvSpPr>
          <p:nvPr>
            <p:ph idx="1"/>
          </p:nvPr>
        </p:nvSpPr>
        <p:spPr bwMode="invGray">
          <a:xfrm>
            <a:off x="493776" y="1161288"/>
            <a:ext cx="7735824" cy="4709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15464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wyer Bio">
    <p:bg>
      <p:bgPr>
        <a:solidFill>
          <a:schemeClr val="bg1"/>
        </a:solidFill>
        <a:effectLst/>
      </p:bgPr>
    </p:bg>
    <p:spTree>
      <p:nvGrpSpPr>
        <p:cNvPr id="1" name=""/>
        <p:cNvGrpSpPr/>
        <p:nvPr/>
      </p:nvGrpSpPr>
      <p:grpSpPr>
        <a:xfrm>
          <a:off x="0" y="0"/>
          <a:ext cx="0" cy="0"/>
          <a:chOff x="0" y="0"/>
          <a:chExt cx="0" cy="0"/>
        </a:xfrm>
      </p:grpSpPr>
      <p:pic>
        <p:nvPicPr>
          <p:cNvPr id="24" name="Picture 23" descr="PH_Powerpoint-16.png"/>
          <p:cNvPicPr>
            <a:picLocks noChangeAspect="1"/>
          </p:cNvPicPr>
          <p:nvPr/>
        </p:nvPicPr>
        <p:blipFill rotWithShape="1">
          <a:blip r:embed="rId2"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cxnSp>
        <p:nvCxnSpPr>
          <p:cNvPr id="15" name="Straight Connector 1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18" name="Text Placeholder 13"/>
          <p:cNvSpPr>
            <a:spLocks noGrp="1" noChangeAspect="1"/>
          </p:cNvSpPr>
          <p:nvPr>
            <p:ph type="body" sz="quarter" idx="16" hasCustomPrompt="1"/>
          </p:nvPr>
        </p:nvSpPr>
        <p:spPr bwMode="gray">
          <a:xfrm>
            <a:off x="498980" y="3826606"/>
            <a:ext cx="6464527" cy="458004"/>
          </a:xfrm>
          <a:prstGeom prst="rect">
            <a:avLst/>
          </a:prstGeom>
        </p:spPr>
        <p:txBody>
          <a:bodyPr wrap="square">
            <a:normAutofit/>
          </a:bodyPr>
          <a:lstStyle>
            <a:lvl1pPr marL="0" indent="0">
              <a:buNone/>
              <a:defRPr sz="2000" b="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Department</a:t>
            </a:r>
            <a:endParaRPr lang="en-US" dirty="0"/>
          </a:p>
        </p:txBody>
      </p:sp>
      <p:sp>
        <p:nvSpPr>
          <p:cNvPr id="19" name="Text Placeholder 11"/>
          <p:cNvSpPr>
            <a:spLocks noGrp="1"/>
          </p:cNvSpPr>
          <p:nvPr>
            <p:ph type="body" sz="quarter" idx="17" hasCustomPrompt="1"/>
          </p:nvPr>
        </p:nvSpPr>
        <p:spPr bwMode="gray">
          <a:xfrm>
            <a:off x="492369" y="4362990"/>
            <a:ext cx="6471138" cy="2078736"/>
          </a:xfrm>
          <a:prstGeom prst="rect">
            <a:avLst/>
          </a:prstGeom>
        </p:spPr>
        <p:txBody>
          <a:bodyPr wrap="square">
            <a:normAutofit/>
          </a:bodyPr>
          <a:lstStyle>
            <a:lvl1pPr marL="285750" marR="0" indent="-285750" algn="l" defTabSz="914400" rtl="0" eaLnBrk="1" fontAlgn="auto" latinLnBrk="0" hangingPunct="1">
              <a:lnSpc>
                <a:spcPct val="100000"/>
              </a:lnSpc>
              <a:spcBef>
                <a:spcPct val="20000"/>
              </a:spcBef>
              <a:spcAft>
                <a:spcPts val="1400"/>
              </a:spcAft>
              <a:buClrTx/>
              <a:buSzTx/>
              <a:buFont typeface="Wingdings" panose="05000000000000000000" pitchFamily="2" charset="2"/>
              <a:buChar char="§"/>
              <a:tabLst/>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Insert no more than three brief descriptions</a:t>
            </a:r>
          </a:p>
          <a:p>
            <a:pPr lvl="0"/>
            <a:r>
              <a:rPr lang="en-US" dirty="0" smtClean="0"/>
              <a:t>Insert no more than three brief descriptions</a:t>
            </a:r>
          </a:p>
          <a:p>
            <a:pPr lvl="0"/>
            <a:r>
              <a:rPr lang="en-US" dirty="0" smtClean="0"/>
              <a:t>Insert no more than three brief descriptions</a:t>
            </a:r>
          </a:p>
        </p:txBody>
      </p:sp>
      <p:cxnSp>
        <p:nvCxnSpPr>
          <p:cNvPr id="22" name="Straight Connector 21"/>
          <p:cNvCxnSpPr/>
          <p:nvPr/>
        </p:nvCxnSpPr>
        <p:spPr bwMode="ltGray">
          <a:xfrm>
            <a:off x="562708" y="3733800"/>
            <a:ext cx="64008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5" name="Text Box 22"/>
          <p:cNvSpPr txBox="1">
            <a:spLocks noChangeArrowheads="1"/>
          </p:cNvSpPr>
          <p:nvPr/>
        </p:nvSpPr>
        <p:spPr bwMode="gray">
          <a:xfrm>
            <a:off x="489556" y="36576"/>
            <a:ext cx="773582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normAutofit/>
          </a:bodyPr>
          <a:lstStyle/>
          <a:p>
            <a:pPr>
              <a:buClr>
                <a:srgbClr val="483C36"/>
              </a:buClr>
              <a:buSzPct val="85000"/>
              <a:buFont typeface="Webdings" pitchFamily="18" charset="2"/>
              <a:buNone/>
            </a:pPr>
            <a:r>
              <a:rPr lang="en-US" sz="2400" b="1" dirty="0" smtClean="0">
                <a:solidFill>
                  <a:srgbClr val="8B0E04"/>
                </a:solidFill>
              </a:rPr>
              <a:t>LAWYER BIO</a:t>
            </a:r>
            <a:endParaRPr lang="en-US" sz="2400" b="1" dirty="0">
              <a:solidFill>
                <a:srgbClr val="8B0E04"/>
              </a:solidFill>
            </a:endParaRPr>
          </a:p>
        </p:txBody>
      </p:sp>
      <p:sp>
        <p:nvSpPr>
          <p:cNvPr id="16" name="TextBox 15"/>
          <p:cNvSpPr txBox="1"/>
          <p:nvPr/>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
        <p:nvSpPr>
          <p:cNvPr id="14" name="Picture Placeholder 6"/>
          <p:cNvSpPr>
            <a:spLocks noGrp="1"/>
          </p:cNvSpPr>
          <p:nvPr>
            <p:ph type="pic" sz="quarter" idx="13" hasCustomPrompt="1"/>
          </p:nvPr>
        </p:nvSpPr>
        <p:spPr bwMode="gray">
          <a:xfrm>
            <a:off x="557081" y="1517904"/>
            <a:ext cx="1389888" cy="1911097"/>
          </a:xfrm>
          <a:prstGeom prst="rect">
            <a:avLst/>
          </a:prstGeom>
        </p:spPr>
        <p:txBody>
          <a:bodyPr>
            <a:normAutofit/>
          </a:bodyPr>
          <a:lstStyle>
            <a:lvl1pPr marL="0" indent="0">
              <a:buNone/>
              <a:defRPr sz="1100" baseline="0">
                <a:solidFill>
                  <a:schemeClr val="tx1"/>
                </a:solidFill>
              </a:defRPr>
            </a:lvl1pPr>
          </a:lstStyle>
          <a:p>
            <a:r>
              <a:rPr lang="en-US" dirty="0" smtClean="0"/>
              <a:t>Click icon to insert lawyer picture saved to your computer.</a:t>
            </a:r>
            <a:br>
              <a:rPr lang="en-US" dirty="0" smtClean="0"/>
            </a:br>
            <a:r>
              <a:rPr lang="en-US" dirty="0" smtClean="0"/>
              <a:t/>
            </a:r>
            <a:br>
              <a:rPr lang="en-US" dirty="0" smtClean="0"/>
            </a:br>
            <a:r>
              <a:rPr lang="en-US" dirty="0" smtClean="0"/>
              <a:t>picture size = 2.09”x1.52”</a:t>
            </a:r>
            <a:br>
              <a:rPr lang="en-US" dirty="0" smtClean="0"/>
            </a:br>
            <a:r>
              <a:rPr lang="en-US" dirty="0" smtClean="0"/>
              <a:t/>
            </a:r>
            <a:br>
              <a:rPr lang="en-US" dirty="0" smtClean="0"/>
            </a:br>
            <a:r>
              <a:rPr lang="en-US" dirty="0" smtClean="0"/>
              <a:t>position =</a:t>
            </a:r>
            <a:br>
              <a:rPr lang="en-US" dirty="0" smtClean="0"/>
            </a:br>
            <a:r>
              <a:rPr lang="en-US" dirty="0" smtClean="0"/>
              <a:t>.61, 1.66</a:t>
            </a:r>
            <a:endParaRPr lang="en-US" dirty="0"/>
          </a:p>
        </p:txBody>
      </p:sp>
      <p:sp>
        <p:nvSpPr>
          <p:cNvPr id="20" name="Text Placeholder 9"/>
          <p:cNvSpPr>
            <a:spLocks noGrp="1"/>
          </p:cNvSpPr>
          <p:nvPr>
            <p:ph type="body" sz="quarter" idx="14" hasCustomPrompt="1"/>
          </p:nvPr>
        </p:nvSpPr>
        <p:spPr bwMode="gray">
          <a:xfrm>
            <a:off x="2148839" y="1600200"/>
            <a:ext cx="4809744" cy="457200"/>
          </a:xfrm>
          <a:prstGeom prst="rect">
            <a:avLst/>
          </a:prstGeom>
        </p:spPr>
        <p:txBody>
          <a:bodyPr wrap="square">
            <a:normAutofit/>
          </a:bodyPr>
          <a:lstStyle>
            <a:lvl1pPr marL="0" indent="0">
              <a:buNone/>
              <a:defRPr sz="20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ATTORNEY NAME</a:t>
            </a:r>
            <a:endParaRPr lang="en-US" dirty="0"/>
          </a:p>
        </p:txBody>
      </p:sp>
      <p:sp>
        <p:nvSpPr>
          <p:cNvPr id="26" name="Text Placeholder 11"/>
          <p:cNvSpPr>
            <a:spLocks noGrp="1"/>
          </p:cNvSpPr>
          <p:nvPr>
            <p:ph type="body" sz="quarter" idx="15" hasCustomPrompt="1"/>
          </p:nvPr>
        </p:nvSpPr>
        <p:spPr bwMode="gray">
          <a:xfrm>
            <a:off x="2148839" y="2133600"/>
            <a:ext cx="4809744" cy="1295400"/>
          </a:xfrm>
          <a:prstGeom prst="rect">
            <a:avLst/>
          </a:prstGeom>
        </p:spPr>
        <p:txBody>
          <a:bodyPr wrap="square">
            <a:normAutofit/>
          </a:bodyPr>
          <a:lstStyle>
            <a:lvl1pPr marL="0" indent="0">
              <a:buNone/>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Position, Department</a:t>
            </a:r>
            <a:br>
              <a:rPr lang="en-US" dirty="0" smtClean="0"/>
            </a:br>
            <a:r>
              <a:rPr lang="en-US" dirty="0" smtClean="0"/>
              <a:t>Office</a:t>
            </a:r>
            <a:br>
              <a:rPr lang="en-US" dirty="0" smtClean="0"/>
            </a:br>
            <a:r>
              <a:rPr lang="en-US" dirty="0" smtClean="0"/>
              <a:t>T: </a:t>
            </a:r>
            <a:br>
              <a:rPr lang="en-US" dirty="0" smtClean="0"/>
            </a:br>
            <a:r>
              <a:rPr lang="en-US" dirty="0" smtClean="0"/>
              <a:t>F:</a:t>
            </a:r>
            <a:br>
              <a:rPr lang="en-US" dirty="0" smtClean="0"/>
            </a:br>
            <a:r>
              <a:rPr lang="en-US" dirty="0" smtClean="0"/>
              <a:t>Email Address</a:t>
            </a:r>
            <a:endParaRPr lang="en-US" dirty="0"/>
          </a:p>
        </p:txBody>
      </p:sp>
      <p:cxnSp>
        <p:nvCxnSpPr>
          <p:cNvPr id="27" name="Straight Connector 26"/>
          <p:cNvCxnSpPr/>
          <p:nvPr userDrawn="1"/>
        </p:nvCxnSpPr>
        <p:spPr bwMode="ltGray">
          <a:xfrm>
            <a:off x="2148839" y="1524000"/>
            <a:ext cx="4809744"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390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PH Map">
    <p:bg>
      <p:bgPr>
        <a:solidFill>
          <a:schemeClr val="bg1"/>
        </a:solidFill>
        <a:effectLst/>
      </p:bgPr>
    </p:bg>
    <p:spTree>
      <p:nvGrpSpPr>
        <p:cNvPr id="1" name=""/>
        <p:cNvGrpSpPr/>
        <p:nvPr/>
      </p:nvGrpSpPr>
      <p:grpSpPr>
        <a:xfrm>
          <a:off x="0" y="0"/>
          <a:ext cx="0" cy="0"/>
          <a:chOff x="0" y="0"/>
          <a:chExt cx="0" cy="0"/>
        </a:xfrm>
      </p:grpSpPr>
      <p:pic>
        <p:nvPicPr>
          <p:cNvPr id="48" name="Picture 4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3712"/>
            <a:ext cx="9144000" cy="5020888"/>
          </a:xfrm>
          <a:prstGeom prst="rect">
            <a:avLst/>
          </a:prstGeom>
        </p:spPr>
      </p:pic>
      <p:grpSp>
        <p:nvGrpSpPr>
          <p:cNvPr id="49" name="Group 48"/>
          <p:cNvGrpSpPr/>
          <p:nvPr userDrawn="1"/>
        </p:nvGrpSpPr>
        <p:grpSpPr>
          <a:xfrm>
            <a:off x="301625" y="4881146"/>
            <a:ext cx="2517775" cy="833854"/>
            <a:chOff x="6324600" y="2819400"/>
            <a:chExt cx="2324100" cy="833854"/>
          </a:xfrm>
        </p:grpSpPr>
        <p:sp>
          <p:nvSpPr>
            <p:cNvPr id="50" name="Rectangle 49"/>
            <p:cNvSpPr/>
            <p:nvPr userDrawn="1"/>
          </p:nvSpPr>
          <p:spPr bwMode="gray">
            <a:xfrm>
              <a:off x="6477000" y="2819400"/>
              <a:ext cx="2057400" cy="707886"/>
            </a:xfrm>
            <a:prstGeom prst="rect">
              <a:avLst/>
            </a:prstGeom>
          </p:spPr>
          <p:txBody>
            <a:bodyPr wrap="square" numCol="1">
              <a:spAutoFit/>
            </a:bodyPr>
            <a:lstStyle/>
            <a:p>
              <a:pPr algn="ctr">
                <a:defRPr/>
              </a:pPr>
              <a:r>
                <a:rPr lang="en-GB" sz="4000" kern="0" baseline="30000" dirty="0" smtClean="0">
                  <a:solidFill>
                    <a:srgbClr val="8B0E04"/>
                  </a:solidFill>
                  <a:latin typeface="Times New Roman" panose="02020603050405020304" pitchFamily="18" charset="0"/>
                  <a:cs typeface="Times New Roman" panose="02020603050405020304" pitchFamily="18" charset="0"/>
                </a:rPr>
                <a:t>21 Offices</a:t>
              </a:r>
              <a:endParaRPr lang="en-US" sz="4000" kern="0" dirty="0" smtClean="0">
                <a:solidFill>
                  <a:srgbClr val="8B0E04"/>
                </a:solidFill>
                <a:latin typeface="Times New Roman" panose="02020603050405020304" pitchFamily="18" charset="0"/>
                <a:cs typeface="Times New Roman" panose="02020603050405020304" pitchFamily="18" charset="0"/>
              </a:endParaRPr>
            </a:p>
          </p:txBody>
        </p:sp>
        <p:sp>
          <p:nvSpPr>
            <p:cNvPr id="51" name="Rectangle 50"/>
            <p:cNvSpPr/>
            <p:nvPr userDrawn="1"/>
          </p:nvSpPr>
          <p:spPr bwMode="gray">
            <a:xfrm>
              <a:off x="6324600" y="3314700"/>
              <a:ext cx="2324100" cy="338554"/>
            </a:xfrm>
            <a:prstGeom prst="rect">
              <a:avLst/>
            </a:prstGeom>
          </p:spPr>
          <p:txBody>
            <a:bodyPr wrap="square">
              <a:spAutoFit/>
            </a:bodyPr>
            <a:lstStyle/>
            <a:p>
              <a:pPr algn="ctr">
                <a:defRPr/>
              </a:pPr>
              <a:r>
                <a:rPr lang="en-GB" sz="1200" b="1" kern="0" baseline="30000" dirty="0" smtClean="0">
                  <a:solidFill>
                    <a:srgbClr val="B4A06E"/>
                  </a:solidFill>
                </a:rPr>
                <a:t>ACROSS THE AMERICAS, ASIA </a:t>
              </a:r>
              <a:br>
                <a:rPr lang="en-GB" sz="1200" b="1" kern="0" baseline="30000" dirty="0" smtClean="0">
                  <a:solidFill>
                    <a:srgbClr val="B4A06E"/>
                  </a:solidFill>
                </a:rPr>
              </a:br>
              <a:r>
                <a:rPr lang="en-GB" sz="1200" b="1" kern="0" baseline="30000" dirty="0" smtClean="0">
                  <a:solidFill>
                    <a:srgbClr val="B4A06E"/>
                  </a:solidFill>
                </a:rPr>
                <a:t>AND EUROPE</a:t>
              </a:r>
            </a:p>
          </p:txBody>
        </p:sp>
      </p:grpSp>
      <p:grpSp>
        <p:nvGrpSpPr>
          <p:cNvPr id="52" name="Group 51"/>
          <p:cNvGrpSpPr/>
          <p:nvPr userDrawn="1"/>
        </p:nvGrpSpPr>
        <p:grpSpPr>
          <a:xfrm>
            <a:off x="384175" y="5681246"/>
            <a:ext cx="2393950" cy="871954"/>
            <a:chOff x="6400800" y="3700046"/>
            <a:chExt cx="2209800" cy="871954"/>
          </a:xfrm>
        </p:grpSpPr>
        <p:sp>
          <p:nvSpPr>
            <p:cNvPr id="53" name="Rectangle 52"/>
            <p:cNvSpPr/>
            <p:nvPr userDrawn="1"/>
          </p:nvSpPr>
          <p:spPr bwMode="gray">
            <a:xfrm>
              <a:off x="6477000" y="3700046"/>
              <a:ext cx="2057400" cy="707886"/>
            </a:xfrm>
            <a:prstGeom prst="rect">
              <a:avLst/>
            </a:prstGeom>
          </p:spPr>
          <p:txBody>
            <a:bodyPr wrap="square" numCol="1">
              <a:spAutoFit/>
            </a:bodyPr>
            <a:lstStyle/>
            <a:p>
              <a:pPr algn="ctr">
                <a:defRPr/>
              </a:pPr>
              <a:r>
                <a:rPr lang="en-GB" sz="4000" kern="0" baseline="30000" dirty="0" smtClean="0">
                  <a:solidFill>
                    <a:srgbClr val="8B0E04"/>
                  </a:solidFill>
                  <a:latin typeface="Times New Roman" panose="02020603050405020304" pitchFamily="18" charset="0"/>
                  <a:cs typeface="Times New Roman" panose="02020603050405020304" pitchFamily="18" charset="0"/>
                </a:rPr>
                <a:t>1 Legal Team</a:t>
              </a:r>
              <a:endParaRPr lang="en-US" sz="4000" kern="0" dirty="0" smtClean="0">
                <a:solidFill>
                  <a:srgbClr val="8B0E04"/>
                </a:solidFill>
                <a:latin typeface="Times New Roman" panose="02020603050405020304" pitchFamily="18" charset="0"/>
                <a:cs typeface="Times New Roman" panose="02020603050405020304" pitchFamily="18" charset="0"/>
              </a:endParaRPr>
            </a:p>
          </p:txBody>
        </p:sp>
        <p:sp>
          <p:nvSpPr>
            <p:cNvPr id="54" name="Rectangle 53"/>
            <p:cNvSpPr/>
            <p:nvPr userDrawn="1"/>
          </p:nvSpPr>
          <p:spPr bwMode="gray">
            <a:xfrm>
              <a:off x="6400800" y="4233446"/>
              <a:ext cx="2209800" cy="338554"/>
            </a:xfrm>
            <a:prstGeom prst="rect">
              <a:avLst/>
            </a:prstGeom>
          </p:spPr>
          <p:txBody>
            <a:bodyPr wrap="square">
              <a:spAutoFit/>
            </a:bodyPr>
            <a:lstStyle/>
            <a:p>
              <a:pPr algn="ctr">
                <a:defRPr/>
              </a:pPr>
              <a:r>
                <a:rPr lang="en-GB" sz="1200" b="1" kern="0" baseline="30000" dirty="0" smtClean="0">
                  <a:solidFill>
                    <a:srgbClr val="B4A06E"/>
                  </a:solidFill>
                </a:rPr>
                <a:t>TO INTEGRATE WITH THE STRATEGIC GOALS OF YOUR BUSINESS</a:t>
              </a:r>
            </a:p>
          </p:txBody>
        </p:sp>
      </p:grpSp>
      <p:grpSp>
        <p:nvGrpSpPr>
          <p:cNvPr id="55" name="Group 54"/>
          <p:cNvGrpSpPr/>
          <p:nvPr userDrawn="1"/>
        </p:nvGrpSpPr>
        <p:grpSpPr>
          <a:xfrm>
            <a:off x="435356" y="381001"/>
            <a:ext cx="2536444" cy="2015113"/>
            <a:chOff x="554267" y="762000"/>
            <a:chExt cx="2341333" cy="2015113"/>
          </a:xfrm>
        </p:grpSpPr>
        <p:sp>
          <p:nvSpPr>
            <p:cNvPr id="66" name="Rectangle 65"/>
            <p:cNvSpPr/>
            <p:nvPr userDrawn="1"/>
          </p:nvSpPr>
          <p:spPr bwMode="gray">
            <a:xfrm>
              <a:off x="984737" y="762000"/>
              <a:ext cx="1426485" cy="307777"/>
            </a:xfrm>
            <a:prstGeom prst="rect">
              <a:avLst/>
            </a:prstGeom>
          </p:spPr>
          <p:txBody>
            <a:bodyPr wrap="none">
              <a:spAutoFit/>
            </a:bodyPr>
            <a:lstStyle/>
            <a:p>
              <a:pPr fontAlgn="base">
                <a:spcBef>
                  <a:spcPct val="0"/>
                </a:spcBef>
                <a:spcAft>
                  <a:spcPct val="0"/>
                </a:spcAft>
                <a:buFont typeface="Wingdings" pitchFamily="2" charset="2"/>
                <a:buNone/>
                <a:defRPr/>
              </a:pPr>
              <a:r>
                <a:rPr lang="en-US" sz="1400" b="1" kern="0" dirty="0" smtClean="0">
                  <a:solidFill>
                    <a:srgbClr val="8B0E04"/>
                  </a:solidFill>
                </a:rPr>
                <a:t>THE AMERICAS</a:t>
              </a:r>
            </a:p>
          </p:txBody>
        </p:sp>
        <p:sp>
          <p:nvSpPr>
            <p:cNvPr id="67" name="Rectangle 66"/>
            <p:cNvSpPr/>
            <p:nvPr userDrawn="1"/>
          </p:nvSpPr>
          <p:spPr bwMode="gray">
            <a:xfrm>
              <a:off x="554267" y="1371600"/>
              <a:ext cx="2341333" cy="1405513"/>
            </a:xfrm>
            <a:prstGeom prst="rect">
              <a:avLst/>
            </a:prstGeom>
          </p:spPr>
          <p:txBody>
            <a:bodyPr wrap="square" numCol="2">
              <a:spAutoFit/>
            </a:bodyPr>
            <a:lstStyle/>
            <a:p>
              <a:pPr algn="ctr">
                <a:defRPr/>
              </a:pPr>
              <a:r>
                <a:rPr lang="en-GB" sz="1600" kern="0" baseline="30000" dirty="0" smtClean="0">
                  <a:solidFill>
                    <a:srgbClr val="000000"/>
                  </a:solidFill>
                  <a:cs typeface="Times New Roman" panose="02020603050405020304" pitchFamily="18" charset="0"/>
                </a:rPr>
                <a:t>Atlanta</a:t>
              </a:r>
            </a:p>
            <a:p>
              <a:pPr algn="ctr">
                <a:defRPr/>
              </a:pPr>
              <a:r>
                <a:rPr lang="en-GB" sz="1600" kern="0" baseline="30000" dirty="0" smtClean="0">
                  <a:solidFill>
                    <a:srgbClr val="000000"/>
                  </a:solidFill>
                  <a:cs typeface="Times New Roman" panose="02020603050405020304" pitchFamily="18" charset="0"/>
                </a:rPr>
                <a:t>Chicago</a:t>
              </a:r>
            </a:p>
            <a:p>
              <a:pPr algn="ctr">
                <a:defRPr/>
              </a:pPr>
              <a:r>
                <a:rPr lang="en-GB" sz="1600" kern="0" baseline="30000" dirty="0" smtClean="0">
                  <a:solidFill>
                    <a:srgbClr val="000000"/>
                  </a:solidFill>
                  <a:cs typeface="Times New Roman" panose="02020603050405020304" pitchFamily="18" charset="0"/>
                </a:rPr>
                <a:t>Houston</a:t>
              </a:r>
            </a:p>
            <a:p>
              <a:pPr algn="ctr">
                <a:defRPr/>
              </a:pPr>
              <a:r>
                <a:rPr lang="en-GB" sz="1600" kern="0" baseline="30000" dirty="0" smtClean="0">
                  <a:solidFill>
                    <a:srgbClr val="000000"/>
                  </a:solidFill>
                  <a:cs typeface="Times New Roman" panose="02020603050405020304" pitchFamily="18" charset="0"/>
                </a:rPr>
                <a:t>Los Angeles</a:t>
              </a:r>
            </a:p>
            <a:p>
              <a:pPr algn="ctr">
                <a:defRPr/>
              </a:pPr>
              <a:r>
                <a:rPr lang="en-GB" sz="1600" kern="0" baseline="30000" dirty="0" smtClean="0">
                  <a:solidFill>
                    <a:srgbClr val="000000"/>
                  </a:solidFill>
                  <a:cs typeface="Times New Roman" panose="02020603050405020304" pitchFamily="18" charset="0"/>
                </a:rPr>
                <a:t>New York</a:t>
              </a:r>
              <a:br>
                <a:rPr lang="en-GB" sz="1600" kern="0" baseline="30000" dirty="0" smtClean="0">
                  <a:solidFill>
                    <a:srgbClr val="000000"/>
                  </a:solidFill>
                  <a:cs typeface="Times New Roman" panose="02020603050405020304" pitchFamily="18" charset="0"/>
                </a:rPr>
              </a:br>
              <a:r>
                <a:rPr lang="en-GB" sz="1600" kern="0" baseline="30000" dirty="0" smtClean="0">
                  <a:solidFill>
                    <a:srgbClr val="000000"/>
                  </a:solidFill>
                  <a:cs typeface="Times New Roman" panose="02020603050405020304" pitchFamily="18" charset="0"/>
                </a:rPr>
                <a:t>Orange County</a:t>
              </a:r>
            </a:p>
            <a:p>
              <a:pPr algn="ctr">
                <a:defRPr/>
              </a:pPr>
              <a:endParaRPr lang="en-GB" sz="1600" kern="0" baseline="30000" dirty="0" smtClean="0">
                <a:solidFill>
                  <a:srgbClr val="000000"/>
                </a:solidFill>
                <a:cs typeface="Times New Roman" panose="02020603050405020304" pitchFamily="18" charset="0"/>
              </a:endParaRPr>
            </a:p>
            <a:p>
              <a:pPr algn="ctr">
                <a:defRPr/>
              </a:pPr>
              <a:endParaRPr lang="en-GB" sz="1600" kern="0" baseline="30000" dirty="0" smtClean="0">
                <a:solidFill>
                  <a:srgbClr val="000000"/>
                </a:solidFill>
                <a:cs typeface="Times New Roman" panose="02020603050405020304" pitchFamily="18" charset="0"/>
              </a:endParaRPr>
            </a:p>
            <a:p>
              <a:pPr algn="ctr">
                <a:defRPr/>
              </a:pPr>
              <a:r>
                <a:rPr lang="en-GB" sz="1600" kern="0" baseline="30000" dirty="0" smtClean="0">
                  <a:solidFill>
                    <a:srgbClr val="000000"/>
                  </a:solidFill>
                  <a:cs typeface="Times New Roman" panose="02020603050405020304" pitchFamily="18" charset="0"/>
                </a:rPr>
                <a:t>Palo Alto</a:t>
              </a:r>
            </a:p>
            <a:p>
              <a:pPr algn="ctr">
                <a:defRPr/>
              </a:pPr>
              <a:r>
                <a:rPr lang="en-GB" sz="1600" kern="0" baseline="30000" dirty="0" smtClean="0">
                  <a:solidFill>
                    <a:srgbClr val="000000"/>
                  </a:solidFill>
                  <a:cs typeface="Times New Roman" panose="02020603050405020304" pitchFamily="18" charset="0"/>
                </a:rPr>
                <a:t>San Diego</a:t>
              </a:r>
            </a:p>
            <a:p>
              <a:pPr algn="ctr">
                <a:defRPr/>
              </a:pPr>
              <a:r>
                <a:rPr lang="en-GB" sz="1600" kern="0" baseline="30000" dirty="0" smtClean="0">
                  <a:solidFill>
                    <a:srgbClr val="000000"/>
                  </a:solidFill>
                  <a:cs typeface="Times New Roman" panose="02020603050405020304" pitchFamily="18" charset="0"/>
                </a:rPr>
                <a:t>San Francisco</a:t>
              </a:r>
            </a:p>
            <a:p>
              <a:pPr algn="ctr">
                <a:defRPr/>
              </a:pPr>
              <a:r>
                <a:rPr lang="en-GB" sz="1600" kern="0" baseline="30000" dirty="0" smtClean="0">
                  <a:solidFill>
                    <a:srgbClr val="000000"/>
                  </a:solidFill>
                  <a:cs typeface="Times New Roman" panose="02020603050405020304" pitchFamily="18" charset="0"/>
                </a:rPr>
                <a:t>São Paulo Washington, D.C. </a:t>
              </a:r>
              <a:br>
                <a:rPr lang="en-GB" sz="1600" kern="0" baseline="30000" dirty="0" smtClean="0">
                  <a:solidFill>
                    <a:srgbClr val="000000"/>
                  </a:solidFill>
                  <a:cs typeface="Times New Roman" panose="02020603050405020304" pitchFamily="18" charset="0"/>
                </a:rPr>
              </a:br>
              <a:endParaRPr lang="en-US" sz="1600" kern="0" dirty="0" smtClean="0">
                <a:solidFill>
                  <a:srgbClr val="000000"/>
                </a:solidFill>
                <a:cs typeface="Times New Roman" panose="02020603050405020304" pitchFamily="18" charset="0"/>
              </a:endParaRPr>
            </a:p>
          </p:txBody>
        </p:sp>
        <p:cxnSp>
          <p:nvCxnSpPr>
            <p:cNvPr id="68" name="Straight Connector 67"/>
            <p:cNvCxnSpPr/>
            <p:nvPr userDrawn="1"/>
          </p:nvCxnSpPr>
          <p:spPr bwMode="ltGray">
            <a:xfrm>
              <a:off x="562708" y="1143000"/>
              <a:ext cx="2321169" cy="0"/>
            </a:xfrm>
            <a:prstGeom prst="line">
              <a:avLst/>
            </a:prstGeom>
            <a:noFill/>
            <a:ln w="25400" cap="flat" cmpd="sng" algn="ctr">
              <a:solidFill>
                <a:srgbClr val="A5905B"/>
              </a:solidFill>
              <a:prstDash val="solid"/>
            </a:ln>
            <a:effectLst/>
          </p:spPr>
        </p:cxnSp>
      </p:grpSp>
      <p:grpSp>
        <p:nvGrpSpPr>
          <p:cNvPr id="69" name="Group 68"/>
          <p:cNvGrpSpPr/>
          <p:nvPr userDrawn="1"/>
        </p:nvGrpSpPr>
        <p:grpSpPr>
          <a:xfrm>
            <a:off x="3361943" y="381000"/>
            <a:ext cx="2514600" cy="1768892"/>
            <a:chOff x="3376246" y="762000"/>
            <a:chExt cx="2321169" cy="1768892"/>
          </a:xfrm>
        </p:grpSpPr>
        <p:sp>
          <p:nvSpPr>
            <p:cNvPr id="70" name="Rectangle 69"/>
            <p:cNvSpPr/>
            <p:nvPr userDrawn="1"/>
          </p:nvSpPr>
          <p:spPr bwMode="gray">
            <a:xfrm>
              <a:off x="4248570" y="762000"/>
              <a:ext cx="567019" cy="307777"/>
            </a:xfrm>
            <a:prstGeom prst="rect">
              <a:avLst/>
            </a:prstGeom>
          </p:spPr>
          <p:txBody>
            <a:bodyPr wrap="none">
              <a:spAutoFit/>
            </a:bodyPr>
            <a:lstStyle/>
            <a:p>
              <a:pPr algn="ctr" fontAlgn="base">
                <a:spcBef>
                  <a:spcPct val="0"/>
                </a:spcBef>
                <a:spcAft>
                  <a:spcPct val="0"/>
                </a:spcAft>
                <a:buFont typeface="Wingdings" pitchFamily="2" charset="2"/>
                <a:buNone/>
                <a:defRPr/>
              </a:pPr>
              <a:r>
                <a:rPr lang="en-US" sz="1400" b="1" kern="0" dirty="0" smtClean="0">
                  <a:solidFill>
                    <a:srgbClr val="8B0E04"/>
                  </a:solidFill>
                </a:rPr>
                <a:t>ASIA</a:t>
              </a:r>
            </a:p>
          </p:txBody>
        </p:sp>
        <p:sp>
          <p:nvSpPr>
            <p:cNvPr id="71" name="Rectangle 70"/>
            <p:cNvSpPr/>
            <p:nvPr userDrawn="1"/>
          </p:nvSpPr>
          <p:spPr bwMode="gray">
            <a:xfrm>
              <a:off x="3505200" y="1371600"/>
              <a:ext cx="2057400" cy="1159292"/>
            </a:xfrm>
            <a:prstGeom prst="rect">
              <a:avLst/>
            </a:prstGeom>
          </p:spPr>
          <p:txBody>
            <a:bodyPr wrap="square" numCol="1">
              <a:spAutoFit/>
            </a:bodyPr>
            <a:lstStyle/>
            <a:p>
              <a:pPr algn="ctr">
                <a:defRPr/>
              </a:pPr>
              <a:r>
                <a:rPr lang="en-GB" sz="1600" kern="0" baseline="30000" dirty="0" smtClean="0">
                  <a:solidFill>
                    <a:srgbClr val="000000"/>
                  </a:solidFill>
                  <a:cs typeface="Times New Roman" panose="02020603050405020304" pitchFamily="18" charset="0"/>
                </a:rPr>
                <a:t>Beijing</a:t>
              </a:r>
            </a:p>
            <a:p>
              <a:pPr algn="ctr">
                <a:defRPr/>
              </a:pPr>
              <a:r>
                <a:rPr lang="en-GB" sz="1600" kern="0" baseline="30000" dirty="0" smtClean="0">
                  <a:solidFill>
                    <a:srgbClr val="000000"/>
                  </a:solidFill>
                  <a:cs typeface="Times New Roman" panose="02020603050405020304" pitchFamily="18" charset="0"/>
                </a:rPr>
                <a:t>Hong Kong</a:t>
              </a:r>
            </a:p>
            <a:p>
              <a:pPr algn="ctr">
                <a:defRPr/>
              </a:pPr>
              <a:r>
                <a:rPr lang="en-GB" sz="1600" kern="0" baseline="30000" dirty="0" smtClean="0">
                  <a:solidFill>
                    <a:srgbClr val="000000"/>
                  </a:solidFill>
                  <a:cs typeface="Times New Roman" panose="02020603050405020304" pitchFamily="18" charset="0"/>
                </a:rPr>
                <a:t>Seoul</a:t>
              </a:r>
            </a:p>
            <a:p>
              <a:pPr algn="ctr">
                <a:defRPr/>
              </a:pPr>
              <a:r>
                <a:rPr lang="en-GB" sz="1600" kern="0" baseline="30000" dirty="0" smtClean="0">
                  <a:solidFill>
                    <a:srgbClr val="000000"/>
                  </a:solidFill>
                  <a:cs typeface="Times New Roman" panose="02020603050405020304" pitchFamily="18" charset="0"/>
                </a:rPr>
                <a:t>Shanghai</a:t>
              </a:r>
            </a:p>
            <a:p>
              <a:pPr algn="ctr">
                <a:defRPr/>
              </a:pPr>
              <a:r>
                <a:rPr lang="en-GB" sz="1600" kern="0" baseline="30000" dirty="0" smtClean="0">
                  <a:solidFill>
                    <a:srgbClr val="000000"/>
                  </a:solidFill>
                  <a:cs typeface="Times New Roman" panose="02020603050405020304" pitchFamily="18" charset="0"/>
                </a:rPr>
                <a:t>Tokyo</a:t>
              </a:r>
              <a:br>
                <a:rPr lang="en-GB" sz="1600" kern="0" baseline="30000" dirty="0" smtClean="0">
                  <a:solidFill>
                    <a:srgbClr val="000000"/>
                  </a:solidFill>
                  <a:cs typeface="Times New Roman" panose="02020603050405020304" pitchFamily="18" charset="0"/>
                </a:rPr>
              </a:br>
              <a:endParaRPr lang="en-US" sz="1600" kern="0" dirty="0" smtClean="0">
                <a:solidFill>
                  <a:srgbClr val="000000"/>
                </a:solidFill>
                <a:cs typeface="Times New Roman" panose="02020603050405020304" pitchFamily="18" charset="0"/>
              </a:endParaRPr>
            </a:p>
          </p:txBody>
        </p:sp>
        <p:cxnSp>
          <p:nvCxnSpPr>
            <p:cNvPr id="72" name="Straight Connector 71"/>
            <p:cNvCxnSpPr/>
            <p:nvPr userDrawn="1"/>
          </p:nvCxnSpPr>
          <p:spPr bwMode="ltGray">
            <a:xfrm>
              <a:off x="3376246" y="1143000"/>
              <a:ext cx="2321169" cy="0"/>
            </a:xfrm>
            <a:prstGeom prst="line">
              <a:avLst/>
            </a:prstGeom>
            <a:noFill/>
            <a:ln w="25400" cap="flat" cmpd="sng" algn="ctr">
              <a:solidFill>
                <a:srgbClr val="A5905B"/>
              </a:solidFill>
              <a:prstDash val="solid"/>
            </a:ln>
            <a:effectLst/>
          </p:spPr>
        </p:cxnSp>
      </p:grpSp>
      <p:grpSp>
        <p:nvGrpSpPr>
          <p:cNvPr id="73" name="Group 72"/>
          <p:cNvGrpSpPr/>
          <p:nvPr userDrawn="1"/>
        </p:nvGrpSpPr>
        <p:grpSpPr>
          <a:xfrm>
            <a:off x="6248400" y="381000"/>
            <a:ext cx="2514600" cy="1768892"/>
            <a:chOff x="6330462" y="762000"/>
            <a:chExt cx="2321169" cy="1768892"/>
          </a:xfrm>
        </p:grpSpPr>
        <p:sp>
          <p:nvSpPr>
            <p:cNvPr id="74" name="Rectangle 73"/>
            <p:cNvSpPr/>
            <p:nvPr userDrawn="1"/>
          </p:nvSpPr>
          <p:spPr bwMode="gray">
            <a:xfrm>
              <a:off x="7068205" y="762000"/>
              <a:ext cx="871837" cy="307777"/>
            </a:xfrm>
            <a:prstGeom prst="rect">
              <a:avLst/>
            </a:prstGeom>
          </p:spPr>
          <p:txBody>
            <a:bodyPr wrap="none">
              <a:spAutoFit/>
            </a:bodyPr>
            <a:lstStyle/>
            <a:p>
              <a:pPr algn="ctr" fontAlgn="base">
                <a:spcBef>
                  <a:spcPct val="0"/>
                </a:spcBef>
                <a:spcAft>
                  <a:spcPct val="0"/>
                </a:spcAft>
                <a:buFont typeface="Wingdings" pitchFamily="2" charset="2"/>
                <a:buNone/>
                <a:defRPr/>
              </a:pPr>
              <a:r>
                <a:rPr lang="en-US" sz="1400" b="1" kern="0" dirty="0" smtClean="0">
                  <a:solidFill>
                    <a:srgbClr val="8B0E04"/>
                  </a:solidFill>
                </a:rPr>
                <a:t>EUROPE</a:t>
              </a:r>
            </a:p>
          </p:txBody>
        </p:sp>
        <p:sp>
          <p:nvSpPr>
            <p:cNvPr id="75" name="Rectangle 74"/>
            <p:cNvSpPr/>
            <p:nvPr userDrawn="1"/>
          </p:nvSpPr>
          <p:spPr bwMode="gray">
            <a:xfrm>
              <a:off x="6477000" y="1371600"/>
              <a:ext cx="2057400" cy="1159292"/>
            </a:xfrm>
            <a:prstGeom prst="rect">
              <a:avLst/>
            </a:prstGeom>
          </p:spPr>
          <p:txBody>
            <a:bodyPr wrap="square" numCol="1">
              <a:spAutoFit/>
            </a:bodyPr>
            <a:lstStyle/>
            <a:p>
              <a:pPr algn="ctr">
                <a:defRPr/>
              </a:pPr>
              <a:r>
                <a:rPr lang="en-GB" sz="1600" kern="0" baseline="30000" dirty="0" smtClean="0">
                  <a:solidFill>
                    <a:srgbClr val="000000"/>
                  </a:solidFill>
                  <a:cs typeface="Times New Roman" panose="02020603050405020304" pitchFamily="18" charset="0"/>
                </a:rPr>
                <a:t>Brussels</a:t>
              </a:r>
            </a:p>
            <a:p>
              <a:pPr algn="ctr">
                <a:defRPr/>
              </a:pPr>
              <a:r>
                <a:rPr lang="en-GB" sz="1600" kern="0" baseline="30000" dirty="0" smtClean="0">
                  <a:solidFill>
                    <a:srgbClr val="000000"/>
                  </a:solidFill>
                  <a:cs typeface="Times New Roman" panose="02020603050405020304" pitchFamily="18" charset="0"/>
                </a:rPr>
                <a:t>Frankfurt</a:t>
              </a:r>
            </a:p>
            <a:p>
              <a:pPr algn="ctr">
                <a:defRPr/>
              </a:pPr>
              <a:r>
                <a:rPr lang="en-GB" sz="1600" kern="0" baseline="30000" dirty="0" smtClean="0">
                  <a:solidFill>
                    <a:srgbClr val="000000"/>
                  </a:solidFill>
                  <a:cs typeface="Times New Roman" panose="02020603050405020304" pitchFamily="18" charset="0"/>
                </a:rPr>
                <a:t>London</a:t>
              </a:r>
            </a:p>
            <a:p>
              <a:pPr algn="ctr">
                <a:defRPr/>
              </a:pPr>
              <a:r>
                <a:rPr lang="en-GB" sz="1600" kern="0" baseline="30000" dirty="0" smtClean="0">
                  <a:solidFill>
                    <a:srgbClr val="000000"/>
                  </a:solidFill>
                  <a:cs typeface="Times New Roman" panose="02020603050405020304" pitchFamily="18" charset="0"/>
                </a:rPr>
                <a:t>Milan</a:t>
              </a:r>
            </a:p>
            <a:p>
              <a:pPr algn="ctr">
                <a:defRPr/>
              </a:pPr>
              <a:r>
                <a:rPr lang="en-GB" sz="1600" kern="0" baseline="30000" dirty="0" smtClean="0">
                  <a:solidFill>
                    <a:srgbClr val="000000"/>
                  </a:solidFill>
                  <a:cs typeface="Times New Roman" panose="02020603050405020304" pitchFamily="18" charset="0"/>
                </a:rPr>
                <a:t>Paris</a:t>
              </a:r>
              <a:br>
                <a:rPr lang="en-GB" sz="1600" kern="0" baseline="30000" dirty="0" smtClean="0">
                  <a:solidFill>
                    <a:srgbClr val="000000"/>
                  </a:solidFill>
                  <a:cs typeface="Times New Roman" panose="02020603050405020304" pitchFamily="18" charset="0"/>
                </a:rPr>
              </a:br>
              <a:endParaRPr lang="en-US" sz="1600" kern="0" dirty="0" smtClean="0">
                <a:solidFill>
                  <a:srgbClr val="000000"/>
                </a:solidFill>
                <a:cs typeface="Times New Roman" panose="02020603050405020304" pitchFamily="18" charset="0"/>
              </a:endParaRPr>
            </a:p>
          </p:txBody>
        </p:sp>
        <p:cxnSp>
          <p:nvCxnSpPr>
            <p:cNvPr id="76" name="Straight Connector 75"/>
            <p:cNvCxnSpPr/>
            <p:nvPr userDrawn="1"/>
          </p:nvCxnSpPr>
          <p:spPr bwMode="ltGray">
            <a:xfrm>
              <a:off x="6330462" y="1143000"/>
              <a:ext cx="2321169" cy="0"/>
            </a:xfrm>
            <a:prstGeom prst="line">
              <a:avLst/>
            </a:prstGeom>
            <a:noFill/>
            <a:ln w="25400" cap="flat" cmpd="sng" algn="ctr">
              <a:solidFill>
                <a:srgbClr val="A5905B"/>
              </a:solidFill>
              <a:prstDash val="solid"/>
            </a:ln>
            <a:effectLst/>
          </p:spPr>
        </p:cxnSp>
      </p:grpSp>
      <p:pic>
        <p:nvPicPr>
          <p:cNvPr id="77" name="Picture 76" descr="Logos_01-1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5934" cy="768964"/>
          </a:xfrm>
          <a:prstGeom prst="rect">
            <a:avLst/>
          </a:prstGeom>
        </p:spPr>
      </p:pic>
      <p:sp>
        <p:nvSpPr>
          <p:cNvPr id="79" name="TextBox 78"/>
          <p:cNvSpPr txBox="1"/>
          <p:nvPr userDrawn="1"/>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Tree>
    <p:extLst>
      <p:ext uri="{BB962C8B-B14F-4D97-AF65-F5344CB8AC3E}">
        <p14:creationId xmlns:p14="http://schemas.microsoft.com/office/powerpoint/2010/main" val="13363197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PH Offices">
    <p:bg>
      <p:bgPr>
        <a:solidFill>
          <a:schemeClr val="bg1"/>
        </a:solidFill>
        <a:effectLst/>
      </p:bgPr>
    </p:bg>
    <p:spTree>
      <p:nvGrpSpPr>
        <p:cNvPr id="1" name=""/>
        <p:cNvGrpSpPr/>
        <p:nvPr/>
      </p:nvGrpSpPr>
      <p:grpSpPr>
        <a:xfrm>
          <a:off x="0" y="0"/>
          <a:ext cx="0" cy="0"/>
          <a:chOff x="0" y="0"/>
          <a:chExt cx="0" cy="0"/>
        </a:xfrm>
      </p:grpSpPr>
      <p:graphicFrame>
        <p:nvGraphicFramePr>
          <p:cNvPr id="29" name="Group 29"/>
          <p:cNvGraphicFramePr>
            <a:graphicFrameLocks/>
          </p:cNvGraphicFramePr>
          <p:nvPr userDrawn="1">
            <p:extLst>
              <p:ext uri="{D42A27DB-BD31-4B8C-83A1-F6EECF244321}">
                <p14:modId xmlns:p14="http://schemas.microsoft.com/office/powerpoint/2010/main" val="2863910043"/>
              </p:ext>
            </p:extLst>
          </p:nvPr>
        </p:nvGraphicFramePr>
        <p:xfrm>
          <a:off x="533400" y="660396"/>
          <a:ext cx="8915400" cy="5120640"/>
        </p:xfrm>
        <a:graphic>
          <a:graphicData uri="http://schemas.openxmlformats.org/drawingml/2006/table">
            <a:tbl>
              <a:tblPr/>
              <a:tblGrid>
                <a:gridCol w="1828800"/>
                <a:gridCol w="1828800"/>
                <a:gridCol w="1981200"/>
                <a:gridCol w="3276600"/>
              </a:tblGrid>
              <a:tr h="243219">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760006"/>
                          </a:solidFill>
                          <a:effectLst/>
                          <a:latin typeface="Arial" charset="0"/>
                          <a:cs typeface="Arial" charset="0"/>
                        </a:rPr>
                        <a:t>THE AMERICAS</a:t>
                      </a:r>
                    </a:p>
                  </a:txBody>
                  <a:tcPr horzOverflow="overflow">
                    <a:lnL cap="flat">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900" b="0" i="0" u="none" strike="noStrike" cap="none" normalizeH="0" baseline="0" dirty="0" smtClean="0">
                        <a:ln>
                          <a:noFill/>
                        </a:ln>
                        <a:solidFill>
                          <a:srgbClr val="760006"/>
                        </a:solidFill>
                        <a:effectLst/>
                        <a:latin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760006"/>
                          </a:solidFill>
                          <a:effectLst/>
                          <a:latin typeface="Arial" charset="0"/>
                          <a:cs typeface="Arial" charset="0"/>
                        </a:rPr>
                        <a:t>ASIA</a:t>
                      </a:r>
                    </a:p>
                  </a:txBody>
                  <a:tcPr horzOverflow="overflow">
                    <a:lnL>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200" b="1" i="0" u="none" strike="noStrike" cap="none" normalizeH="0" baseline="0" dirty="0" smtClean="0">
                          <a:ln>
                            <a:noFill/>
                          </a:ln>
                          <a:solidFill>
                            <a:srgbClr val="760006"/>
                          </a:solidFill>
                          <a:effectLst/>
                          <a:latin typeface="Arial" charset="0"/>
                          <a:cs typeface="Arial" charset="0"/>
                        </a:rPr>
                        <a:t>EUROPE</a:t>
                      </a:r>
                    </a:p>
                  </a:txBody>
                  <a:tcPr horzOverflow="overflow">
                    <a:lnL>
                      <a:noFill/>
                    </a:lnL>
                    <a:lnR cap="flat">
                      <a:noFill/>
                    </a:lnR>
                    <a:lnT cap="flat">
                      <a:noFill/>
                    </a:lnT>
                    <a:lnB>
                      <a:noFill/>
                    </a:lnB>
                    <a:lnTlToBr>
                      <a:noFill/>
                    </a:lnTlToBr>
                    <a:lnBlToTr>
                      <a:noFill/>
                    </a:lnBlToTr>
                    <a:noFill/>
                  </a:tcPr>
                </a:tc>
              </a:tr>
              <a:tr h="440498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Atlanta</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1170 Peachtree Street, N.E.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Suite 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Atlanta, GA 30309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+1.404.815.2400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+1.404.815.2424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Chicago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71 S. Wacker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Forty-fifth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Chicago, IL 60606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+1.312.499.6000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+1.312.499.6100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r>
                        <a:rPr lang="en-GB" sz="800" b="1" kern="1200" dirty="0" smtClean="0">
                          <a:solidFill>
                            <a:schemeClr val="tx1"/>
                          </a:solidFill>
                          <a:effectLst/>
                          <a:latin typeface="+mn-lt"/>
                          <a:ea typeface="+mn-ea"/>
                          <a:cs typeface="+mn-cs"/>
                        </a:rPr>
                        <a:t>Houston</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600 Travis Street</a:t>
                      </a:r>
                      <a:endParaRPr lang="en-US" sz="8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Fifty-Eighth Floor</a:t>
                      </a:r>
                    </a:p>
                    <a:p>
                      <a:r>
                        <a:rPr lang="en-GB" sz="800" kern="1200" dirty="0" smtClean="0">
                          <a:solidFill>
                            <a:schemeClr val="tx1"/>
                          </a:solidFill>
                          <a:effectLst/>
                          <a:latin typeface="+mn-lt"/>
                          <a:ea typeface="+mn-ea"/>
                          <a:cs typeface="+mn-cs"/>
                        </a:rPr>
                        <a:t>Houston, TX 77002</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t: +1.713.860.7300</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f: +1.713.353.3100</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Los Angeles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515 South Flower Street</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Twenty-Fifth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Los Angeles, CA 90071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+1.213.683.6000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+1.213.627.0705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New York</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200 Park Avenue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New York, NY 10166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+1.212.318.6000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+1.212.319.4090</a:t>
                      </a:r>
                    </a:p>
                  </a:txBody>
                  <a:tcPr horzOverflow="overflow">
                    <a:lnL cap="flat">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Orange County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695 Town Center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Seventeenth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Costa Mesa, CA 92626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+1.714.668.6200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+1.714.979.1921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Palo Alto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1117 S. California Avenue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Palo Alto, CA 94304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+1.650.320.1800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+1.650.320.1900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San Diego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4747 Executive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Twelfth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San Diego, CA 92121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+1.858.458.3000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+1.858.458.3005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San Francisco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55 Second Street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Twenty-Fourth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San Francisco, CA 94105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+1.415.856.7000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+1.415.856.7100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1" i="0" u="none" strike="noStrike" cap="none" normalizeH="0" baseline="0" dirty="0" smtClean="0">
                          <a:ln>
                            <a:noFill/>
                          </a:ln>
                          <a:solidFill>
                            <a:schemeClr val="tx1"/>
                          </a:solidFill>
                          <a:effectLst/>
                          <a:latin typeface="Arial" charset="0"/>
                          <a:cs typeface="Arial" charset="0"/>
                        </a:rPr>
                        <a:t>São Paulo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Rua Funchal, 418 Conj 3401 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Vila Olímpia</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São Paulo - SP</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04551-060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Brazil</a:t>
                      </a:r>
                      <a:br>
                        <a:rPr kumimoji="0" lang="pt-BR" sz="800" b="0" i="0" u="none" strike="noStrike" cap="none" normalizeH="0" baseline="0" dirty="0" smtClean="0">
                          <a:ln>
                            <a:noFill/>
                          </a:ln>
                          <a:solidFill>
                            <a:schemeClr val="tx1"/>
                          </a:solidFill>
                          <a:effectLst/>
                          <a:latin typeface="Arial" charset="0"/>
                          <a:cs typeface="Arial" charset="0"/>
                        </a:rPr>
                      </a:br>
                      <a:endParaRPr kumimoji="0" lang="en-US" sz="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Washington, D.C.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875 15th Street, N.W.</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Washington, D.C. 20005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+1.202.551.1700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+1.202.551.1705</a:t>
                      </a:r>
                    </a:p>
                  </a:txBody>
                  <a:tcPr horzOverflow="overflow">
                    <a:lnL>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Beijing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19/F Yintai Center Office Tower</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2 Jianguomenwai Avenue</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Chaoyang District</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Beijing 100022, PRC</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t: +86.10.8567.5300</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f: +86.10.8567.5400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Hong Kong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21-22/F Bank of China Tower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 Garden Road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Central Hong Kong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+852.2867.1288</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+852.2526.2119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Seoul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33/F West Tower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Mirae Asset Center1</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26, Eulji-ro 5-gil, Jung-gu,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Seoul, 04539, Korea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t: +82.2.6321.3800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f: +82.2.6321.3900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Shanghai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43/F Jing An Kerry Center Tower II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1539 Nanjing West Road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Shanghai 200040, PRC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+86.21.6103.2900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+86.21.6103.2990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Tokyo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Ark Hills Sengokuyama Mori Tower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40th Floor, 1-9-10 Roppongi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Minato-ku, Tokyo 106-0032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Japan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+81.3.6229.6100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+81.3.6229.7100</a:t>
                      </a:r>
                    </a:p>
                  </a:txBody>
                  <a:tcPr horzOverflow="overflow">
                    <a:lnL>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Brussels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Avenue Louise 480-5B</a:t>
                      </a:r>
                      <a:endParaRPr kumimoji="0" lang="en-US" sz="800" b="0" i="0" u="none" strike="noStrike" kern="1200" cap="none" normalizeH="0" baseline="0" dirty="0" smtClean="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1050 Brussels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Belgium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+32.2.641.7460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+32.2.641.7461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Frankfurt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Siesmayerstrasse 21</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D-60323 Frankfurt am Main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Germany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+49.69.907485.0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+49.69.907485.499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London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Ten Bishops Square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Eighth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London E1 6EG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United Kingdom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+44.20.3023.5100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+44.20.3023.5109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Milan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Via Rovello, 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20121 Milano</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Italy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+39.02.30414.000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+39.02.30414.005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Paris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96, boulevard Haussmann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75008 Paris</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France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+33.1.42.99.04.50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+33.1.45.63.91.49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cxnSp>
        <p:nvCxnSpPr>
          <p:cNvPr id="30" name="Straight Connector 29"/>
          <p:cNvCxnSpPr/>
          <p:nvPr userDrawn="1"/>
        </p:nvCxnSpPr>
        <p:spPr>
          <a:xfrm>
            <a:off x="562708" y="609600"/>
            <a:ext cx="8088923" cy="0"/>
          </a:xfrm>
          <a:prstGeom prst="line">
            <a:avLst/>
          </a:prstGeom>
          <a:noFill/>
          <a:ln w="25400" cap="flat" cmpd="sng" algn="ctr">
            <a:solidFill>
              <a:srgbClr val="A5905B"/>
            </a:solidFill>
            <a:prstDash val="solid"/>
          </a:ln>
          <a:effectLst/>
        </p:spPr>
      </p:cxnSp>
      <p:sp>
        <p:nvSpPr>
          <p:cNvPr id="31" name="Text Box 22"/>
          <p:cNvSpPr txBox="1">
            <a:spLocks noChangeArrowheads="1"/>
          </p:cNvSpPr>
          <p:nvPr userDrawn="1"/>
        </p:nvSpPr>
        <p:spPr bwMode="gray">
          <a:xfrm>
            <a:off x="492370" y="6031468"/>
            <a:ext cx="3424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483C36"/>
              </a:buClr>
              <a:buSzPct val="85000"/>
              <a:buFont typeface="Webdings" pitchFamily="18" charset="2"/>
              <a:buNone/>
              <a:defRPr/>
            </a:pPr>
            <a:r>
              <a:rPr lang="en-US" sz="900" b="1" kern="0" dirty="0" smtClean="0">
                <a:solidFill>
                  <a:srgbClr val="000000"/>
                </a:solidFill>
              </a:rPr>
              <a:t>For further information</a:t>
            </a:r>
            <a:r>
              <a:rPr lang="en-US" sz="900" kern="0" dirty="0" smtClean="0">
                <a:solidFill>
                  <a:srgbClr val="000000"/>
                </a:solidFill>
              </a:rPr>
              <a:t>, you may visit our home page at</a:t>
            </a:r>
            <a:br>
              <a:rPr lang="en-US" sz="900" kern="0" dirty="0" smtClean="0">
                <a:solidFill>
                  <a:srgbClr val="000000"/>
                </a:solidFill>
              </a:rPr>
            </a:br>
            <a:r>
              <a:rPr lang="en-US" sz="900" kern="0" dirty="0" smtClean="0">
                <a:solidFill>
                  <a:srgbClr val="760006"/>
                </a:solidFill>
              </a:rPr>
              <a:t>www.paulhastings.com</a:t>
            </a:r>
            <a:r>
              <a:rPr lang="en-US" sz="900" kern="0" dirty="0" smtClean="0">
                <a:solidFill>
                  <a:srgbClr val="FFFFFF"/>
                </a:solidFill>
              </a:rPr>
              <a:t> </a:t>
            </a:r>
            <a:r>
              <a:rPr lang="en-US" sz="900" kern="0" dirty="0" smtClean="0">
                <a:solidFill>
                  <a:srgbClr val="000000"/>
                </a:solidFill>
              </a:rPr>
              <a:t>or email us at </a:t>
            </a:r>
            <a:r>
              <a:rPr lang="en-US" sz="900" kern="0" dirty="0" smtClean="0">
                <a:solidFill>
                  <a:srgbClr val="760006"/>
                </a:solidFill>
              </a:rPr>
              <a:t>info@paulhastings.com</a:t>
            </a:r>
          </a:p>
        </p:txBody>
      </p:sp>
      <p:sp>
        <p:nvSpPr>
          <p:cNvPr id="32" name="TextBox 31"/>
          <p:cNvSpPr txBox="1"/>
          <p:nvPr userDrawn="1"/>
        </p:nvSpPr>
        <p:spPr>
          <a:xfrm>
            <a:off x="492370" y="6373443"/>
            <a:ext cx="1489047" cy="246221"/>
          </a:xfrm>
          <a:prstGeom prst="rect">
            <a:avLst/>
          </a:prstGeom>
          <a:noFill/>
        </p:spPr>
        <p:txBody>
          <a:bodyPr wrap="none" rtlCol="0">
            <a:spAutoFit/>
          </a:bodyPr>
          <a:lstStyle/>
          <a:p>
            <a:pPr>
              <a:defRPr/>
            </a:pPr>
            <a:r>
              <a:rPr lang="en-US" sz="1000" kern="0" dirty="0" smtClean="0">
                <a:solidFill>
                  <a:srgbClr val="4C4D4F"/>
                </a:solidFill>
              </a:rPr>
              <a:t>www.paulhastings.com</a:t>
            </a:r>
          </a:p>
        </p:txBody>
      </p:sp>
      <p:sp>
        <p:nvSpPr>
          <p:cNvPr id="33" name="TextBox 32"/>
          <p:cNvSpPr txBox="1"/>
          <p:nvPr userDrawn="1"/>
        </p:nvSpPr>
        <p:spPr>
          <a:xfrm>
            <a:off x="3549148" y="6373654"/>
            <a:ext cx="1645002" cy="246221"/>
          </a:xfrm>
          <a:prstGeom prst="rect">
            <a:avLst/>
          </a:prstGeom>
          <a:noFill/>
        </p:spPr>
        <p:txBody>
          <a:bodyPr wrap="none" rtlCol="0">
            <a:spAutoFit/>
          </a:bodyPr>
          <a:lstStyle/>
          <a:p>
            <a:pPr algn="r">
              <a:defRPr/>
            </a:pPr>
            <a:r>
              <a:rPr lang="en-US" sz="1000" kern="0" dirty="0">
                <a:solidFill>
                  <a:srgbClr val="4C4D4F"/>
                </a:solidFill>
              </a:rPr>
              <a:t>©</a:t>
            </a:r>
            <a:r>
              <a:rPr lang="en-US" sz="1000" kern="0" dirty="0" smtClean="0">
                <a:solidFill>
                  <a:srgbClr val="4C4D4F"/>
                </a:solidFill>
              </a:rPr>
              <a:t>2016 </a:t>
            </a:r>
            <a:r>
              <a:rPr lang="en-US" sz="1000" kern="0" dirty="0">
                <a:solidFill>
                  <a:srgbClr val="4C4D4F"/>
                </a:solidFill>
              </a:rPr>
              <a:t>Paul Hastings LLP</a:t>
            </a:r>
          </a:p>
        </p:txBody>
      </p:sp>
      <p:cxnSp>
        <p:nvCxnSpPr>
          <p:cNvPr id="34" name="Straight Connector 33"/>
          <p:cNvCxnSpPr/>
          <p:nvPr userDrawn="1"/>
        </p:nvCxnSpPr>
        <p:spPr>
          <a:xfrm>
            <a:off x="562708" y="5955268"/>
            <a:ext cx="4572000" cy="0"/>
          </a:xfrm>
          <a:prstGeom prst="line">
            <a:avLst/>
          </a:prstGeom>
          <a:noFill/>
          <a:ln w="25400" cap="flat" cmpd="sng" algn="ctr">
            <a:solidFill>
              <a:srgbClr val="A5905B"/>
            </a:solidFill>
            <a:prstDash val="solid"/>
          </a:ln>
          <a:effectLst/>
        </p:spPr>
      </p:cxnSp>
      <p:pic>
        <p:nvPicPr>
          <p:cNvPr id="35" name="Picture 34" descr="Logos_01-1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5936654"/>
            <a:ext cx="2016000" cy="768946"/>
          </a:xfrm>
          <a:prstGeom prst="rect">
            <a:avLst/>
          </a:prstGeom>
        </p:spPr>
      </p:pic>
      <p:pic>
        <p:nvPicPr>
          <p:cNvPr id="36" name="Picture 35" descr="PH_Powerpoint-16.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88516"/>
          <a:stretch/>
        </p:blipFill>
        <p:spPr>
          <a:xfrm>
            <a:off x="8033739" y="0"/>
            <a:ext cx="1136904" cy="6858000"/>
          </a:xfrm>
          <a:prstGeom prst="rect">
            <a:avLst/>
          </a:prstGeom>
        </p:spPr>
      </p:pic>
      <p:sp>
        <p:nvSpPr>
          <p:cNvPr id="37" name="Text Box 22"/>
          <p:cNvSpPr txBox="1">
            <a:spLocks noChangeArrowheads="1"/>
          </p:cNvSpPr>
          <p:nvPr userDrawn="1"/>
        </p:nvSpPr>
        <p:spPr bwMode="gray">
          <a:xfrm>
            <a:off x="489556" y="152400"/>
            <a:ext cx="533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483C36"/>
              </a:buClr>
              <a:buSzPct val="85000"/>
              <a:buFont typeface="Webdings" pitchFamily="18" charset="2"/>
              <a:buNone/>
              <a:defRPr/>
            </a:pPr>
            <a:r>
              <a:rPr lang="en-US" sz="2400" b="1" kern="0" dirty="0" smtClean="0">
                <a:solidFill>
                  <a:srgbClr val="760006"/>
                </a:solidFill>
              </a:rPr>
              <a:t>OUR OFFICES</a:t>
            </a:r>
          </a:p>
        </p:txBody>
      </p:sp>
      <p:sp>
        <p:nvSpPr>
          <p:cNvPr id="39" name="TextBox 38"/>
          <p:cNvSpPr txBox="1"/>
          <p:nvPr userDrawn="1"/>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Tree>
    <p:extLst>
      <p:ext uri="{BB962C8B-B14F-4D97-AF65-F5344CB8AC3E}">
        <p14:creationId xmlns:p14="http://schemas.microsoft.com/office/powerpoint/2010/main" val="13386944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Holding Slide">
    <p:spTree>
      <p:nvGrpSpPr>
        <p:cNvPr id="1" name=""/>
        <p:cNvGrpSpPr/>
        <p:nvPr/>
      </p:nvGrpSpPr>
      <p:grpSpPr>
        <a:xfrm>
          <a:off x="0" y="0"/>
          <a:ext cx="0" cy="0"/>
          <a:chOff x="0" y="0"/>
          <a:chExt cx="0" cy="0"/>
        </a:xfrm>
      </p:grpSpPr>
      <p:pic>
        <p:nvPicPr>
          <p:cNvPr id="5" name="Picture 4" descr="PH_Powerpoint-13.png"/>
          <p:cNvPicPr>
            <a:picLocks noChangeAspect="1"/>
          </p:cNvPicPr>
          <p:nvPr/>
        </p:nvPicPr>
        <p:blipFill rotWithShape="1">
          <a:blip r:embed="rId2" cstate="print">
            <a:extLst>
              <a:ext uri="{28A0092B-C50C-407E-A947-70E740481C1C}">
                <a14:useLocalDpi xmlns:a14="http://schemas.microsoft.com/office/drawing/2010/main" val="0"/>
              </a:ext>
            </a:extLst>
          </a:blip>
          <a:srcRect t="3333" r="7635"/>
          <a:stretch/>
        </p:blipFill>
        <p:spPr bwMode="ltGray">
          <a:xfrm>
            <a:off x="0" y="0"/>
            <a:ext cx="9144000" cy="6629400"/>
          </a:xfrm>
          <a:prstGeom prst="rect">
            <a:avLst/>
          </a:prstGeom>
        </p:spPr>
      </p:pic>
      <p:pic>
        <p:nvPicPr>
          <p:cNvPr id="6" name="Picture 5"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Tree>
    <p:extLst>
      <p:ext uri="{BB962C8B-B14F-4D97-AF65-F5344CB8AC3E}">
        <p14:creationId xmlns:p14="http://schemas.microsoft.com/office/powerpoint/2010/main" val="3592961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38354" y="143538"/>
            <a:ext cx="5103628" cy="949842"/>
          </a:xfrm>
        </p:spPr>
        <p:txBody>
          <a:bodyPr/>
          <a:lstStyle>
            <a:lvl1pPr>
              <a:defRPr sz="3000" b="0">
                <a:latin typeface="Arial Narrow" pitchFamily="34" charset="0"/>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212651" y="1452373"/>
            <a:ext cx="8729330" cy="4591250"/>
          </a:xfrm>
        </p:spPr>
        <p:txBody>
          <a:bodyPr/>
          <a:lstStyle>
            <a:lvl1pPr marL="233363" indent="-233363">
              <a:buClr>
                <a:schemeClr val="tx1">
                  <a:lumMod val="65000"/>
                  <a:lumOff val="35000"/>
                </a:schemeClr>
              </a:buClr>
              <a:buSzPct val="100000"/>
              <a:buFont typeface="Arial" pitchFamily="34" charset="0"/>
              <a:buChar char="•"/>
              <a:defRPr sz="2400">
                <a:solidFill>
                  <a:schemeClr val="tx1">
                    <a:lumMod val="65000"/>
                    <a:lumOff val="35000"/>
                  </a:schemeClr>
                </a:solidFill>
                <a:latin typeface="Arial Narrow" pitchFamily="34" charset="0"/>
              </a:defRPr>
            </a:lvl1pPr>
            <a:lvl2pPr marL="511175" indent="-277813">
              <a:buClr>
                <a:schemeClr val="tx1">
                  <a:lumMod val="65000"/>
                  <a:lumOff val="35000"/>
                </a:schemeClr>
              </a:buClr>
              <a:buFont typeface="Zurich LtCn BT" pitchFamily="34" charset="0"/>
              <a:buChar char="»"/>
              <a:defRPr sz="2000">
                <a:solidFill>
                  <a:schemeClr val="tx1">
                    <a:lumMod val="65000"/>
                    <a:lumOff val="35000"/>
                  </a:schemeClr>
                </a:solidFill>
                <a:latin typeface="Arial Narrow" pitchFamily="34" charset="0"/>
              </a:defRPr>
            </a:lvl2pPr>
            <a:lvl3pPr marL="744538" indent="-233363">
              <a:buClr>
                <a:schemeClr val="tx1">
                  <a:lumMod val="65000"/>
                  <a:lumOff val="35000"/>
                </a:schemeClr>
              </a:buClr>
              <a:buFont typeface="Arial" pitchFamily="34" charset="0"/>
              <a:buChar char="•"/>
              <a:defRPr sz="1800">
                <a:solidFill>
                  <a:schemeClr val="tx1">
                    <a:lumMod val="65000"/>
                    <a:lumOff val="35000"/>
                  </a:schemeClr>
                </a:solidFill>
                <a:latin typeface="Arial Narrow" pitchFamily="34" charset="0"/>
              </a:defRPr>
            </a:lvl3pPr>
            <a:lvl4pPr marL="1030288" indent="-285750">
              <a:buClr>
                <a:schemeClr val="tx1">
                  <a:lumMod val="65000"/>
                  <a:lumOff val="35000"/>
                </a:schemeClr>
              </a:buClr>
              <a:buFont typeface="Arial" pitchFamily="34" charset="0"/>
              <a:buChar char="•"/>
              <a:defRPr sz="1600">
                <a:solidFill>
                  <a:schemeClr val="tx1">
                    <a:lumMod val="65000"/>
                    <a:lumOff val="35000"/>
                  </a:schemeClr>
                </a:solidFill>
                <a:latin typeface="Arial Narrow" pitchFamily="34" charset="0"/>
              </a:defRPr>
            </a:lvl4pPr>
            <a:lvl5pPr marL="1255713" indent="-225425">
              <a:buClr>
                <a:schemeClr val="tx1">
                  <a:lumMod val="65000"/>
                  <a:lumOff val="35000"/>
                </a:schemeClr>
              </a:buClr>
              <a:buFont typeface="Arial" pitchFamily="34" charset="0"/>
              <a:buChar char="•"/>
              <a:defRPr sz="1400">
                <a:solidFill>
                  <a:schemeClr val="tx1">
                    <a:lumMod val="65000"/>
                    <a:lumOff val="35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4"/>
          </p:nvPr>
        </p:nvSpPr>
        <p:spPr>
          <a:xfrm>
            <a:off x="0" y="6610350"/>
            <a:ext cx="750888" cy="457200"/>
          </a:xfrm>
          <a:prstGeom prst="rect">
            <a:avLst/>
          </a:prstGeom>
        </p:spPr>
        <p:txBody>
          <a:bodyPr/>
          <a:lstStyle>
            <a:lvl1pPr>
              <a:defRPr sz="900" i="1" smtClean="0">
                <a:latin typeface="Arial Narrow" pitchFamily="34" charset="0"/>
              </a:defRPr>
            </a:lvl1pPr>
          </a:lstStyle>
          <a:p>
            <a:pPr>
              <a:defRPr/>
            </a:pPr>
            <a:fld id="{E0B8ED0A-A059-4366-B25C-80F38681AB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7171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H_Powerpoint-14.png"/>
          <p:cNvPicPr>
            <a:picLocks noChangeAspect="1"/>
          </p:cNvPicPr>
          <p:nvPr/>
        </p:nvPicPr>
        <p:blipFill rotWithShape="1">
          <a:blip r:embed="rId2" cstate="print">
            <a:extLst>
              <a:ext uri="{28A0092B-C50C-407E-A947-70E740481C1C}">
                <a14:useLocalDpi xmlns:a14="http://schemas.microsoft.com/office/drawing/2010/main" val="0"/>
              </a:ext>
            </a:extLst>
          </a:blip>
          <a:srcRect r="7440"/>
          <a:stretch/>
        </p:blipFill>
        <p:spPr bwMode="ltGray">
          <a:xfrm>
            <a:off x="-19304" y="0"/>
            <a:ext cx="9163304" cy="6858000"/>
          </a:xfrm>
          <a:prstGeom prst="rect">
            <a:avLst/>
          </a:prstGeom>
        </p:spPr>
      </p:pic>
      <p:pic>
        <p:nvPicPr>
          <p:cNvPr id="9" name="Picture 8"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ctrTitle"/>
          </p:nvPr>
        </p:nvSpPr>
        <p:spPr bwMode="gray">
          <a:xfrm>
            <a:off x="420624" y="1609344"/>
            <a:ext cx="6117336" cy="841248"/>
          </a:xfrm>
        </p:spPr>
        <p:txBody>
          <a:bodyPr anchor="b" anchorCtr="0"/>
          <a:lstStyle>
            <a:lvl1pPr>
              <a:defRPr baseline="0"/>
            </a:lvl1pPr>
          </a:lstStyle>
          <a:p>
            <a:r>
              <a:rPr lang="en-US" smtClean="0"/>
              <a:t>Click to edit Master title style</a:t>
            </a:r>
            <a:endParaRPr lang="en-US" dirty="0"/>
          </a:p>
        </p:txBody>
      </p:sp>
      <p:sp>
        <p:nvSpPr>
          <p:cNvPr id="3" name="Subtitle 2"/>
          <p:cNvSpPr>
            <a:spLocks noGrp="1"/>
          </p:cNvSpPr>
          <p:nvPr>
            <p:ph type="subTitle" idx="1" hasCustomPrompt="1"/>
          </p:nvPr>
        </p:nvSpPr>
        <p:spPr bwMode="gray">
          <a:xfrm>
            <a:off x="420624" y="2670048"/>
            <a:ext cx="8229600" cy="914400"/>
          </a:xfrm>
        </p:spPr>
        <p:txBody>
          <a:bodyPr/>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(to insert date: click Home &gt; Layout &gt; Title Slide with Date)</a:t>
            </a:r>
            <a:endParaRPr lang="en-US" dirty="0"/>
          </a:p>
        </p:txBody>
      </p:sp>
      <p:cxnSp>
        <p:nvCxnSpPr>
          <p:cNvPr id="8" name="Straight Connector 7"/>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3"/>
          <p:cNvSpPr txBox="1">
            <a:spLocks/>
          </p:cNvSpPr>
          <p:nvPr userDrawn="1"/>
        </p:nvSpPr>
        <p:spPr bwMode="gray">
          <a:xfrm>
            <a:off x="3276600" y="6580907"/>
            <a:ext cx="30480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29473191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8" name="Straight Connector 7"/>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s_01-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pic>
        <p:nvPicPr>
          <p:cNvPr id="10" name="Picture 9" descr="PH_Powerpoint-16.png"/>
          <p:cNvPicPr>
            <a:picLocks noChangeAspect="1"/>
          </p:cNvPicPr>
          <p:nvPr/>
        </p:nvPicPr>
        <p:blipFill rotWithShape="1">
          <a:blip r:embed="rId3"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
        <p:nvSpPr>
          <p:cNvPr id="4" name="Date Placeholder 3"/>
          <p:cNvSpPr>
            <a:spLocks noGrp="1"/>
          </p:cNvSpPr>
          <p:nvPr>
            <p:ph type="dt" sz="half" idx="10"/>
          </p:nvPr>
        </p:nvSpPr>
        <p:spPr/>
        <p:txBody>
          <a:bodyPr/>
          <a:lstStyle/>
          <a:p>
            <a:fld id="{2F1B40D9-D3E3-4995-A659-967E9A5C5E0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dirty="0"/>
          </a:p>
        </p:txBody>
      </p:sp>
      <p:sp>
        <p:nvSpPr>
          <p:cNvPr id="11" name="Footer Placeholder 3"/>
          <p:cNvSpPr txBox="1">
            <a:spLocks/>
          </p:cNvSpPr>
          <p:nvPr userDrawn="1"/>
        </p:nvSpPr>
        <p:spPr bwMode="gray">
          <a:xfrm>
            <a:off x="3124200" y="6580907"/>
            <a:ext cx="31242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203388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Date">
    <p:spTree>
      <p:nvGrpSpPr>
        <p:cNvPr id="1" name=""/>
        <p:cNvGrpSpPr/>
        <p:nvPr/>
      </p:nvGrpSpPr>
      <p:grpSpPr>
        <a:xfrm>
          <a:off x="0" y="0"/>
          <a:ext cx="0" cy="0"/>
          <a:chOff x="0" y="0"/>
          <a:chExt cx="0" cy="0"/>
        </a:xfrm>
      </p:grpSpPr>
      <p:pic>
        <p:nvPicPr>
          <p:cNvPr id="7" name="Picture 6" descr="PH_Powerpoint-14.png"/>
          <p:cNvPicPr>
            <a:picLocks noChangeAspect="1"/>
          </p:cNvPicPr>
          <p:nvPr/>
        </p:nvPicPr>
        <p:blipFill rotWithShape="1">
          <a:blip r:embed="rId2" cstate="print">
            <a:extLst>
              <a:ext uri="{28A0092B-C50C-407E-A947-70E740481C1C}">
                <a14:useLocalDpi xmlns:a14="http://schemas.microsoft.com/office/drawing/2010/main" val="0"/>
              </a:ext>
            </a:extLst>
          </a:blip>
          <a:srcRect r="7440"/>
          <a:stretch/>
        </p:blipFill>
        <p:spPr bwMode="ltGray">
          <a:xfrm>
            <a:off x="-19304" y="0"/>
            <a:ext cx="9163304" cy="6858000"/>
          </a:xfrm>
          <a:prstGeom prst="rect">
            <a:avLst/>
          </a:prstGeom>
        </p:spPr>
      </p:pic>
      <p:pic>
        <p:nvPicPr>
          <p:cNvPr id="9" name="Picture 8"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ctrTitle"/>
          </p:nvPr>
        </p:nvSpPr>
        <p:spPr bwMode="gray">
          <a:xfrm>
            <a:off x="420624" y="1609344"/>
            <a:ext cx="6117336" cy="841248"/>
          </a:xfrm>
        </p:spPr>
        <p:txBody>
          <a:bodyPr anchor="b" anchorCtr="0"/>
          <a:lstStyle>
            <a:lvl1pPr>
              <a:defRPr baseline="0"/>
            </a:lvl1pPr>
          </a:lstStyle>
          <a:p>
            <a:r>
              <a:rPr lang="en-US" smtClean="0"/>
              <a:t>Click to edit Master title style</a:t>
            </a:r>
            <a:endParaRPr lang="en-US" dirty="0"/>
          </a:p>
        </p:txBody>
      </p:sp>
      <p:sp>
        <p:nvSpPr>
          <p:cNvPr id="3" name="Subtitle 2"/>
          <p:cNvSpPr>
            <a:spLocks noGrp="1"/>
          </p:cNvSpPr>
          <p:nvPr>
            <p:ph type="subTitle" idx="1"/>
          </p:nvPr>
        </p:nvSpPr>
        <p:spPr bwMode="gray">
          <a:xfrm>
            <a:off x="420624" y="2670048"/>
            <a:ext cx="8229600" cy="914400"/>
          </a:xfrm>
        </p:spPr>
        <p:txBody>
          <a:bodyPr/>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3" hasCustomPrompt="1"/>
          </p:nvPr>
        </p:nvSpPr>
        <p:spPr bwMode="gray">
          <a:xfrm>
            <a:off x="6245352" y="1847088"/>
            <a:ext cx="2496312" cy="530352"/>
          </a:xfrm>
        </p:spPr>
        <p:txBody>
          <a:bodyPr anchor="b"/>
          <a:lstStyle>
            <a:lvl1pPr marL="0" indent="0" algn="r">
              <a:buNone/>
              <a:defRPr sz="1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Thursday, January 1, 2015</a:t>
            </a:r>
          </a:p>
        </p:txBody>
      </p:sp>
    </p:spTree>
    <p:extLst>
      <p:ext uri="{BB962C8B-B14F-4D97-AF65-F5344CB8AC3E}">
        <p14:creationId xmlns:p14="http://schemas.microsoft.com/office/powerpoint/2010/main" val="26695017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with Date">
    <p:spTree>
      <p:nvGrpSpPr>
        <p:cNvPr id="1" name=""/>
        <p:cNvGrpSpPr/>
        <p:nvPr/>
      </p:nvGrpSpPr>
      <p:grpSpPr>
        <a:xfrm>
          <a:off x="0" y="0"/>
          <a:ext cx="0" cy="0"/>
          <a:chOff x="0" y="0"/>
          <a:chExt cx="0" cy="0"/>
        </a:xfrm>
      </p:grpSpPr>
      <p:pic>
        <p:nvPicPr>
          <p:cNvPr id="7" name="Picture 6" descr="PH_Powerpoint-14.png"/>
          <p:cNvPicPr>
            <a:picLocks noChangeAspect="1"/>
          </p:cNvPicPr>
          <p:nvPr/>
        </p:nvPicPr>
        <p:blipFill rotWithShape="1">
          <a:blip r:embed="rId2" cstate="print">
            <a:extLst>
              <a:ext uri="{28A0092B-C50C-407E-A947-70E740481C1C}">
                <a14:useLocalDpi xmlns:a14="http://schemas.microsoft.com/office/drawing/2010/main" val="0"/>
              </a:ext>
            </a:extLst>
          </a:blip>
          <a:srcRect r="7440"/>
          <a:stretch/>
        </p:blipFill>
        <p:spPr bwMode="ltGray">
          <a:xfrm>
            <a:off x="-19304" y="0"/>
            <a:ext cx="9163304" cy="6858000"/>
          </a:xfrm>
          <a:prstGeom prst="rect">
            <a:avLst/>
          </a:prstGeom>
        </p:spPr>
      </p:pic>
      <p:pic>
        <p:nvPicPr>
          <p:cNvPr id="9" name="Picture 8"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ctrTitle"/>
          </p:nvPr>
        </p:nvSpPr>
        <p:spPr bwMode="gray">
          <a:xfrm>
            <a:off x="420624" y="1609344"/>
            <a:ext cx="6117336" cy="841248"/>
          </a:xfrm>
        </p:spPr>
        <p:txBody>
          <a:bodyPr anchor="b" anchorCtr="0"/>
          <a:lstStyle>
            <a:lvl1pPr>
              <a:defRPr baseline="0"/>
            </a:lvl1pPr>
          </a:lstStyle>
          <a:p>
            <a:r>
              <a:rPr lang="en-US" smtClean="0"/>
              <a:t>Click to edit Master title style</a:t>
            </a:r>
            <a:endParaRPr lang="en-US" dirty="0"/>
          </a:p>
        </p:txBody>
      </p:sp>
      <p:sp>
        <p:nvSpPr>
          <p:cNvPr id="3" name="Subtitle 2"/>
          <p:cNvSpPr>
            <a:spLocks noGrp="1"/>
          </p:cNvSpPr>
          <p:nvPr>
            <p:ph type="subTitle" idx="1"/>
          </p:nvPr>
        </p:nvSpPr>
        <p:spPr bwMode="gray">
          <a:xfrm>
            <a:off x="420624" y="2670048"/>
            <a:ext cx="8229600" cy="914400"/>
          </a:xfrm>
        </p:spPr>
        <p:txBody>
          <a:bodyPr/>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3" hasCustomPrompt="1"/>
          </p:nvPr>
        </p:nvSpPr>
        <p:spPr bwMode="gray">
          <a:xfrm>
            <a:off x="6245352" y="1847088"/>
            <a:ext cx="2496312" cy="530352"/>
          </a:xfrm>
        </p:spPr>
        <p:txBody>
          <a:bodyPr anchor="b"/>
          <a:lstStyle>
            <a:lvl1pPr marL="0" indent="0" algn="r">
              <a:buNone/>
              <a:defRPr sz="1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Thursday, January 1, 2017</a:t>
            </a:r>
          </a:p>
        </p:txBody>
      </p:sp>
      <p:pic>
        <p:nvPicPr>
          <p:cNvPr id="11" name="Picture 10" descr="PH_Powerpoint-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7440"/>
          <a:stretch/>
        </p:blipFill>
        <p:spPr bwMode="ltGray">
          <a:xfrm>
            <a:off x="-19304" y="0"/>
            <a:ext cx="9163304" cy="6858000"/>
          </a:xfrm>
          <a:prstGeom prst="rect">
            <a:avLst/>
          </a:prstGeom>
        </p:spPr>
      </p:pic>
      <p:sp>
        <p:nvSpPr>
          <p:cNvPr id="12" name="Footer Placeholder 3"/>
          <p:cNvSpPr txBox="1">
            <a:spLocks/>
          </p:cNvSpPr>
          <p:nvPr userDrawn="1"/>
        </p:nvSpPr>
        <p:spPr bwMode="gray">
          <a:xfrm>
            <a:off x="3276600" y="6580907"/>
            <a:ext cx="30480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8656224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PH_Powerpoint-15.png"/>
          <p:cNvPicPr>
            <a:picLocks noChangeAspect="1"/>
          </p:cNvPicPr>
          <p:nvPr/>
        </p:nvPicPr>
        <p:blipFill rotWithShape="1">
          <a:blip r:embed="rId2" cstate="print">
            <a:extLst>
              <a:ext uri="{28A0092B-C50C-407E-A947-70E740481C1C}">
                <a14:useLocalDpi xmlns:a14="http://schemas.microsoft.com/office/drawing/2010/main" val="0"/>
              </a:ext>
            </a:extLst>
          </a:blip>
          <a:srcRect r="6796"/>
          <a:stretch/>
        </p:blipFill>
        <p:spPr bwMode="ltGray">
          <a:xfrm>
            <a:off x="0" y="0"/>
            <a:ext cx="9227127" cy="6858000"/>
          </a:xfrm>
          <a:prstGeom prst="rect">
            <a:avLst/>
          </a:prstGeom>
        </p:spPr>
      </p:pic>
      <p:cxnSp>
        <p:nvCxnSpPr>
          <p:cNvPr id="9" name="Straight Connector 8"/>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title"/>
          </p:nvPr>
        </p:nvSpPr>
        <p:spPr bwMode="gray">
          <a:xfrm>
            <a:off x="420624" y="1591056"/>
            <a:ext cx="7735824" cy="841248"/>
          </a:xfrm>
        </p:spPr>
        <p:txBody>
          <a:bodyPr anchor="b" anchorCtr="0"/>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420624" y="2670048"/>
            <a:ext cx="7735824" cy="914400"/>
          </a:xfrm>
        </p:spPr>
        <p:txBody>
          <a:bodyPr anchor="t" anchorCtr="0"/>
          <a:lstStyle>
            <a:lvl1pPr marL="0" indent="0">
              <a:buNone/>
              <a:defRPr sz="2400" b="0">
                <a:solidFill>
                  <a:schemeClr val="tx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Box 6"/>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
        <p:nvSpPr>
          <p:cNvPr id="10" name="Footer Placeholder 3"/>
          <p:cNvSpPr txBox="1">
            <a:spLocks/>
          </p:cNvSpPr>
          <p:nvPr userDrawn="1"/>
        </p:nvSpPr>
        <p:spPr bwMode="gray">
          <a:xfrm>
            <a:off x="3276600" y="6580907"/>
            <a:ext cx="30480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47827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93776" y="1161288"/>
            <a:ext cx="3941064" cy="4626864"/>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709160" y="1161288"/>
            <a:ext cx="3941064" cy="4626864"/>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1B40D9-D3E3-4995-A659-967E9A5C5E08}"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1587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bwMode="gray">
          <a:xfrm>
            <a:off x="493776" y="1170432"/>
            <a:ext cx="3941064" cy="384048"/>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493776" y="1600200"/>
            <a:ext cx="3941064" cy="4187952"/>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gray">
          <a:xfrm>
            <a:off x="4709160" y="1170432"/>
            <a:ext cx="3941064" cy="384048"/>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4709160" y="1600200"/>
            <a:ext cx="3941064" cy="4187952"/>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1B40D9-D3E3-4995-A659-967E9A5C5E08}" type="datetimeFigureOut">
              <a:rPr lang="en-US" smtClean="0"/>
              <a:t>6/22/2017</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06750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1B40D9-D3E3-4995-A659-967E9A5C5E08}" type="datetimeFigureOut">
              <a:rPr lang="en-US" smtClean="0"/>
              <a:t>6/22/2017</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31125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B40D9-D3E3-4995-A659-967E9A5C5E08}" type="datetimeFigureOut">
              <a:rPr lang="en-US" smtClean="0"/>
              <a:t>6/22/2017</a:t>
            </a:fld>
            <a:endParaRPr lang="en-US"/>
          </a:p>
        </p:txBody>
      </p:sp>
      <p:sp>
        <p:nvSpPr>
          <p:cNvPr id="3" name="Footer Placeholder 2"/>
          <p:cNvSpPr>
            <a:spLocks noGrp="1"/>
          </p:cNvSpPr>
          <p:nvPr>
            <p:ph type="ftr" sz="quarter" idx="11"/>
          </p:nvPr>
        </p:nvSpPr>
        <p:spPr/>
        <p:txBody>
          <a:bodyPr/>
          <a:lstStyle/>
          <a:p>
            <a:endParaRPr lang="en-US"/>
          </a:p>
        </p:txBody>
      </p:sp>
      <p:pic>
        <p:nvPicPr>
          <p:cNvPr id="4" name="Picture 3" descr="Logos_01-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cxnSp>
        <p:nvCxnSpPr>
          <p:cNvPr id="5" name="Straight Connector 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
        <p:nvSpPr>
          <p:cNvPr id="7" name="Content Placeholder 2"/>
          <p:cNvSpPr>
            <a:spLocks noGrp="1"/>
          </p:cNvSpPr>
          <p:nvPr>
            <p:ph idx="1"/>
          </p:nvPr>
        </p:nvSpPr>
        <p:spPr bwMode="invGray">
          <a:xfrm>
            <a:off x="493776" y="1161288"/>
            <a:ext cx="7735824" cy="4709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9" name="Footer Placeholder 3"/>
          <p:cNvSpPr txBox="1">
            <a:spLocks/>
          </p:cNvSpPr>
          <p:nvPr userDrawn="1"/>
        </p:nvSpPr>
        <p:spPr bwMode="gray">
          <a:xfrm>
            <a:off x="3276600" y="6580907"/>
            <a:ext cx="30480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1191590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awyer Bio">
    <p:bg>
      <p:bgPr>
        <a:solidFill>
          <a:schemeClr val="bg1"/>
        </a:solidFill>
        <a:effectLst/>
      </p:bgPr>
    </p:bg>
    <p:spTree>
      <p:nvGrpSpPr>
        <p:cNvPr id="1" name=""/>
        <p:cNvGrpSpPr/>
        <p:nvPr/>
      </p:nvGrpSpPr>
      <p:grpSpPr>
        <a:xfrm>
          <a:off x="0" y="0"/>
          <a:ext cx="0" cy="0"/>
          <a:chOff x="0" y="0"/>
          <a:chExt cx="0" cy="0"/>
        </a:xfrm>
      </p:grpSpPr>
      <p:pic>
        <p:nvPicPr>
          <p:cNvPr id="24" name="Picture 23" descr="PH_Powerpoint-16.png"/>
          <p:cNvPicPr>
            <a:picLocks noChangeAspect="1"/>
          </p:cNvPicPr>
          <p:nvPr/>
        </p:nvPicPr>
        <p:blipFill rotWithShape="1">
          <a:blip r:embed="rId2"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cxnSp>
        <p:nvCxnSpPr>
          <p:cNvPr id="15" name="Straight Connector 1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12" name="Picture Placeholder 6"/>
          <p:cNvSpPr>
            <a:spLocks noGrp="1"/>
          </p:cNvSpPr>
          <p:nvPr>
            <p:ph type="pic" sz="quarter" idx="13" hasCustomPrompt="1"/>
          </p:nvPr>
        </p:nvSpPr>
        <p:spPr bwMode="gray">
          <a:xfrm>
            <a:off x="557081" y="1517904"/>
            <a:ext cx="1389888" cy="1911097"/>
          </a:xfrm>
          <a:prstGeom prst="rect">
            <a:avLst/>
          </a:prstGeom>
        </p:spPr>
        <p:txBody>
          <a:bodyPr>
            <a:normAutofit/>
          </a:bodyPr>
          <a:lstStyle>
            <a:lvl1pPr marL="0" indent="0">
              <a:buNone/>
              <a:defRPr sz="1100" baseline="0">
                <a:solidFill>
                  <a:schemeClr val="tx1"/>
                </a:solidFill>
              </a:defRPr>
            </a:lvl1pPr>
          </a:lstStyle>
          <a:p>
            <a:r>
              <a:rPr lang="en-US" dirty="0" smtClean="0"/>
              <a:t>Click icon to insert lawyer picture saved to your computer.</a:t>
            </a:r>
            <a:br>
              <a:rPr lang="en-US" dirty="0" smtClean="0"/>
            </a:br>
            <a:r>
              <a:rPr lang="en-US" dirty="0" smtClean="0"/>
              <a:t/>
            </a:r>
            <a:br>
              <a:rPr lang="en-US" dirty="0" smtClean="0"/>
            </a:br>
            <a:r>
              <a:rPr lang="en-US" dirty="0" smtClean="0"/>
              <a:t>picture size = 2.09”x1.52”</a:t>
            </a:r>
            <a:br>
              <a:rPr lang="en-US" dirty="0" smtClean="0"/>
            </a:br>
            <a:r>
              <a:rPr lang="en-US" dirty="0" smtClean="0"/>
              <a:t/>
            </a:r>
            <a:br>
              <a:rPr lang="en-US" dirty="0" smtClean="0"/>
            </a:br>
            <a:r>
              <a:rPr lang="en-US" dirty="0" smtClean="0"/>
              <a:t>position =</a:t>
            </a:r>
            <a:br>
              <a:rPr lang="en-US" dirty="0" smtClean="0"/>
            </a:br>
            <a:r>
              <a:rPr lang="en-US" dirty="0" smtClean="0"/>
              <a:t>.61, 1.66</a:t>
            </a:r>
            <a:endParaRPr lang="en-US" dirty="0"/>
          </a:p>
        </p:txBody>
      </p:sp>
      <p:sp>
        <p:nvSpPr>
          <p:cNvPr id="13" name="Text Placeholder 9"/>
          <p:cNvSpPr>
            <a:spLocks noGrp="1"/>
          </p:cNvSpPr>
          <p:nvPr>
            <p:ph type="body" sz="quarter" idx="14" hasCustomPrompt="1"/>
          </p:nvPr>
        </p:nvSpPr>
        <p:spPr bwMode="gray">
          <a:xfrm>
            <a:off x="2148839" y="1600200"/>
            <a:ext cx="4809744" cy="457200"/>
          </a:xfrm>
          <a:prstGeom prst="rect">
            <a:avLst/>
          </a:prstGeom>
        </p:spPr>
        <p:txBody>
          <a:bodyPr wrap="square">
            <a:normAutofit/>
          </a:bodyPr>
          <a:lstStyle>
            <a:lvl1pPr marL="0" indent="0">
              <a:buNone/>
              <a:defRPr sz="20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ATTORNEY NAME</a:t>
            </a:r>
            <a:endParaRPr lang="en-US" dirty="0"/>
          </a:p>
        </p:txBody>
      </p:sp>
      <p:sp>
        <p:nvSpPr>
          <p:cNvPr id="17" name="Text Placeholder 11"/>
          <p:cNvSpPr>
            <a:spLocks noGrp="1"/>
          </p:cNvSpPr>
          <p:nvPr>
            <p:ph type="body" sz="quarter" idx="15" hasCustomPrompt="1"/>
          </p:nvPr>
        </p:nvSpPr>
        <p:spPr bwMode="gray">
          <a:xfrm>
            <a:off x="2148839" y="2133600"/>
            <a:ext cx="4809744" cy="1295400"/>
          </a:xfrm>
          <a:prstGeom prst="rect">
            <a:avLst/>
          </a:prstGeom>
        </p:spPr>
        <p:txBody>
          <a:bodyPr wrap="square">
            <a:normAutofit/>
          </a:bodyPr>
          <a:lstStyle>
            <a:lvl1pPr marL="0" indent="0">
              <a:buNone/>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Position, Department</a:t>
            </a:r>
            <a:br>
              <a:rPr lang="en-US" dirty="0" smtClean="0"/>
            </a:br>
            <a:r>
              <a:rPr lang="en-US" dirty="0" smtClean="0"/>
              <a:t>Office</a:t>
            </a:r>
            <a:br>
              <a:rPr lang="en-US" dirty="0" smtClean="0"/>
            </a:br>
            <a:r>
              <a:rPr lang="en-US" dirty="0" smtClean="0"/>
              <a:t>T: </a:t>
            </a:r>
            <a:br>
              <a:rPr lang="en-US" dirty="0" smtClean="0"/>
            </a:br>
            <a:r>
              <a:rPr lang="en-US" dirty="0" smtClean="0"/>
              <a:t>F:</a:t>
            </a:r>
            <a:br>
              <a:rPr lang="en-US" dirty="0" smtClean="0"/>
            </a:br>
            <a:r>
              <a:rPr lang="en-US" dirty="0" smtClean="0"/>
              <a:t>Email Address</a:t>
            </a:r>
            <a:endParaRPr lang="en-US" dirty="0"/>
          </a:p>
        </p:txBody>
      </p:sp>
      <p:sp>
        <p:nvSpPr>
          <p:cNvPr id="18" name="Text Placeholder 13"/>
          <p:cNvSpPr>
            <a:spLocks noGrp="1" noChangeAspect="1"/>
          </p:cNvSpPr>
          <p:nvPr>
            <p:ph type="body" sz="quarter" idx="16" hasCustomPrompt="1"/>
          </p:nvPr>
        </p:nvSpPr>
        <p:spPr bwMode="gray">
          <a:xfrm>
            <a:off x="498980" y="3826606"/>
            <a:ext cx="6464527" cy="458004"/>
          </a:xfrm>
          <a:prstGeom prst="rect">
            <a:avLst/>
          </a:prstGeom>
        </p:spPr>
        <p:txBody>
          <a:bodyPr wrap="square">
            <a:normAutofit/>
          </a:bodyPr>
          <a:lstStyle>
            <a:lvl1pPr marL="0" indent="0">
              <a:buNone/>
              <a:defRPr sz="2000" b="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Department</a:t>
            </a:r>
            <a:endParaRPr lang="en-US" dirty="0"/>
          </a:p>
        </p:txBody>
      </p:sp>
      <p:sp>
        <p:nvSpPr>
          <p:cNvPr id="19" name="Text Placeholder 11"/>
          <p:cNvSpPr>
            <a:spLocks noGrp="1"/>
          </p:cNvSpPr>
          <p:nvPr>
            <p:ph type="body" sz="quarter" idx="17" hasCustomPrompt="1"/>
          </p:nvPr>
        </p:nvSpPr>
        <p:spPr bwMode="gray">
          <a:xfrm>
            <a:off x="492369" y="4362990"/>
            <a:ext cx="6471138" cy="2078736"/>
          </a:xfrm>
          <a:prstGeom prst="rect">
            <a:avLst/>
          </a:prstGeom>
        </p:spPr>
        <p:txBody>
          <a:bodyPr wrap="square">
            <a:normAutofit/>
          </a:bodyPr>
          <a:lstStyle>
            <a:lvl1pPr marL="285750" marR="0" indent="-285750" algn="l" defTabSz="914400" rtl="0" eaLnBrk="1" fontAlgn="auto" latinLnBrk="0" hangingPunct="1">
              <a:lnSpc>
                <a:spcPct val="100000"/>
              </a:lnSpc>
              <a:spcBef>
                <a:spcPct val="20000"/>
              </a:spcBef>
              <a:spcAft>
                <a:spcPts val="1400"/>
              </a:spcAft>
              <a:buClrTx/>
              <a:buSzTx/>
              <a:buFont typeface="Wingdings" panose="05000000000000000000" pitchFamily="2" charset="2"/>
              <a:buChar char="§"/>
              <a:tabLst/>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Insert no more than three brief descriptions</a:t>
            </a:r>
          </a:p>
          <a:p>
            <a:pPr lvl="0"/>
            <a:r>
              <a:rPr lang="en-US" dirty="0" smtClean="0"/>
              <a:t>Insert no more than three brief descriptions</a:t>
            </a:r>
          </a:p>
          <a:p>
            <a:pPr lvl="0"/>
            <a:r>
              <a:rPr lang="en-US" dirty="0" smtClean="0"/>
              <a:t>Insert no more than three brief descriptions</a:t>
            </a:r>
          </a:p>
        </p:txBody>
      </p:sp>
      <p:cxnSp>
        <p:nvCxnSpPr>
          <p:cNvPr id="21" name="Straight Connector 20"/>
          <p:cNvCxnSpPr/>
          <p:nvPr/>
        </p:nvCxnSpPr>
        <p:spPr bwMode="ltGray">
          <a:xfrm>
            <a:off x="2148839" y="1524000"/>
            <a:ext cx="4809744"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bwMode="ltGray">
          <a:xfrm>
            <a:off x="562708" y="3733800"/>
            <a:ext cx="64008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5" name="Text Box 22"/>
          <p:cNvSpPr txBox="1">
            <a:spLocks noChangeArrowheads="1"/>
          </p:cNvSpPr>
          <p:nvPr/>
        </p:nvSpPr>
        <p:spPr bwMode="gray">
          <a:xfrm>
            <a:off x="489556" y="36576"/>
            <a:ext cx="773582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normAutofit/>
          </a:bodyPr>
          <a:lstStyle/>
          <a:p>
            <a:pPr algn="l">
              <a:buClr>
                <a:srgbClr val="483C36"/>
              </a:buClr>
              <a:buSzPct val="85000"/>
              <a:buFont typeface="Webdings" pitchFamily="18" charset="2"/>
              <a:buNone/>
            </a:pPr>
            <a:r>
              <a:rPr lang="en-US" sz="2400" b="1" dirty="0" smtClean="0">
                <a:solidFill>
                  <a:schemeClr val="accent1"/>
                </a:solidFill>
                <a:latin typeface="+mj-lt"/>
              </a:rPr>
              <a:t>LAWYER</a:t>
            </a:r>
            <a:r>
              <a:rPr lang="en-US" sz="2400" b="1" baseline="0" dirty="0" smtClean="0">
                <a:solidFill>
                  <a:schemeClr val="accent1"/>
                </a:solidFill>
                <a:latin typeface="+mj-lt"/>
              </a:rPr>
              <a:t> BIO</a:t>
            </a:r>
            <a:endParaRPr lang="en-US" sz="2400" b="1" dirty="0">
              <a:solidFill>
                <a:schemeClr val="accent1"/>
              </a:solidFill>
              <a:latin typeface="+mj-lt"/>
            </a:endParaRPr>
          </a:p>
        </p:txBody>
      </p:sp>
      <p:sp>
        <p:nvSpPr>
          <p:cNvPr id="16" name="TextBox 15"/>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cxnSp>
        <p:nvCxnSpPr>
          <p:cNvPr id="14" name="Straight Connector 13"/>
          <p:cNvCxnSpPr/>
          <p:nvPr userDrawn="1"/>
        </p:nvCxnSpPr>
        <p:spPr bwMode="ltGray">
          <a:xfrm>
            <a:off x="2148839" y="1524000"/>
            <a:ext cx="4809744"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3"/>
          <p:cNvSpPr txBox="1">
            <a:spLocks/>
          </p:cNvSpPr>
          <p:nvPr userDrawn="1"/>
        </p:nvSpPr>
        <p:spPr bwMode="gray">
          <a:xfrm>
            <a:off x="3276600" y="6580907"/>
            <a:ext cx="30480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78689673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PH Map">
    <p:bg>
      <p:bgPr>
        <a:solidFill>
          <a:schemeClr val="bg1"/>
        </a:solidFill>
        <a:effectLst/>
      </p:bgPr>
    </p:bg>
    <p:spTree>
      <p:nvGrpSpPr>
        <p:cNvPr id="1" name=""/>
        <p:cNvGrpSpPr/>
        <p:nvPr/>
      </p:nvGrpSpPr>
      <p:grpSpPr>
        <a:xfrm>
          <a:off x="0" y="0"/>
          <a:ext cx="0" cy="0"/>
          <a:chOff x="0" y="0"/>
          <a:chExt cx="0" cy="0"/>
        </a:xfrm>
      </p:grpSpPr>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1303712"/>
            <a:ext cx="9144000" cy="5020888"/>
          </a:xfrm>
          <a:prstGeom prst="rect">
            <a:avLst/>
          </a:prstGeom>
        </p:spPr>
      </p:pic>
      <p:grpSp>
        <p:nvGrpSpPr>
          <p:cNvPr id="52" name="Group 51"/>
          <p:cNvGrpSpPr/>
          <p:nvPr/>
        </p:nvGrpSpPr>
        <p:grpSpPr>
          <a:xfrm>
            <a:off x="301625" y="4881146"/>
            <a:ext cx="2517775" cy="833854"/>
            <a:chOff x="6324600" y="2819400"/>
            <a:chExt cx="2324100" cy="833854"/>
          </a:xfrm>
        </p:grpSpPr>
        <p:sp>
          <p:nvSpPr>
            <p:cNvPr id="53" name="Rectangle 52"/>
            <p:cNvSpPr/>
            <p:nvPr userDrawn="1"/>
          </p:nvSpPr>
          <p:spPr bwMode="gray">
            <a:xfrm>
              <a:off x="6477000" y="2819400"/>
              <a:ext cx="2057400" cy="707886"/>
            </a:xfrm>
            <a:prstGeom prst="rect">
              <a:avLst/>
            </a:prstGeom>
          </p:spPr>
          <p:txBody>
            <a:bodyPr wrap="square" num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30000" noProof="0" dirty="0" smtClean="0">
                  <a:ln>
                    <a:noFill/>
                  </a:ln>
                  <a:solidFill>
                    <a:srgbClr val="8B0E04"/>
                  </a:solidFill>
                  <a:effectLst/>
                  <a:uLnTx/>
                  <a:uFillTx/>
                  <a:latin typeface="Times New Roman" panose="02020603050405020304" pitchFamily="18" charset="0"/>
                  <a:cs typeface="Times New Roman" panose="02020603050405020304" pitchFamily="18" charset="0"/>
                </a:rPr>
                <a:t>21 Offices</a:t>
              </a:r>
              <a:endParaRPr kumimoji="0" lang="en-US" sz="4000" b="0" i="0" u="none" strike="noStrike" kern="0" cap="none" spc="0" normalizeH="0" baseline="0" noProof="0" dirty="0" smtClean="0">
                <a:ln>
                  <a:noFill/>
                </a:ln>
                <a:solidFill>
                  <a:srgbClr val="8B0E04"/>
                </a:solidFill>
                <a:effectLst/>
                <a:uLnTx/>
                <a:uFillTx/>
                <a:latin typeface="Times New Roman" panose="02020603050405020304" pitchFamily="18" charset="0"/>
                <a:cs typeface="Times New Roman" panose="02020603050405020304" pitchFamily="18" charset="0"/>
              </a:endParaRPr>
            </a:p>
          </p:txBody>
        </p:sp>
        <p:sp>
          <p:nvSpPr>
            <p:cNvPr id="54" name="Rectangle 53"/>
            <p:cNvSpPr/>
            <p:nvPr userDrawn="1"/>
          </p:nvSpPr>
          <p:spPr bwMode="gray">
            <a:xfrm>
              <a:off x="6324600" y="3314700"/>
              <a:ext cx="23241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30000" noProof="0" dirty="0" smtClean="0">
                  <a:ln>
                    <a:noFill/>
                  </a:ln>
                  <a:solidFill>
                    <a:srgbClr val="B4A06E"/>
                  </a:solidFill>
                  <a:effectLst/>
                  <a:uLnTx/>
                  <a:uFillTx/>
                </a:rPr>
                <a:t>ACROSS THE AMERICAS, ASIA, </a:t>
              </a:r>
              <a:br>
                <a:rPr kumimoji="0" lang="en-GB" sz="1200" b="1" i="0" u="none" strike="noStrike" kern="0" cap="none" spc="0" normalizeH="0" baseline="30000" noProof="0" dirty="0" smtClean="0">
                  <a:ln>
                    <a:noFill/>
                  </a:ln>
                  <a:solidFill>
                    <a:srgbClr val="B4A06E"/>
                  </a:solidFill>
                  <a:effectLst/>
                  <a:uLnTx/>
                  <a:uFillTx/>
                </a:rPr>
              </a:br>
              <a:r>
                <a:rPr kumimoji="0" lang="en-GB" sz="1200" b="1" i="0" u="none" strike="noStrike" kern="0" cap="none" spc="0" normalizeH="0" baseline="30000" noProof="0" dirty="0" smtClean="0">
                  <a:ln>
                    <a:noFill/>
                  </a:ln>
                  <a:solidFill>
                    <a:srgbClr val="B4A06E"/>
                  </a:solidFill>
                  <a:effectLst/>
                  <a:uLnTx/>
                  <a:uFillTx/>
                </a:rPr>
                <a:t>AND EUROPE</a:t>
              </a:r>
            </a:p>
          </p:txBody>
        </p:sp>
      </p:grpSp>
      <p:grpSp>
        <p:nvGrpSpPr>
          <p:cNvPr id="55" name="Group 54"/>
          <p:cNvGrpSpPr/>
          <p:nvPr/>
        </p:nvGrpSpPr>
        <p:grpSpPr>
          <a:xfrm>
            <a:off x="384175" y="5681246"/>
            <a:ext cx="2393950" cy="871954"/>
            <a:chOff x="6400800" y="3700046"/>
            <a:chExt cx="2209800" cy="871954"/>
          </a:xfrm>
        </p:grpSpPr>
        <p:sp>
          <p:nvSpPr>
            <p:cNvPr id="56" name="Rectangle 55"/>
            <p:cNvSpPr/>
            <p:nvPr userDrawn="1"/>
          </p:nvSpPr>
          <p:spPr bwMode="gray">
            <a:xfrm>
              <a:off x="6477000" y="3700046"/>
              <a:ext cx="2057400" cy="707886"/>
            </a:xfrm>
            <a:prstGeom prst="rect">
              <a:avLst/>
            </a:prstGeom>
          </p:spPr>
          <p:txBody>
            <a:bodyPr wrap="square" num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30000" noProof="0" dirty="0" smtClean="0">
                  <a:ln>
                    <a:noFill/>
                  </a:ln>
                  <a:solidFill>
                    <a:srgbClr val="8B0E04"/>
                  </a:solidFill>
                  <a:effectLst/>
                  <a:uLnTx/>
                  <a:uFillTx/>
                  <a:latin typeface="Times New Roman" panose="02020603050405020304" pitchFamily="18" charset="0"/>
                  <a:cs typeface="Times New Roman" panose="02020603050405020304" pitchFamily="18" charset="0"/>
                </a:rPr>
                <a:t>1 Legal Team</a:t>
              </a:r>
              <a:endParaRPr kumimoji="0" lang="en-US" sz="4000" b="0" i="0" u="none" strike="noStrike" kern="0" cap="none" spc="0" normalizeH="0" baseline="0" noProof="0" dirty="0" smtClean="0">
                <a:ln>
                  <a:noFill/>
                </a:ln>
                <a:solidFill>
                  <a:srgbClr val="8B0E04"/>
                </a:solidFill>
                <a:effectLst/>
                <a:uLnTx/>
                <a:uFillTx/>
                <a:latin typeface="Times New Roman" panose="02020603050405020304" pitchFamily="18" charset="0"/>
                <a:cs typeface="Times New Roman" panose="02020603050405020304" pitchFamily="18" charset="0"/>
              </a:endParaRPr>
            </a:p>
          </p:txBody>
        </p:sp>
        <p:sp>
          <p:nvSpPr>
            <p:cNvPr id="59" name="Rectangle 58"/>
            <p:cNvSpPr/>
            <p:nvPr userDrawn="1"/>
          </p:nvSpPr>
          <p:spPr bwMode="gray">
            <a:xfrm>
              <a:off x="6400800" y="4233446"/>
              <a:ext cx="22098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30000" noProof="0" dirty="0" smtClean="0">
                  <a:ln>
                    <a:noFill/>
                  </a:ln>
                  <a:solidFill>
                    <a:srgbClr val="B4A06E"/>
                  </a:solidFill>
                  <a:effectLst/>
                  <a:uLnTx/>
                  <a:uFillTx/>
                </a:rPr>
                <a:t>TO INTEGRATE WITH THE STRATEGIC GOALS OF YOUR BUSINESS</a:t>
              </a:r>
            </a:p>
          </p:txBody>
        </p:sp>
      </p:grpSp>
      <p:grpSp>
        <p:nvGrpSpPr>
          <p:cNvPr id="66" name="Group 65"/>
          <p:cNvGrpSpPr/>
          <p:nvPr/>
        </p:nvGrpSpPr>
        <p:grpSpPr>
          <a:xfrm>
            <a:off x="435356" y="381001"/>
            <a:ext cx="2536444" cy="2015113"/>
            <a:chOff x="554267" y="762000"/>
            <a:chExt cx="2341333" cy="2015113"/>
          </a:xfrm>
        </p:grpSpPr>
        <p:sp>
          <p:nvSpPr>
            <p:cNvPr id="67" name="Rectangle 66"/>
            <p:cNvSpPr/>
            <p:nvPr userDrawn="1"/>
          </p:nvSpPr>
          <p:spPr bwMode="gray">
            <a:xfrm>
              <a:off x="984737" y="762000"/>
              <a:ext cx="1426485" cy="307777"/>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Wingdings" pitchFamily="2" charset="2"/>
                <a:buNone/>
                <a:tabLst/>
                <a:defRPr/>
              </a:pPr>
              <a:r>
                <a:rPr kumimoji="0" lang="en-US" sz="1400" b="1" i="0" u="none" strike="noStrike" kern="0" cap="none" spc="0" normalizeH="0" baseline="0" noProof="0" dirty="0" smtClean="0">
                  <a:ln>
                    <a:noFill/>
                  </a:ln>
                  <a:solidFill>
                    <a:srgbClr val="8B0E04"/>
                  </a:solidFill>
                  <a:effectLst/>
                  <a:uLnTx/>
                  <a:uFillTx/>
                </a:rPr>
                <a:t>THE AMERICAS</a:t>
              </a:r>
            </a:p>
          </p:txBody>
        </p:sp>
        <p:sp>
          <p:nvSpPr>
            <p:cNvPr id="68" name="Rectangle 67"/>
            <p:cNvSpPr/>
            <p:nvPr userDrawn="1"/>
          </p:nvSpPr>
          <p:spPr bwMode="gray">
            <a:xfrm>
              <a:off x="554267" y="1371600"/>
              <a:ext cx="2341333" cy="1405513"/>
            </a:xfrm>
            <a:prstGeom prst="rect">
              <a:avLst/>
            </a:prstGeom>
          </p:spPr>
          <p:txBody>
            <a:bodyPr wrap="square" numCol="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Atlanta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Chicago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Houston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Los Angeles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New York</a:t>
              </a:r>
              <a:b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b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Orange County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Palo Alto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San Diego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San Francisco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São Paulo Washington, D.C. </a:t>
              </a:r>
              <a:b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br>
              <a:endParaRPr kumimoji="0" lang="en-US" sz="1600" b="0" i="0" u="none" strike="noStrike" kern="0" cap="none" spc="0" normalizeH="0" baseline="0" noProof="0" dirty="0" smtClean="0">
                <a:ln>
                  <a:noFill/>
                </a:ln>
                <a:solidFill>
                  <a:srgbClr val="000000"/>
                </a:solidFill>
                <a:effectLst/>
                <a:uLnTx/>
                <a:uFillTx/>
                <a:cs typeface="Times New Roman" panose="02020603050405020304" pitchFamily="18" charset="0"/>
              </a:endParaRPr>
            </a:p>
          </p:txBody>
        </p:sp>
        <p:cxnSp>
          <p:nvCxnSpPr>
            <p:cNvPr id="69" name="Straight Connector 68"/>
            <p:cNvCxnSpPr/>
            <p:nvPr userDrawn="1"/>
          </p:nvCxnSpPr>
          <p:spPr bwMode="ltGray">
            <a:xfrm>
              <a:off x="562708" y="1143000"/>
              <a:ext cx="2321169" cy="0"/>
            </a:xfrm>
            <a:prstGeom prst="line">
              <a:avLst/>
            </a:prstGeom>
            <a:noFill/>
            <a:ln w="25400" cap="flat" cmpd="sng" algn="ctr">
              <a:solidFill>
                <a:srgbClr val="A5905B"/>
              </a:solidFill>
              <a:prstDash val="solid"/>
            </a:ln>
            <a:effectLst/>
          </p:spPr>
        </p:cxnSp>
      </p:grpSp>
      <p:grpSp>
        <p:nvGrpSpPr>
          <p:cNvPr id="70" name="Group 69"/>
          <p:cNvGrpSpPr/>
          <p:nvPr/>
        </p:nvGrpSpPr>
        <p:grpSpPr>
          <a:xfrm>
            <a:off x="3361943" y="381000"/>
            <a:ext cx="2514600" cy="1768892"/>
            <a:chOff x="3376246" y="762000"/>
            <a:chExt cx="2321169" cy="1768892"/>
          </a:xfrm>
        </p:grpSpPr>
        <p:sp>
          <p:nvSpPr>
            <p:cNvPr id="71" name="Rectangle 70"/>
            <p:cNvSpPr/>
            <p:nvPr userDrawn="1"/>
          </p:nvSpPr>
          <p:spPr bwMode="gray">
            <a:xfrm>
              <a:off x="4248570" y="762000"/>
              <a:ext cx="56701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400" b="1" i="0" u="none" strike="noStrike" kern="0" cap="none" spc="0" normalizeH="0" baseline="0" noProof="0" dirty="0" smtClean="0">
                  <a:ln>
                    <a:noFill/>
                  </a:ln>
                  <a:solidFill>
                    <a:srgbClr val="8B0E04"/>
                  </a:solidFill>
                  <a:effectLst/>
                  <a:uLnTx/>
                  <a:uFillTx/>
                </a:rPr>
                <a:t>ASIA</a:t>
              </a:r>
            </a:p>
          </p:txBody>
        </p:sp>
        <p:sp>
          <p:nvSpPr>
            <p:cNvPr id="72" name="Rectangle 71"/>
            <p:cNvSpPr/>
            <p:nvPr userDrawn="1"/>
          </p:nvSpPr>
          <p:spPr bwMode="gray">
            <a:xfrm>
              <a:off x="3505200" y="1371600"/>
              <a:ext cx="2057400" cy="1159292"/>
            </a:xfrm>
            <a:prstGeom prst="rect">
              <a:avLst/>
            </a:prstGeom>
          </p:spPr>
          <p:txBody>
            <a:bodyPr wrap="square" num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Beijing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Hong Kong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Seoul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Shanghai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Tokyo</a:t>
              </a:r>
              <a:b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br>
              <a:endParaRPr kumimoji="0" lang="en-US" sz="1600" b="0" i="0" u="none" strike="noStrike" kern="0" cap="none" spc="0" normalizeH="0" baseline="0" noProof="0" dirty="0" smtClean="0">
                <a:ln>
                  <a:noFill/>
                </a:ln>
                <a:solidFill>
                  <a:srgbClr val="000000"/>
                </a:solidFill>
                <a:effectLst/>
                <a:uLnTx/>
                <a:uFillTx/>
                <a:cs typeface="Times New Roman" panose="02020603050405020304" pitchFamily="18" charset="0"/>
              </a:endParaRPr>
            </a:p>
          </p:txBody>
        </p:sp>
        <p:cxnSp>
          <p:nvCxnSpPr>
            <p:cNvPr id="73" name="Straight Connector 72"/>
            <p:cNvCxnSpPr/>
            <p:nvPr userDrawn="1"/>
          </p:nvCxnSpPr>
          <p:spPr bwMode="ltGray">
            <a:xfrm>
              <a:off x="3376246" y="1143000"/>
              <a:ext cx="2321169" cy="0"/>
            </a:xfrm>
            <a:prstGeom prst="line">
              <a:avLst/>
            </a:prstGeom>
            <a:noFill/>
            <a:ln w="25400" cap="flat" cmpd="sng" algn="ctr">
              <a:solidFill>
                <a:srgbClr val="A5905B"/>
              </a:solidFill>
              <a:prstDash val="solid"/>
            </a:ln>
            <a:effectLst/>
          </p:spPr>
        </p:cxnSp>
      </p:grpSp>
      <p:grpSp>
        <p:nvGrpSpPr>
          <p:cNvPr id="74" name="Group 73"/>
          <p:cNvGrpSpPr/>
          <p:nvPr/>
        </p:nvGrpSpPr>
        <p:grpSpPr>
          <a:xfrm>
            <a:off x="6248400" y="381000"/>
            <a:ext cx="2514600" cy="1768892"/>
            <a:chOff x="6330462" y="762000"/>
            <a:chExt cx="2321169" cy="1768892"/>
          </a:xfrm>
        </p:grpSpPr>
        <p:sp>
          <p:nvSpPr>
            <p:cNvPr id="75" name="Rectangle 74"/>
            <p:cNvSpPr/>
            <p:nvPr userDrawn="1"/>
          </p:nvSpPr>
          <p:spPr bwMode="gray">
            <a:xfrm>
              <a:off x="7068205" y="762000"/>
              <a:ext cx="871837" cy="307777"/>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r>
                <a:rPr kumimoji="0" lang="en-US" sz="1400" b="1" i="0" u="none" strike="noStrike" kern="0" cap="none" spc="0" normalizeH="0" baseline="0" noProof="0" dirty="0" smtClean="0">
                  <a:ln>
                    <a:noFill/>
                  </a:ln>
                  <a:solidFill>
                    <a:srgbClr val="8B0E04"/>
                  </a:solidFill>
                  <a:effectLst/>
                  <a:uLnTx/>
                  <a:uFillTx/>
                </a:rPr>
                <a:t>EUROPE</a:t>
              </a:r>
            </a:p>
          </p:txBody>
        </p:sp>
        <p:sp>
          <p:nvSpPr>
            <p:cNvPr id="76" name="Rectangle 75"/>
            <p:cNvSpPr/>
            <p:nvPr userDrawn="1"/>
          </p:nvSpPr>
          <p:spPr bwMode="gray">
            <a:xfrm>
              <a:off x="6477000" y="1371600"/>
              <a:ext cx="2057400" cy="1159292"/>
            </a:xfrm>
            <a:prstGeom prst="rect">
              <a:avLst/>
            </a:prstGeom>
          </p:spPr>
          <p:txBody>
            <a:bodyPr wrap="square" num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Brussels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Frankfurt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London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Milan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Paris</a:t>
              </a:r>
              <a:b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br>
              <a:endParaRPr kumimoji="0" lang="en-US" sz="1600" b="0" i="0" u="none" strike="noStrike" kern="0" cap="none" spc="0" normalizeH="0" baseline="0" noProof="0" dirty="0" smtClean="0">
                <a:ln>
                  <a:noFill/>
                </a:ln>
                <a:solidFill>
                  <a:srgbClr val="000000"/>
                </a:solidFill>
                <a:effectLst/>
                <a:uLnTx/>
                <a:uFillTx/>
                <a:cs typeface="Times New Roman" panose="02020603050405020304" pitchFamily="18" charset="0"/>
              </a:endParaRPr>
            </a:p>
          </p:txBody>
        </p:sp>
        <p:cxnSp>
          <p:nvCxnSpPr>
            <p:cNvPr id="77" name="Straight Connector 76"/>
            <p:cNvCxnSpPr/>
            <p:nvPr userDrawn="1"/>
          </p:nvCxnSpPr>
          <p:spPr bwMode="ltGray">
            <a:xfrm>
              <a:off x="6330462" y="1143000"/>
              <a:ext cx="2321169" cy="0"/>
            </a:xfrm>
            <a:prstGeom prst="line">
              <a:avLst/>
            </a:prstGeom>
            <a:noFill/>
            <a:ln w="25400" cap="flat" cmpd="sng" algn="ctr">
              <a:solidFill>
                <a:srgbClr val="A5905B"/>
              </a:solidFill>
              <a:prstDash val="solid"/>
            </a:ln>
            <a:effectLst/>
          </p:spPr>
        </p:cxnSp>
      </p:grpSp>
      <p:sp>
        <p:nvSpPr>
          <p:cNvPr id="78" name="Title 1"/>
          <p:cNvSpPr txBox="1">
            <a:spLocks/>
          </p:cNvSpPr>
          <p:nvPr/>
        </p:nvSpPr>
        <p:spPr bwMode="gray">
          <a:xfrm>
            <a:off x="5134707" y="228600"/>
            <a:ext cx="3587262" cy="457200"/>
          </a:xfrm>
          <a:prstGeom prst="rect">
            <a:avLst/>
          </a:prstGeom>
        </p:spPr>
        <p:txBody>
          <a:bodyPr vert="horz" lIns="91440" tIns="45720" rIns="91440" bIns="45720" rtlCol="0" anchor="t">
            <a:noAutofit/>
          </a:bodyPr>
          <a:lstStyle>
            <a:lvl1pPr algn="l" defTabSz="914400" rtl="0" eaLnBrk="1" latinLnBrk="0" hangingPunct="1">
              <a:spcBef>
                <a:spcPct val="0"/>
              </a:spcBef>
              <a:buNone/>
              <a:defRPr sz="3000" b="1" kern="1200" baseline="0">
                <a:solidFill>
                  <a:schemeClr val="bg1"/>
                </a:solidFill>
                <a:latin typeface="+mj-lt"/>
                <a:ea typeface="+mj-ea"/>
                <a:cs typeface="+mj-cs"/>
              </a:defRPr>
            </a:lvl1pPr>
          </a:lstStyle>
          <a:p>
            <a:pPr algn="r"/>
            <a:fld id="{D7F00760-1C81-FA48-933D-C36EBD8B72B8}" type="slidenum">
              <a:rPr sz="1400">
                <a:solidFill>
                  <a:srgbClr val="C9B974"/>
                </a:solidFill>
              </a:rPr>
              <a:t>‹#›</a:t>
            </a:fld>
            <a:endParaRPr lang="en-US" sz="1400" b="0" dirty="0">
              <a:solidFill>
                <a:srgbClr val="C9B974"/>
              </a:solidFill>
            </a:endParaRPr>
          </a:p>
        </p:txBody>
      </p:sp>
      <p:pic>
        <p:nvPicPr>
          <p:cNvPr id="29" name="Picture 28"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grpSp>
        <p:nvGrpSpPr>
          <p:cNvPr id="23" name="Group 22"/>
          <p:cNvGrpSpPr/>
          <p:nvPr userDrawn="1"/>
        </p:nvGrpSpPr>
        <p:grpSpPr>
          <a:xfrm>
            <a:off x="557784" y="762000"/>
            <a:ext cx="2417533" cy="2015113"/>
            <a:chOff x="563503" y="762000"/>
            <a:chExt cx="2417533" cy="2015113"/>
          </a:xfrm>
        </p:grpSpPr>
        <p:sp>
          <p:nvSpPr>
            <p:cNvPr id="24" name="Rectangle 23"/>
            <p:cNvSpPr/>
            <p:nvPr userDrawn="1"/>
          </p:nvSpPr>
          <p:spPr bwMode="gray">
            <a:xfrm>
              <a:off x="968423" y="762000"/>
              <a:ext cx="1704056"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dirty="0" smtClean="0">
                  <a:ln>
                    <a:noFill/>
                  </a:ln>
                  <a:solidFill>
                    <a:schemeClr val="accent1"/>
                  </a:solidFill>
                  <a:effectLst/>
                  <a:latin typeface="Arial" charset="0"/>
                  <a:cs typeface="Arial" charset="0"/>
                </a:rPr>
                <a:t>NORTH AMERICA</a:t>
              </a:r>
            </a:p>
          </p:txBody>
        </p:sp>
        <p:sp>
          <p:nvSpPr>
            <p:cNvPr id="25" name="Rectangle 24"/>
            <p:cNvSpPr/>
            <p:nvPr userDrawn="1"/>
          </p:nvSpPr>
          <p:spPr bwMode="gray">
            <a:xfrm>
              <a:off x="563503" y="1371600"/>
              <a:ext cx="2341333" cy="1405513"/>
            </a:xfrm>
            <a:prstGeom prst="rect">
              <a:avLst/>
            </a:prstGeom>
          </p:spPr>
          <p:txBody>
            <a:bodyPr wrap="square" numCol="2">
              <a:spAutoFit/>
            </a:bodyPr>
            <a:lstStyle/>
            <a:p>
              <a:pPr algn="ctr" rtl="0"/>
              <a:r>
                <a:rPr lang="en-GB" sz="1600" b="0" i="0" u="none" strike="noStrike" kern="1200" baseline="30000" dirty="0" smtClean="0">
                  <a:solidFill>
                    <a:schemeClr val="tx1"/>
                  </a:solidFill>
                  <a:latin typeface="+mn-lt"/>
                  <a:ea typeface="+mn-ea"/>
                  <a:cs typeface="Times New Roman" panose="02020603050405020304" pitchFamily="18" charset="0"/>
                </a:rPr>
                <a:t>Atlanta</a:t>
              </a:r>
            </a:p>
            <a:p>
              <a:pPr algn="ctr" rtl="0"/>
              <a:r>
                <a:rPr lang="en-GB" sz="1600" b="0" i="0" u="none" strike="noStrike" kern="1200" baseline="30000" dirty="0" smtClean="0">
                  <a:solidFill>
                    <a:schemeClr val="tx1"/>
                  </a:solidFill>
                  <a:latin typeface="+mn-lt"/>
                  <a:ea typeface="+mn-ea"/>
                  <a:cs typeface="Times New Roman" panose="02020603050405020304" pitchFamily="18" charset="0"/>
                </a:rPr>
                <a:t>Chicago</a:t>
              </a:r>
            </a:p>
            <a:p>
              <a:pPr algn="ctr" rtl="0"/>
              <a:r>
                <a:rPr lang="en-GB" sz="1600" b="0" i="0" u="none" strike="noStrike" kern="1200" baseline="30000" dirty="0" smtClean="0">
                  <a:solidFill>
                    <a:schemeClr val="tx1"/>
                  </a:solidFill>
                  <a:latin typeface="+mn-lt"/>
                  <a:ea typeface="+mn-ea"/>
                  <a:cs typeface="Times New Roman" panose="02020603050405020304" pitchFamily="18" charset="0"/>
                </a:rPr>
                <a:t>Houston</a:t>
              </a:r>
            </a:p>
            <a:p>
              <a:pPr algn="ctr" rtl="0"/>
              <a:r>
                <a:rPr lang="en-GB" sz="1600" b="0" i="0" u="none" strike="noStrike" kern="1200" baseline="30000" dirty="0" smtClean="0">
                  <a:solidFill>
                    <a:schemeClr val="tx1"/>
                  </a:solidFill>
                  <a:latin typeface="+mn-lt"/>
                  <a:ea typeface="+mn-ea"/>
                  <a:cs typeface="Times New Roman" panose="02020603050405020304" pitchFamily="18" charset="0"/>
                </a:rPr>
                <a:t>Los Angeles</a:t>
              </a:r>
            </a:p>
            <a:p>
              <a:pPr algn="ctr" rtl="0"/>
              <a:r>
                <a:rPr lang="en-GB" sz="1600" b="0" i="0" u="none" strike="noStrike" kern="1200" baseline="30000" dirty="0" smtClean="0">
                  <a:solidFill>
                    <a:schemeClr val="tx1"/>
                  </a:solidFill>
                  <a:latin typeface="+mn-lt"/>
                  <a:ea typeface="+mn-ea"/>
                  <a:cs typeface="Times New Roman" panose="02020603050405020304" pitchFamily="18" charset="0"/>
                </a:rPr>
                <a:t>New York</a:t>
              </a:r>
            </a:p>
            <a:p>
              <a:pPr algn="ctr" rtl="0"/>
              <a:endParaRPr lang="en-GB" sz="1600" b="0" i="0" u="none" strike="noStrike" kern="1200" baseline="30000" dirty="0" smtClean="0">
                <a:solidFill>
                  <a:schemeClr val="tx1"/>
                </a:solidFill>
                <a:latin typeface="+mn-lt"/>
                <a:ea typeface="+mn-ea"/>
                <a:cs typeface="Times New Roman" panose="02020603050405020304" pitchFamily="18" charset="0"/>
              </a:endParaRPr>
            </a:p>
            <a:p>
              <a:pPr algn="ctr" rtl="0"/>
              <a:endParaRPr lang="en-GB" sz="1600" b="0" i="0" u="none" strike="noStrike" kern="1200" baseline="30000" dirty="0" smtClean="0">
                <a:solidFill>
                  <a:schemeClr val="tx1"/>
                </a:solidFill>
                <a:latin typeface="+mn-lt"/>
                <a:ea typeface="+mn-ea"/>
                <a:cs typeface="Times New Roman" panose="02020603050405020304" pitchFamily="18" charset="0"/>
              </a:endParaRPr>
            </a:p>
            <a:p>
              <a:pPr algn="ctr" rtl="0"/>
              <a:endParaRPr lang="en-GB" sz="1600" b="0" i="0" u="none" strike="noStrike" kern="1200" baseline="30000" dirty="0" smtClean="0">
                <a:solidFill>
                  <a:schemeClr val="tx1"/>
                </a:solidFill>
                <a:latin typeface="+mn-lt"/>
                <a:ea typeface="+mn-ea"/>
                <a:cs typeface="Times New Roman" panose="02020603050405020304" pitchFamily="18" charset="0"/>
              </a:endParaRPr>
            </a:p>
            <a:p>
              <a:pPr algn="ctr" rtl="0"/>
              <a:r>
                <a:rPr lang="en-GB" sz="1600" b="0" i="0" u="none" strike="noStrike" kern="1200" baseline="30000" dirty="0" smtClean="0">
                  <a:solidFill>
                    <a:schemeClr val="tx1"/>
                  </a:solidFill>
                  <a:latin typeface="+mn-lt"/>
                  <a:ea typeface="+mn-ea"/>
                  <a:cs typeface="Times New Roman" panose="02020603050405020304" pitchFamily="18" charset="0"/>
                </a:rPr>
                <a:t>Orange County</a:t>
              </a:r>
            </a:p>
            <a:p>
              <a:pPr algn="ctr" rtl="0"/>
              <a:r>
                <a:rPr lang="en-GB" sz="1600" b="0" i="0" u="none" strike="noStrike" kern="1200" baseline="30000" dirty="0" smtClean="0">
                  <a:solidFill>
                    <a:schemeClr val="tx1"/>
                  </a:solidFill>
                  <a:latin typeface="+mn-lt"/>
                  <a:ea typeface="+mn-ea"/>
                  <a:cs typeface="Times New Roman" panose="02020603050405020304" pitchFamily="18" charset="0"/>
                </a:rPr>
                <a:t>Palo Alto</a:t>
              </a:r>
            </a:p>
            <a:p>
              <a:pPr algn="ctr" rtl="0"/>
              <a:r>
                <a:rPr lang="en-GB" sz="1600" b="0" i="0" u="none" strike="noStrike" kern="1200" baseline="30000" dirty="0" smtClean="0">
                  <a:solidFill>
                    <a:schemeClr val="tx1"/>
                  </a:solidFill>
                  <a:latin typeface="+mn-lt"/>
                  <a:ea typeface="+mn-ea"/>
                  <a:cs typeface="Times New Roman" panose="02020603050405020304" pitchFamily="18" charset="0"/>
                </a:rPr>
                <a:t>San Diego</a:t>
              </a:r>
            </a:p>
            <a:p>
              <a:pPr algn="ctr" rtl="0"/>
              <a:r>
                <a:rPr lang="en-GB" sz="1600" b="0" i="0" u="none" strike="noStrike" kern="1200" baseline="30000" dirty="0" smtClean="0">
                  <a:solidFill>
                    <a:schemeClr val="tx1"/>
                  </a:solidFill>
                  <a:latin typeface="+mn-lt"/>
                  <a:ea typeface="+mn-ea"/>
                  <a:cs typeface="Times New Roman" panose="02020603050405020304" pitchFamily="18" charset="0"/>
                </a:rPr>
                <a:t>San Francisco</a:t>
              </a:r>
            </a:p>
            <a:p>
              <a:pPr algn="ctr" rtl="0"/>
              <a:r>
                <a:rPr lang="en-GB" sz="1600" b="0" i="0" u="none" strike="noStrike" kern="1200" baseline="30000" dirty="0" smtClean="0">
                  <a:solidFill>
                    <a:schemeClr val="tx1"/>
                  </a:solidFill>
                  <a:latin typeface="+mn-lt"/>
                  <a:ea typeface="+mn-ea"/>
                  <a:cs typeface="Times New Roman" panose="02020603050405020304" pitchFamily="18" charset="0"/>
                </a:rPr>
                <a:t>Washington, D.C.</a:t>
              </a:r>
              <a:br>
                <a:rPr lang="en-GB" sz="1600" b="0" i="0" u="none" strike="noStrike" kern="1200" baseline="30000" dirty="0" smtClean="0">
                  <a:solidFill>
                    <a:schemeClr val="tx1"/>
                  </a:solidFill>
                  <a:latin typeface="+mn-lt"/>
                  <a:ea typeface="+mn-ea"/>
                  <a:cs typeface="Times New Roman" panose="02020603050405020304" pitchFamily="18" charset="0"/>
                </a:rPr>
              </a:br>
              <a:endParaRPr lang="en-US" sz="1600" dirty="0">
                <a:solidFill>
                  <a:schemeClr val="tx1"/>
                </a:solidFill>
                <a:latin typeface="+mn-lt"/>
                <a:cs typeface="Times New Roman" panose="02020603050405020304" pitchFamily="18" charset="0"/>
              </a:endParaRPr>
            </a:p>
          </p:txBody>
        </p:sp>
        <p:cxnSp>
          <p:nvCxnSpPr>
            <p:cNvPr id="26" name="Straight Connector 25"/>
            <p:cNvCxnSpPr/>
            <p:nvPr userDrawn="1"/>
          </p:nvCxnSpPr>
          <p:spPr bwMode="ltGray">
            <a:xfrm>
              <a:off x="659867" y="1143000"/>
              <a:ext cx="2321169"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grpSp>
      <p:sp>
        <p:nvSpPr>
          <p:cNvPr id="27" name="Footer Placeholder 3"/>
          <p:cNvSpPr txBox="1">
            <a:spLocks/>
          </p:cNvSpPr>
          <p:nvPr userDrawn="1"/>
        </p:nvSpPr>
        <p:spPr bwMode="gray">
          <a:xfrm>
            <a:off x="3276600" y="6580907"/>
            <a:ext cx="30480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30344795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PH Offices">
    <p:bg>
      <p:bgPr>
        <a:solidFill>
          <a:schemeClr val="bg1"/>
        </a:solidFill>
        <a:effectLst/>
      </p:bgPr>
    </p:bg>
    <p:spTree>
      <p:nvGrpSpPr>
        <p:cNvPr id="1" name=""/>
        <p:cNvGrpSpPr/>
        <p:nvPr/>
      </p:nvGrpSpPr>
      <p:grpSpPr>
        <a:xfrm>
          <a:off x="0" y="0"/>
          <a:ext cx="0" cy="0"/>
          <a:chOff x="0" y="0"/>
          <a:chExt cx="0" cy="0"/>
        </a:xfrm>
      </p:grpSpPr>
      <p:graphicFrame>
        <p:nvGraphicFramePr>
          <p:cNvPr id="14" name="Group 29"/>
          <p:cNvGraphicFramePr>
            <a:graphicFrameLocks/>
          </p:cNvGraphicFramePr>
          <p:nvPr>
            <p:extLst>
              <p:ext uri="{D42A27DB-BD31-4B8C-83A1-F6EECF244321}">
                <p14:modId xmlns:p14="http://schemas.microsoft.com/office/powerpoint/2010/main" val="2549709455"/>
              </p:ext>
            </p:extLst>
          </p:nvPr>
        </p:nvGraphicFramePr>
        <p:xfrm>
          <a:off x="533400" y="756285"/>
          <a:ext cx="8915400" cy="5242560"/>
        </p:xfrm>
        <a:graphic>
          <a:graphicData uri="http://schemas.openxmlformats.org/drawingml/2006/table">
            <a:tbl>
              <a:tblPr/>
              <a:tblGrid>
                <a:gridCol w="1828800"/>
                <a:gridCol w="1828800"/>
                <a:gridCol w="1981200"/>
                <a:gridCol w="3276600"/>
              </a:tblGrid>
              <a:tr h="24321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760006"/>
                          </a:solidFill>
                          <a:effectLst/>
                          <a:latin typeface="Arial" charset="0"/>
                          <a:cs typeface="Arial" charset="0"/>
                        </a:rPr>
                        <a:t>THE AMERICAS</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900" b="0" i="0" u="none" strike="noStrike" cap="none" normalizeH="0" baseline="0" dirty="0" smtClean="0">
                        <a:ln>
                          <a:noFill/>
                        </a:ln>
                        <a:solidFill>
                          <a:srgbClr val="760006"/>
                        </a:solidFill>
                        <a:effectLst/>
                        <a:latin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760006"/>
                          </a:solidFill>
                          <a:effectLst/>
                          <a:latin typeface="Arial" charset="0"/>
                          <a:cs typeface="Arial" charset="0"/>
                        </a:rPr>
                        <a:t>ASIA</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200" b="1" i="0" u="none" strike="noStrike" cap="none" normalizeH="0" baseline="0" dirty="0" smtClean="0">
                          <a:ln>
                            <a:noFill/>
                          </a:ln>
                          <a:solidFill>
                            <a:srgbClr val="760006"/>
                          </a:solidFill>
                          <a:effectLst/>
                          <a:latin typeface="Arial" charset="0"/>
                          <a:cs typeface="Arial" charset="0"/>
                        </a:rPr>
                        <a:t>EUROPE</a:t>
                      </a:r>
                    </a:p>
                  </a:txBody>
                  <a:tcPr horzOverflow="overflow">
                    <a:lnL>
                      <a:noFill/>
                    </a:lnL>
                    <a:lnR cap="flat">
                      <a:noFill/>
                    </a:lnR>
                    <a:lnT cap="flat">
                      <a:noFill/>
                    </a:lnT>
                    <a:lnB>
                      <a:noFill/>
                    </a:lnB>
                    <a:lnTlToBr>
                      <a:noFill/>
                    </a:lnTlToBr>
                    <a:lnBlToTr>
                      <a:noFill/>
                    </a:lnBlToTr>
                    <a:noFill/>
                  </a:tcPr>
                </a:tc>
              </a:tr>
              <a:tr h="440498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Atlanta</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1170 Peachtree Street, N.E.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Suite 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Atlanta, GA 30309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+1.404.815.2400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+1.404.815.2424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Chicago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71 S. Wacker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Forty-fifth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Chicago, IL 60606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+1.312.499.6000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+1.312.499.6100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r>
                        <a:rPr lang="en-GB" sz="800" b="1" kern="1200" dirty="0" smtClean="0">
                          <a:solidFill>
                            <a:schemeClr val="tx1"/>
                          </a:solidFill>
                          <a:effectLst/>
                          <a:latin typeface="+mn-lt"/>
                          <a:ea typeface="+mn-ea"/>
                          <a:cs typeface="+mn-cs"/>
                        </a:rPr>
                        <a:t>Houston</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600 Travis Street</a:t>
                      </a:r>
                      <a:endParaRPr lang="en-US" sz="8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Fifty-Eighth Floor</a:t>
                      </a:r>
                    </a:p>
                    <a:p>
                      <a:r>
                        <a:rPr lang="en-GB" sz="800" kern="1200" dirty="0" smtClean="0">
                          <a:solidFill>
                            <a:schemeClr val="tx1"/>
                          </a:solidFill>
                          <a:effectLst/>
                          <a:latin typeface="+mn-lt"/>
                          <a:ea typeface="+mn-ea"/>
                          <a:cs typeface="+mn-cs"/>
                        </a:rPr>
                        <a:t>Houston, TX 77002</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t: +1.713.860.7300</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f: +1.713.353.3100</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Los Angeles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515 South Flower Street</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Twenty-Fifth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Los Angeles, CA 90071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+1.213.683.6000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+1.213.627.0705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New York</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200 Park Avenue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New York, NY 10166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+1.212.318.6000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+1.212.319.4090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Orange County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695 Town Center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Seventeenth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Costa Mesa, CA 92626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+1.714.668.6200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+1.714.979.1921</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Palo Alto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1117 S. California Avenue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Palo Alto, CA 94304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+1.650.320.1800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+1.650.320.1900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San Diego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4747 Executive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Twelfth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San Diego, CA 92121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+1.858.458.3000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+1.858.458.3005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San Francisco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101 California Street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Forty-Eighth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San Francisco, CA 94111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+1.415.856.7000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+1.415.856.7100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1" i="0" u="none" strike="noStrike" cap="none" normalizeH="0" baseline="0" dirty="0" smtClean="0">
                          <a:ln>
                            <a:noFill/>
                          </a:ln>
                          <a:solidFill>
                            <a:schemeClr val="tx1"/>
                          </a:solidFill>
                          <a:effectLst/>
                          <a:latin typeface="Arial" charset="0"/>
                          <a:cs typeface="Arial" charset="0"/>
                        </a:rPr>
                        <a:t>São Paulo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Av. Presidente Juscelino Kubitschek, 2041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Torre D, 21º andar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Sao Paulo, SP</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04543-011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Brazil</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t: +55.11.4765.3000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f: +55.11.4765.3050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Washington, D.C.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875 15th Street, N.W.</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Washington, D.C. 20005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+1.202.551.1700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+1.202.551.1705</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Beijing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26/F Yintai Center Office Tower</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2 Jianguomenwai Avenue</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Chaoyang District</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Beijing 100022, PRC</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t: +86.10.8567.5300</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f: +86.10.8567.5400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Hong Kong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21-22/F Bank of China Tower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 Garden Road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Central Hong Kong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+852.2867.1288</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+852.2526.2119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Seoul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33/F West Tower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Mirae Asset Center1</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26, Eulji-ro 5-gil, Jung-gu,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Seoul, 04539, Korea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t: +82.2.6321.3800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f: +82.2.6321.3900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Shanghai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43/F Jing An Kerry Center Tower II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1539 Nanjing West Road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Shanghai 200040, PRC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+86.21.6103.2900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+86.21.6103.2990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Tokyo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Ark Hills Sengokuyama Mori Tower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40th Floor, 1-9-10 Roppongi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Minato-ku, Tokyo 106-0032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Japan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+81.3.6229.6100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+81.3.6229.7100</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Brussels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Avenue Louise 480-5B</a:t>
                      </a:r>
                      <a:endParaRPr kumimoji="0" lang="en-US" sz="800" b="0" i="0" u="none" strike="noStrike" kern="1200" cap="none" normalizeH="0" baseline="0" dirty="0" smtClean="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1050 Brussels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Belgium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+32.2.641.7460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+32.2.641.7461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Frankfurt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Siesmayerstrasse 21</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D-60323 Frankfurt am Main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Germany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+49.69.907485.0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+49.69.907485.499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London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Ten Bishops Square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Eighth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London E1 6EG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United Kingdom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+44.20.3023.5100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+44.20.3023.5109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Milan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Via Rovello, 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20121 Milano</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Italy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+39.02.30414.000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+39.02.30414.005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Paris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96, boulevard Haussmann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75008 Paris</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France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+33.1.42.99.04.50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+33.1.45.63.91.49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19" name="Picture 18" descr="PH_Powerpoint-16.png"/>
          <p:cNvPicPr>
            <a:picLocks noChangeAspect="1"/>
          </p:cNvPicPr>
          <p:nvPr/>
        </p:nvPicPr>
        <p:blipFill rotWithShape="1">
          <a:blip r:embed="rId2"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cxnSp>
        <p:nvCxnSpPr>
          <p:cNvPr id="15" name="Straight Connector 1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10" name="Text Box 22"/>
          <p:cNvSpPr txBox="1">
            <a:spLocks noChangeArrowheads="1"/>
          </p:cNvSpPr>
          <p:nvPr/>
        </p:nvSpPr>
        <p:spPr bwMode="gray">
          <a:xfrm>
            <a:off x="492370" y="6035040"/>
            <a:ext cx="3424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483C36"/>
              </a:buClr>
              <a:buSzPct val="85000"/>
              <a:buFont typeface="Webdings" pitchFamily="18" charset="2"/>
              <a:buNone/>
            </a:pPr>
            <a:r>
              <a:rPr lang="en-US" sz="900" b="1" dirty="0">
                <a:solidFill>
                  <a:schemeClr val="tx1"/>
                </a:solidFill>
              </a:rPr>
              <a:t>For further information</a:t>
            </a:r>
            <a:r>
              <a:rPr lang="en-US" sz="900" dirty="0">
                <a:solidFill>
                  <a:schemeClr val="tx1"/>
                </a:solidFill>
              </a:rPr>
              <a:t>, you may visit our home page at</a:t>
            </a:r>
            <a:br>
              <a:rPr lang="en-US" sz="900" dirty="0">
                <a:solidFill>
                  <a:schemeClr val="tx1"/>
                </a:solidFill>
              </a:rPr>
            </a:br>
            <a:r>
              <a:rPr lang="en-US" sz="900" dirty="0">
                <a:solidFill>
                  <a:schemeClr val="accent1"/>
                </a:solidFill>
              </a:rPr>
              <a:t>www.paulhastings.com</a:t>
            </a:r>
            <a:r>
              <a:rPr lang="en-US" sz="900" dirty="0">
                <a:solidFill>
                  <a:schemeClr val="bg1"/>
                </a:solidFill>
              </a:rPr>
              <a:t> </a:t>
            </a:r>
            <a:r>
              <a:rPr lang="en-US" sz="900" dirty="0">
                <a:solidFill>
                  <a:schemeClr val="tx1"/>
                </a:solidFill>
              </a:rPr>
              <a:t>or email us at </a:t>
            </a:r>
            <a:r>
              <a:rPr lang="en-US" sz="900" dirty="0">
                <a:solidFill>
                  <a:schemeClr val="accent1"/>
                </a:solidFill>
              </a:rPr>
              <a:t>info@paulhastings.com</a:t>
            </a:r>
          </a:p>
        </p:txBody>
      </p:sp>
      <p:sp>
        <p:nvSpPr>
          <p:cNvPr id="3" name="TextBox 2"/>
          <p:cNvSpPr txBox="1"/>
          <p:nvPr/>
        </p:nvSpPr>
        <p:spPr bwMode="gray">
          <a:xfrm>
            <a:off x="492370" y="6373443"/>
            <a:ext cx="1489047" cy="246221"/>
          </a:xfrm>
          <a:prstGeom prst="rect">
            <a:avLst/>
          </a:prstGeom>
          <a:noFill/>
        </p:spPr>
        <p:txBody>
          <a:bodyPr wrap="none" rtlCol="0">
            <a:spAutoFit/>
          </a:bodyPr>
          <a:lstStyle/>
          <a:p>
            <a:pPr algn="l"/>
            <a:r>
              <a:rPr kumimoji="0" lang="en-US" sz="1000" b="0" i="0" u="none" strike="noStrike" cap="none" normalizeH="0" baseline="0" dirty="0" smtClean="0">
                <a:ln>
                  <a:noFill/>
                </a:ln>
                <a:solidFill>
                  <a:schemeClr val="tx1"/>
                </a:solidFill>
                <a:effectLst/>
                <a:latin typeface="Arial" charset="0"/>
                <a:cs typeface="Arial" charset="0"/>
              </a:rPr>
              <a:t>www.paulhastings.com</a:t>
            </a:r>
            <a:endParaRPr lang="en-US" sz="1000" dirty="0">
              <a:solidFill>
                <a:schemeClr val="tx1"/>
              </a:solidFill>
            </a:endParaRPr>
          </a:p>
        </p:txBody>
      </p:sp>
      <p:sp>
        <p:nvSpPr>
          <p:cNvPr id="12" name="TextBox 11"/>
          <p:cNvSpPr txBox="1"/>
          <p:nvPr/>
        </p:nvSpPr>
        <p:spPr bwMode="gray">
          <a:xfrm>
            <a:off x="3746148" y="6373654"/>
            <a:ext cx="1645002" cy="246221"/>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©2017 </a:t>
            </a:r>
            <a:r>
              <a:rPr lang="en-US" sz="1000" dirty="0">
                <a:solidFill>
                  <a:schemeClr val="tx1"/>
                </a:solidFill>
              </a:rPr>
              <a:t>Paul</a:t>
            </a:r>
            <a:r>
              <a:rPr lang="en-US" sz="1000" baseline="0" dirty="0">
                <a:solidFill>
                  <a:schemeClr val="tx1"/>
                </a:solidFill>
              </a:rPr>
              <a:t> </a:t>
            </a:r>
            <a:r>
              <a:rPr lang="en-US" sz="1000" baseline="0" dirty="0" smtClean="0">
                <a:solidFill>
                  <a:schemeClr val="tx1"/>
                </a:solidFill>
              </a:rPr>
              <a:t>Hastings LLP</a:t>
            </a:r>
            <a:endParaRPr lang="en-US" sz="1000" dirty="0">
              <a:solidFill>
                <a:schemeClr val="tx1"/>
              </a:solidFill>
            </a:endParaRPr>
          </a:p>
        </p:txBody>
      </p:sp>
      <p:cxnSp>
        <p:nvCxnSpPr>
          <p:cNvPr id="13" name="Straight Connector 12"/>
          <p:cNvCxnSpPr/>
          <p:nvPr/>
        </p:nvCxnSpPr>
        <p:spPr bwMode="ltGray">
          <a:xfrm>
            <a:off x="562708" y="6016752"/>
            <a:ext cx="45720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18" name="Text Box 22"/>
          <p:cNvSpPr txBox="1">
            <a:spLocks noChangeArrowheads="1"/>
          </p:cNvSpPr>
          <p:nvPr/>
        </p:nvSpPr>
        <p:spPr bwMode="gray">
          <a:xfrm>
            <a:off x="489556" y="260711"/>
            <a:ext cx="7735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spAutoFit/>
          </a:bodyPr>
          <a:lstStyle/>
          <a:p>
            <a:pPr algn="l">
              <a:buClr>
                <a:srgbClr val="483C36"/>
              </a:buClr>
              <a:buSzPct val="85000"/>
              <a:buFont typeface="Webdings" pitchFamily="18" charset="2"/>
              <a:buNone/>
            </a:pPr>
            <a:r>
              <a:rPr lang="en-US" sz="2400" b="1" dirty="0" smtClean="0">
                <a:solidFill>
                  <a:schemeClr val="accent1"/>
                </a:solidFill>
                <a:latin typeface="+mj-lt"/>
              </a:rPr>
              <a:t>OUR OFFICES</a:t>
            </a:r>
            <a:endParaRPr lang="en-US" sz="2400" b="1" dirty="0">
              <a:solidFill>
                <a:schemeClr val="accent1"/>
              </a:solidFill>
              <a:latin typeface="+mj-lt"/>
            </a:endParaRPr>
          </a:p>
        </p:txBody>
      </p:sp>
      <p:sp>
        <p:nvSpPr>
          <p:cNvPr id="16" name="TextBox 15"/>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
        <p:nvSpPr>
          <p:cNvPr id="20" name="Footer Placeholder 3"/>
          <p:cNvSpPr txBox="1">
            <a:spLocks/>
          </p:cNvSpPr>
          <p:nvPr userDrawn="1"/>
        </p:nvSpPr>
        <p:spPr bwMode="gray">
          <a:xfrm>
            <a:off x="3276600" y="6580907"/>
            <a:ext cx="30480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226014038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Holding Slide">
    <p:spTree>
      <p:nvGrpSpPr>
        <p:cNvPr id="1" name=""/>
        <p:cNvGrpSpPr/>
        <p:nvPr/>
      </p:nvGrpSpPr>
      <p:grpSpPr>
        <a:xfrm>
          <a:off x="0" y="0"/>
          <a:ext cx="0" cy="0"/>
          <a:chOff x="0" y="0"/>
          <a:chExt cx="0" cy="0"/>
        </a:xfrm>
      </p:grpSpPr>
      <p:pic>
        <p:nvPicPr>
          <p:cNvPr id="5" name="Picture 4" descr="PH_Powerpoint-13.png"/>
          <p:cNvPicPr>
            <a:picLocks noChangeAspect="1"/>
          </p:cNvPicPr>
          <p:nvPr/>
        </p:nvPicPr>
        <p:blipFill rotWithShape="1">
          <a:blip r:embed="rId2" cstate="print">
            <a:extLst>
              <a:ext uri="{28A0092B-C50C-407E-A947-70E740481C1C}">
                <a14:useLocalDpi xmlns:a14="http://schemas.microsoft.com/office/drawing/2010/main" val="0"/>
              </a:ext>
            </a:extLst>
          </a:blip>
          <a:srcRect t="3333" r="7635"/>
          <a:stretch/>
        </p:blipFill>
        <p:spPr bwMode="ltGray">
          <a:xfrm>
            <a:off x="0" y="0"/>
            <a:ext cx="9144000" cy="6629400"/>
          </a:xfrm>
          <a:prstGeom prst="rect">
            <a:avLst/>
          </a:prstGeom>
        </p:spPr>
      </p:pic>
      <p:pic>
        <p:nvPicPr>
          <p:cNvPr id="6" name="Picture 5"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4" name="Footer Placeholder 3"/>
          <p:cNvSpPr txBox="1">
            <a:spLocks/>
          </p:cNvSpPr>
          <p:nvPr userDrawn="1"/>
        </p:nvSpPr>
        <p:spPr bwMode="gray">
          <a:xfrm>
            <a:off x="3276600" y="6580907"/>
            <a:ext cx="30480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66543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PH_Powerpoint-15.png"/>
          <p:cNvPicPr>
            <a:picLocks noChangeAspect="1"/>
          </p:cNvPicPr>
          <p:nvPr/>
        </p:nvPicPr>
        <p:blipFill rotWithShape="1">
          <a:blip r:embed="rId2" cstate="print">
            <a:extLst>
              <a:ext uri="{28A0092B-C50C-407E-A947-70E740481C1C}">
                <a14:useLocalDpi xmlns:a14="http://schemas.microsoft.com/office/drawing/2010/main" val="0"/>
              </a:ext>
            </a:extLst>
          </a:blip>
          <a:srcRect r="6796"/>
          <a:stretch/>
        </p:blipFill>
        <p:spPr bwMode="ltGray">
          <a:xfrm>
            <a:off x="0" y="0"/>
            <a:ext cx="9227127" cy="6858000"/>
          </a:xfrm>
          <a:prstGeom prst="rect">
            <a:avLst/>
          </a:prstGeom>
        </p:spPr>
      </p:pic>
      <p:cxnSp>
        <p:nvCxnSpPr>
          <p:cNvPr id="9" name="Straight Connector 8"/>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title"/>
          </p:nvPr>
        </p:nvSpPr>
        <p:spPr bwMode="gray">
          <a:xfrm>
            <a:off x="420624" y="1591056"/>
            <a:ext cx="7735824" cy="841248"/>
          </a:xfrm>
        </p:spPr>
        <p:txBody>
          <a:bodyPr anchor="b" anchorCtr="0"/>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420624" y="2670048"/>
            <a:ext cx="7735824" cy="914400"/>
          </a:xfrm>
        </p:spPr>
        <p:txBody>
          <a:bodyPr anchor="t" anchorCtr="0"/>
          <a:lstStyle>
            <a:lvl1pPr marL="0" indent="0">
              <a:buNone/>
              <a:defRPr sz="2400" b="0">
                <a:solidFill>
                  <a:schemeClr val="tx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Box 6"/>
          <p:cNvSpPr txBox="1"/>
          <p:nvPr/>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Tree>
    <p:extLst>
      <p:ext uri="{BB962C8B-B14F-4D97-AF65-F5344CB8AC3E}">
        <p14:creationId xmlns:p14="http://schemas.microsoft.com/office/powerpoint/2010/main" val="98661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Lawyer Bio">
    <p:bg>
      <p:bgPr>
        <a:solidFill>
          <a:schemeClr val="bg1"/>
        </a:solidFill>
        <a:effectLst/>
      </p:bgPr>
    </p:bg>
    <p:spTree>
      <p:nvGrpSpPr>
        <p:cNvPr id="1" name=""/>
        <p:cNvGrpSpPr/>
        <p:nvPr/>
      </p:nvGrpSpPr>
      <p:grpSpPr>
        <a:xfrm>
          <a:off x="0" y="0"/>
          <a:ext cx="0" cy="0"/>
          <a:chOff x="0" y="0"/>
          <a:chExt cx="0" cy="0"/>
        </a:xfrm>
      </p:grpSpPr>
      <p:pic>
        <p:nvPicPr>
          <p:cNvPr id="24" name="Picture 23" descr="PH_Powerpoint-16.png"/>
          <p:cNvPicPr>
            <a:picLocks noChangeAspect="1"/>
          </p:cNvPicPr>
          <p:nvPr/>
        </p:nvPicPr>
        <p:blipFill rotWithShape="1">
          <a:blip r:embed="rId2"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cxnSp>
        <p:nvCxnSpPr>
          <p:cNvPr id="15" name="Straight Connector 1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18" name="Text Placeholder 13"/>
          <p:cNvSpPr>
            <a:spLocks noGrp="1" noChangeAspect="1"/>
          </p:cNvSpPr>
          <p:nvPr>
            <p:ph type="body" sz="quarter" idx="16" hasCustomPrompt="1"/>
          </p:nvPr>
        </p:nvSpPr>
        <p:spPr bwMode="gray">
          <a:xfrm>
            <a:off x="498980" y="3826606"/>
            <a:ext cx="6464527" cy="458004"/>
          </a:xfrm>
          <a:prstGeom prst="rect">
            <a:avLst/>
          </a:prstGeom>
        </p:spPr>
        <p:txBody>
          <a:bodyPr wrap="square">
            <a:normAutofit/>
          </a:bodyPr>
          <a:lstStyle>
            <a:lvl1pPr marL="0" indent="0">
              <a:buNone/>
              <a:defRPr sz="2000" b="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Department</a:t>
            </a:r>
            <a:endParaRPr lang="en-US" dirty="0"/>
          </a:p>
        </p:txBody>
      </p:sp>
      <p:sp>
        <p:nvSpPr>
          <p:cNvPr id="19" name="Text Placeholder 11"/>
          <p:cNvSpPr>
            <a:spLocks noGrp="1"/>
          </p:cNvSpPr>
          <p:nvPr>
            <p:ph type="body" sz="quarter" idx="17" hasCustomPrompt="1"/>
          </p:nvPr>
        </p:nvSpPr>
        <p:spPr bwMode="gray">
          <a:xfrm>
            <a:off x="492369" y="4362990"/>
            <a:ext cx="6471138" cy="2078736"/>
          </a:xfrm>
          <a:prstGeom prst="rect">
            <a:avLst/>
          </a:prstGeom>
        </p:spPr>
        <p:txBody>
          <a:bodyPr wrap="square">
            <a:normAutofit/>
          </a:bodyPr>
          <a:lstStyle>
            <a:lvl1pPr marL="285750" marR="0" indent="-285750" algn="l" defTabSz="914400" rtl="0" eaLnBrk="1" fontAlgn="auto" latinLnBrk="0" hangingPunct="1">
              <a:lnSpc>
                <a:spcPct val="100000"/>
              </a:lnSpc>
              <a:spcBef>
                <a:spcPct val="20000"/>
              </a:spcBef>
              <a:spcAft>
                <a:spcPts val="1400"/>
              </a:spcAft>
              <a:buClrTx/>
              <a:buSzTx/>
              <a:buFont typeface="Wingdings" panose="05000000000000000000" pitchFamily="2" charset="2"/>
              <a:buChar char="§"/>
              <a:tabLst/>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Insert no more than three brief descriptions</a:t>
            </a:r>
          </a:p>
          <a:p>
            <a:pPr lvl="0"/>
            <a:r>
              <a:rPr lang="en-US" dirty="0" smtClean="0"/>
              <a:t>Insert no more than three brief descriptions</a:t>
            </a:r>
          </a:p>
          <a:p>
            <a:pPr lvl="0"/>
            <a:r>
              <a:rPr lang="en-US" dirty="0" smtClean="0"/>
              <a:t>Insert no more than three brief descriptions</a:t>
            </a:r>
          </a:p>
        </p:txBody>
      </p:sp>
      <p:cxnSp>
        <p:nvCxnSpPr>
          <p:cNvPr id="22" name="Straight Connector 21"/>
          <p:cNvCxnSpPr/>
          <p:nvPr/>
        </p:nvCxnSpPr>
        <p:spPr bwMode="ltGray">
          <a:xfrm>
            <a:off x="562708" y="3733800"/>
            <a:ext cx="64008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5" name="Text Box 22"/>
          <p:cNvSpPr txBox="1">
            <a:spLocks noChangeArrowheads="1"/>
          </p:cNvSpPr>
          <p:nvPr/>
        </p:nvSpPr>
        <p:spPr bwMode="gray">
          <a:xfrm>
            <a:off x="489556" y="36576"/>
            <a:ext cx="773582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normAutofit/>
          </a:bodyPr>
          <a:lstStyle/>
          <a:p>
            <a:pPr algn="l">
              <a:buClr>
                <a:srgbClr val="483C36"/>
              </a:buClr>
              <a:buSzPct val="85000"/>
              <a:buFont typeface="Webdings" pitchFamily="18" charset="2"/>
              <a:buNone/>
            </a:pPr>
            <a:r>
              <a:rPr lang="en-US" sz="2400" b="1" dirty="0" smtClean="0">
                <a:solidFill>
                  <a:schemeClr val="accent1"/>
                </a:solidFill>
                <a:latin typeface="+mj-lt"/>
              </a:rPr>
              <a:t>LAWYER</a:t>
            </a:r>
            <a:r>
              <a:rPr lang="en-US" sz="2400" b="1" baseline="0" dirty="0" smtClean="0">
                <a:solidFill>
                  <a:schemeClr val="accent1"/>
                </a:solidFill>
                <a:latin typeface="+mj-lt"/>
              </a:rPr>
              <a:t> BIO</a:t>
            </a:r>
            <a:endParaRPr lang="en-US" sz="2400" b="1" dirty="0">
              <a:solidFill>
                <a:schemeClr val="accent1"/>
              </a:solidFill>
              <a:latin typeface="+mj-lt"/>
            </a:endParaRPr>
          </a:p>
        </p:txBody>
      </p:sp>
      <p:sp>
        <p:nvSpPr>
          <p:cNvPr id="16" name="TextBox 15"/>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
        <p:nvSpPr>
          <p:cNvPr id="14" name="Picture Placeholder 6"/>
          <p:cNvSpPr>
            <a:spLocks noGrp="1"/>
          </p:cNvSpPr>
          <p:nvPr>
            <p:ph type="pic" sz="quarter" idx="13" hasCustomPrompt="1"/>
          </p:nvPr>
        </p:nvSpPr>
        <p:spPr bwMode="gray">
          <a:xfrm>
            <a:off x="557081" y="1517904"/>
            <a:ext cx="1389888" cy="1911097"/>
          </a:xfrm>
          <a:prstGeom prst="rect">
            <a:avLst/>
          </a:prstGeom>
        </p:spPr>
        <p:txBody>
          <a:bodyPr>
            <a:normAutofit/>
          </a:bodyPr>
          <a:lstStyle>
            <a:lvl1pPr marL="0" indent="0">
              <a:buNone/>
              <a:defRPr sz="1100" baseline="0">
                <a:solidFill>
                  <a:schemeClr val="tx1"/>
                </a:solidFill>
              </a:defRPr>
            </a:lvl1pPr>
          </a:lstStyle>
          <a:p>
            <a:r>
              <a:rPr lang="en-US" dirty="0" smtClean="0"/>
              <a:t>Click icon to insert lawyer picture saved to your computer.</a:t>
            </a:r>
            <a:br>
              <a:rPr lang="en-US" dirty="0" smtClean="0"/>
            </a:br>
            <a:r>
              <a:rPr lang="en-US" dirty="0" smtClean="0"/>
              <a:t/>
            </a:r>
            <a:br>
              <a:rPr lang="en-US" dirty="0" smtClean="0"/>
            </a:br>
            <a:r>
              <a:rPr lang="en-US" dirty="0" smtClean="0"/>
              <a:t>picture size = 2.09”x1.52”</a:t>
            </a:r>
            <a:br>
              <a:rPr lang="en-US" dirty="0" smtClean="0"/>
            </a:br>
            <a:r>
              <a:rPr lang="en-US" dirty="0" smtClean="0"/>
              <a:t/>
            </a:r>
            <a:br>
              <a:rPr lang="en-US" dirty="0" smtClean="0"/>
            </a:br>
            <a:r>
              <a:rPr lang="en-US" dirty="0" smtClean="0"/>
              <a:t>position =</a:t>
            </a:r>
            <a:br>
              <a:rPr lang="en-US" dirty="0" smtClean="0"/>
            </a:br>
            <a:r>
              <a:rPr lang="en-US" dirty="0" smtClean="0"/>
              <a:t>.61, 1.66</a:t>
            </a:r>
            <a:endParaRPr lang="en-US" dirty="0"/>
          </a:p>
        </p:txBody>
      </p:sp>
      <p:sp>
        <p:nvSpPr>
          <p:cNvPr id="20" name="Text Placeholder 9"/>
          <p:cNvSpPr>
            <a:spLocks noGrp="1"/>
          </p:cNvSpPr>
          <p:nvPr>
            <p:ph type="body" sz="quarter" idx="14" hasCustomPrompt="1"/>
          </p:nvPr>
        </p:nvSpPr>
        <p:spPr bwMode="gray">
          <a:xfrm>
            <a:off x="2148839" y="1600200"/>
            <a:ext cx="4809744" cy="457200"/>
          </a:xfrm>
          <a:prstGeom prst="rect">
            <a:avLst/>
          </a:prstGeom>
        </p:spPr>
        <p:txBody>
          <a:bodyPr wrap="square">
            <a:normAutofit/>
          </a:bodyPr>
          <a:lstStyle>
            <a:lvl1pPr marL="0" indent="0">
              <a:buNone/>
              <a:defRPr sz="20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ATTORNEY NAME</a:t>
            </a:r>
            <a:endParaRPr lang="en-US" dirty="0"/>
          </a:p>
        </p:txBody>
      </p:sp>
      <p:sp>
        <p:nvSpPr>
          <p:cNvPr id="26" name="Text Placeholder 11"/>
          <p:cNvSpPr>
            <a:spLocks noGrp="1"/>
          </p:cNvSpPr>
          <p:nvPr>
            <p:ph type="body" sz="quarter" idx="15" hasCustomPrompt="1"/>
          </p:nvPr>
        </p:nvSpPr>
        <p:spPr bwMode="gray">
          <a:xfrm>
            <a:off x="2148839" y="2133600"/>
            <a:ext cx="4809744" cy="1295400"/>
          </a:xfrm>
          <a:prstGeom prst="rect">
            <a:avLst/>
          </a:prstGeom>
        </p:spPr>
        <p:txBody>
          <a:bodyPr wrap="square">
            <a:normAutofit/>
          </a:bodyPr>
          <a:lstStyle>
            <a:lvl1pPr marL="0" indent="0">
              <a:buNone/>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Position, Department</a:t>
            </a:r>
            <a:br>
              <a:rPr lang="en-US" dirty="0" smtClean="0"/>
            </a:br>
            <a:r>
              <a:rPr lang="en-US" dirty="0" smtClean="0"/>
              <a:t>Office</a:t>
            </a:r>
            <a:br>
              <a:rPr lang="en-US" dirty="0" smtClean="0"/>
            </a:br>
            <a:r>
              <a:rPr lang="en-US" dirty="0" smtClean="0"/>
              <a:t>T: </a:t>
            </a:r>
            <a:br>
              <a:rPr lang="en-US" dirty="0" smtClean="0"/>
            </a:br>
            <a:r>
              <a:rPr lang="en-US" dirty="0" smtClean="0"/>
              <a:t>F:</a:t>
            </a:r>
            <a:br>
              <a:rPr lang="en-US" dirty="0" smtClean="0"/>
            </a:br>
            <a:r>
              <a:rPr lang="en-US" dirty="0" smtClean="0"/>
              <a:t>Email Address</a:t>
            </a:r>
            <a:endParaRPr lang="en-US" dirty="0"/>
          </a:p>
        </p:txBody>
      </p:sp>
      <p:cxnSp>
        <p:nvCxnSpPr>
          <p:cNvPr id="27" name="Straight Connector 26"/>
          <p:cNvCxnSpPr/>
          <p:nvPr userDrawn="1"/>
        </p:nvCxnSpPr>
        <p:spPr bwMode="ltGray">
          <a:xfrm>
            <a:off x="2148839" y="1524000"/>
            <a:ext cx="4809744"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3"/>
          <p:cNvSpPr txBox="1">
            <a:spLocks/>
          </p:cNvSpPr>
          <p:nvPr userDrawn="1"/>
        </p:nvSpPr>
        <p:spPr bwMode="gray">
          <a:xfrm>
            <a:off x="3276600" y="6580907"/>
            <a:ext cx="30480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786896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93776" y="1161288"/>
            <a:ext cx="3941064" cy="4626864"/>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709160" y="1161288"/>
            <a:ext cx="3941064" cy="4626864"/>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6" name="Footer Placeholder 5"/>
          <p:cNvSpPr>
            <a:spLocks noGrp="1"/>
          </p:cNvSpPr>
          <p:nvPr>
            <p:ph type="ftr" sz="quarter" idx="11"/>
          </p:nvPr>
        </p:nvSpPr>
        <p:spPr/>
        <p:txBody>
          <a:bodyPr/>
          <a:lstStyle/>
          <a:p>
            <a:endParaRPr lang="en-US" dirty="0">
              <a:solidFill>
                <a:srgbClr val="B4A06E"/>
              </a:solidFill>
            </a:endParaRPr>
          </a:p>
        </p:txBody>
      </p:sp>
    </p:spTree>
    <p:extLst>
      <p:ext uri="{BB962C8B-B14F-4D97-AF65-F5344CB8AC3E}">
        <p14:creationId xmlns:p14="http://schemas.microsoft.com/office/powerpoint/2010/main" val="33350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bwMode="gray">
          <a:xfrm>
            <a:off x="493776" y="1170432"/>
            <a:ext cx="3941064" cy="384048"/>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493776" y="1600200"/>
            <a:ext cx="3941064" cy="4187952"/>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gray">
          <a:xfrm>
            <a:off x="4709160" y="1170432"/>
            <a:ext cx="3941064" cy="384048"/>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4709160" y="1600200"/>
            <a:ext cx="3941064" cy="4187952"/>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8" name="Footer Placeholder 7"/>
          <p:cNvSpPr>
            <a:spLocks noGrp="1"/>
          </p:cNvSpPr>
          <p:nvPr>
            <p:ph type="ftr" sz="quarter" idx="11"/>
          </p:nvPr>
        </p:nvSpPr>
        <p:spPr/>
        <p:txBody>
          <a:bodyPr/>
          <a:lstStyle/>
          <a:p>
            <a:endParaRPr lang="en-US" dirty="0">
              <a:solidFill>
                <a:srgbClr val="B4A06E"/>
              </a:solidFill>
            </a:endParaRPr>
          </a:p>
        </p:txBody>
      </p:sp>
    </p:spTree>
    <p:extLst>
      <p:ext uri="{BB962C8B-B14F-4D97-AF65-F5344CB8AC3E}">
        <p14:creationId xmlns:p14="http://schemas.microsoft.com/office/powerpoint/2010/main" val="400090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4" name="Footer Placeholder 3"/>
          <p:cNvSpPr>
            <a:spLocks noGrp="1"/>
          </p:cNvSpPr>
          <p:nvPr>
            <p:ph type="ftr" sz="quarter" idx="11"/>
          </p:nvPr>
        </p:nvSpPr>
        <p:spPr/>
        <p:txBody>
          <a:bodyPr/>
          <a:lstStyle/>
          <a:p>
            <a:endParaRPr lang="en-US" dirty="0">
              <a:solidFill>
                <a:srgbClr val="B4A06E"/>
              </a:solidFill>
            </a:endParaRPr>
          </a:p>
        </p:txBody>
      </p:sp>
    </p:spTree>
    <p:extLst>
      <p:ext uri="{BB962C8B-B14F-4D97-AF65-F5344CB8AC3E}">
        <p14:creationId xmlns:p14="http://schemas.microsoft.com/office/powerpoint/2010/main" val="80633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3" name="Footer Placeholder 2"/>
          <p:cNvSpPr>
            <a:spLocks noGrp="1"/>
          </p:cNvSpPr>
          <p:nvPr>
            <p:ph type="ftr" sz="quarter" idx="11"/>
          </p:nvPr>
        </p:nvSpPr>
        <p:spPr/>
        <p:txBody>
          <a:bodyPr/>
          <a:lstStyle/>
          <a:p>
            <a:endParaRPr lang="en-US" dirty="0">
              <a:solidFill>
                <a:srgbClr val="B4A06E"/>
              </a:solidFill>
            </a:endParaRPr>
          </a:p>
        </p:txBody>
      </p:sp>
      <p:pic>
        <p:nvPicPr>
          <p:cNvPr id="4" name="Picture 3" descr="Logos_01-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cxnSp>
        <p:nvCxnSpPr>
          <p:cNvPr id="5" name="Straight Connector 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
        <p:nvSpPr>
          <p:cNvPr id="7" name="Content Placeholder 2"/>
          <p:cNvSpPr>
            <a:spLocks noGrp="1"/>
          </p:cNvSpPr>
          <p:nvPr>
            <p:ph idx="1"/>
          </p:nvPr>
        </p:nvSpPr>
        <p:spPr bwMode="invGray">
          <a:xfrm>
            <a:off x="493776" y="1161288"/>
            <a:ext cx="7735824" cy="4709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57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wyer Bio">
    <p:bg>
      <p:bgPr>
        <a:solidFill>
          <a:schemeClr val="bg1"/>
        </a:solidFill>
        <a:effectLst/>
      </p:bgPr>
    </p:bg>
    <p:spTree>
      <p:nvGrpSpPr>
        <p:cNvPr id="1" name=""/>
        <p:cNvGrpSpPr/>
        <p:nvPr/>
      </p:nvGrpSpPr>
      <p:grpSpPr>
        <a:xfrm>
          <a:off x="0" y="0"/>
          <a:ext cx="0" cy="0"/>
          <a:chOff x="0" y="0"/>
          <a:chExt cx="0" cy="0"/>
        </a:xfrm>
      </p:grpSpPr>
      <p:pic>
        <p:nvPicPr>
          <p:cNvPr id="24" name="Picture 23" descr="PH_Powerpoint-16.png"/>
          <p:cNvPicPr>
            <a:picLocks noChangeAspect="1"/>
          </p:cNvPicPr>
          <p:nvPr/>
        </p:nvPicPr>
        <p:blipFill rotWithShape="1">
          <a:blip r:embed="rId2"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cxnSp>
        <p:nvCxnSpPr>
          <p:cNvPr id="15" name="Straight Connector 1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18" name="Text Placeholder 13"/>
          <p:cNvSpPr>
            <a:spLocks noGrp="1" noChangeAspect="1"/>
          </p:cNvSpPr>
          <p:nvPr>
            <p:ph type="body" sz="quarter" idx="16" hasCustomPrompt="1"/>
          </p:nvPr>
        </p:nvSpPr>
        <p:spPr bwMode="gray">
          <a:xfrm>
            <a:off x="498980" y="3826606"/>
            <a:ext cx="6464527" cy="458004"/>
          </a:xfrm>
          <a:prstGeom prst="rect">
            <a:avLst/>
          </a:prstGeom>
        </p:spPr>
        <p:txBody>
          <a:bodyPr wrap="square">
            <a:normAutofit/>
          </a:bodyPr>
          <a:lstStyle>
            <a:lvl1pPr marL="0" indent="0">
              <a:buNone/>
              <a:defRPr sz="2000" b="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Department</a:t>
            </a:r>
            <a:endParaRPr lang="en-US" dirty="0"/>
          </a:p>
        </p:txBody>
      </p:sp>
      <p:sp>
        <p:nvSpPr>
          <p:cNvPr id="19" name="Text Placeholder 11"/>
          <p:cNvSpPr>
            <a:spLocks noGrp="1"/>
          </p:cNvSpPr>
          <p:nvPr>
            <p:ph type="body" sz="quarter" idx="17" hasCustomPrompt="1"/>
          </p:nvPr>
        </p:nvSpPr>
        <p:spPr bwMode="gray">
          <a:xfrm>
            <a:off x="492369" y="4362990"/>
            <a:ext cx="6471138" cy="2078736"/>
          </a:xfrm>
          <a:prstGeom prst="rect">
            <a:avLst/>
          </a:prstGeom>
        </p:spPr>
        <p:txBody>
          <a:bodyPr wrap="square">
            <a:normAutofit/>
          </a:bodyPr>
          <a:lstStyle>
            <a:lvl1pPr marL="285750" marR="0" indent="-285750" algn="l" defTabSz="914400" rtl="0" eaLnBrk="1" fontAlgn="auto" latinLnBrk="0" hangingPunct="1">
              <a:lnSpc>
                <a:spcPct val="100000"/>
              </a:lnSpc>
              <a:spcBef>
                <a:spcPct val="20000"/>
              </a:spcBef>
              <a:spcAft>
                <a:spcPts val="1400"/>
              </a:spcAft>
              <a:buClrTx/>
              <a:buSzTx/>
              <a:buFont typeface="Wingdings" panose="05000000000000000000" pitchFamily="2" charset="2"/>
              <a:buChar char="§"/>
              <a:tabLst/>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Insert no more than three brief descriptions</a:t>
            </a:r>
          </a:p>
          <a:p>
            <a:pPr lvl="0"/>
            <a:r>
              <a:rPr lang="en-US" dirty="0" smtClean="0"/>
              <a:t>Insert no more than three brief descriptions</a:t>
            </a:r>
          </a:p>
          <a:p>
            <a:pPr lvl="0"/>
            <a:r>
              <a:rPr lang="en-US" dirty="0" smtClean="0"/>
              <a:t>Insert no more than three brief descriptions</a:t>
            </a:r>
          </a:p>
        </p:txBody>
      </p:sp>
      <p:cxnSp>
        <p:nvCxnSpPr>
          <p:cNvPr id="22" name="Straight Connector 21"/>
          <p:cNvCxnSpPr/>
          <p:nvPr/>
        </p:nvCxnSpPr>
        <p:spPr bwMode="ltGray">
          <a:xfrm>
            <a:off x="562708" y="3733800"/>
            <a:ext cx="64008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5" name="Text Box 22"/>
          <p:cNvSpPr txBox="1">
            <a:spLocks noChangeArrowheads="1"/>
          </p:cNvSpPr>
          <p:nvPr/>
        </p:nvSpPr>
        <p:spPr bwMode="gray">
          <a:xfrm>
            <a:off x="489556" y="36576"/>
            <a:ext cx="773582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normAutofit/>
          </a:bodyPr>
          <a:lstStyle/>
          <a:p>
            <a:pPr>
              <a:buClr>
                <a:srgbClr val="483C36"/>
              </a:buClr>
              <a:buSzPct val="85000"/>
              <a:buFont typeface="Webdings" pitchFamily="18" charset="2"/>
              <a:buNone/>
            </a:pPr>
            <a:r>
              <a:rPr lang="en-US" sz="2400" b="1" dirty="0" smtClean="0">
                <a:solidFill>
                  <a:srgbClr val="8B0E04"/>
                </a:solidFill>
              </a:rPr>
              <a:t>LAWYER BIO</a:t>
            </a:r>
            <a:endParaRPr lang="en-US" sz="2400" b="1" dirty="0">
              <a:solidFill>
                <a:srgbClr val="8B0E04"/>
              </a:solidFill>
            </a:endParaRPr>
          </a:p>
        </p:txBody>
      </p:sp>
      <p:sp>
        <p:nvSpPr>
          <p:cNvPr id="16" name="TextBox 15"/>
          <p:cNvSpPr txBox="1"/>
          <p:nvPr/>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
        <p:nvSpPr>
          <p:cNvPr id="14" name="Picture Placeholder 6"/>
          <p:cNvSpPr>
            <a:spLocks noGrp="1"/>
          </p:cNvSpPr>
          <p:nvPr>
            <p:ph type="pic" sz="quarter" idx="13" hasCustomPrompt="1"/>
          </p:nvPr>
        </p:nvSpPr>
        <p:spPr bwMode="gray">
          <a:xfrm>
            <a:off x="557081" y="1517904"/>
            <a:ext cx="1389888" cy="1911097"/>
          </a:xfrm>
          <a:prstGeom prst="rect">
            <a:avLst/>
          </a:prstGeom>
        </p:spPr>
        <p:txBody>
          <a:bodyPr>
            <a:normAutofit/>
          </a:bodyPr>
          <a:lstStyle>
            <a:lvl1pPr marL="0" indent="0">
              <a:buNone/>
              <a:defRPr sz="1100" baseline="0">
                <a:solidFill>
                  <a:schemeClr val="tx1"/>
                </a:solidFill>
              </a:defRPr>
            </a:lvl1pPr>
          </a:lstStyle>
          <a:p>
            <a:r>
              <a:rPr lang="en-US" dirty="0" smtClean="0"/>
              <a:t>Click icon to insert lawyer picture saved to your computer.</a:t>
            </a:r>
            <a:br>
              <a:rPr lang="en-US" dirty="0" smtClean="0"/>
            </a:br>
            <a:r>
              <a:rPr lang="en-US" dirty="0" smtClean="0"/>
              <a:t/>
            </a:r>
            <a:br>
              <a:rPr lang="en-US" dirty="0" smtClean="0"/>
            </a:br>
            <a:r>
              <a:rPr lang="en-US" dirty="0" smtClean="0"/>
              <a:t>picture size = 2.09”x1.52”</a:t>
            </a:r>
            <a:br>
              <a:rPr lang="en-US" dirty="0" smtClean="0"/>
            </a:br>
            <a:r>
              <a:rPr lang="en-US" dirty="0" smtClean="0"/>
              <a:t/>
            </a:r>
            <a:br>
              <a:rPr lang="en-US" dirty="0" smtClean="0"/>
            </a:br>
            <a:r>
              <a:rPr lang="en-US" dirty="0" smtClean="0"/>
              <a:t>position =</a:t>
            </a:r>
            <a:br>
              <a:rPr lang="en-US" dirty="0" smtClean="0"/>
            </a:br>
            <a:r>
              <a:rPr lang="en-US" dirty="0" smtClean="0"/>
              <a:t>.61, 1.66</a:t>
            </a:r>
            <a:endParaRPr lang="en-US" dirty="0"/>
          </a:p>
        </p:txBody>
      </p:sp>
      <p:sp>
        <p:nvSpPr>
          <p:cNvPr id="20" name="Text Placeholder 9"/>
          <p:cNvSpPr>
            <a:spLocks noGrp="1"/>
          </p:cNvSpPr>
          <p:nvPr>
            <p:ph type="body" sz="quarter" idx="14" hasCustomPrompt="1"/>
          </p:nvPr>
        </p:nvSpPr>
        <p:spPr bwMode="gray">
          <a:xfrm>
            <a:off x="2148839" y="1600200"/>
            <a:ext cx="4809744" cy="457200"/>
          </a:xfrm>
          <a:prstGeom prst="rect">
            <a:avLst/>
          </a:prstGeom>
        </p:spPr>
        <p:txBody>
          <a:bodyPr wrap="square">
            <a:normAutofit/>
          </a:bodyPr>
          <a:lstStyle>
            <a:lvl1pPr marL="0" indent="0">
              <a:buNone/>
              <a:defRPr sz="20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ATTORNEY NAME</a:t>
            </a:r>
            <a:endParaRPr lang="en-US" dirty="0"/>
          </a:p>
        </p:txBody>
      </p:sp>
      <p:sp>
        <p:nvSpPr>
          <p:cNvPr id="26" name="Text Placeholder 11"/>
          <p:cNvSpPr>
            <a:spLocks noGrp="1"/>
          </p:cNvSpPr>
          <p:nvPr>
            <p:ph type="body" sz="quarter" idx="15" hasCustomPrompt="1"/>
          </p:nvPr>
        </p:nvSpPr>
        <p:spPr bwMode="gray">
          <a:xfrm>
            <a:off x="2148839" y="2133600"/>
            <a:ext cx="4809744" cy="1295400"/>
          </a:xfrm>
          <a:prstGeom prst="rect">
            <a:avLst/>
          </a:prstGeom>
        </p:spPr>
        <p:txBody>
          <a:bodyPr wrap="square">
            <a:normAutofit/>
          </a:bodyPr>
          <a:lstStyle>
            <a:lvl1pPr marL="0" indent="0">
              <a:buNone/>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Position, Department</a:t>
            </a:r>
            <a:br>
              <a:rPr lang="en-US" dirty="0" smtClean="0"/>
            </a:br>
            <a:r>
              <a:rPr lang="en-US" dirty="0" smtClean="0"/>
              <a:t>Office</a:t>
            </a:r>
            <a:br>
              <a:rPr lang="en-US" dirty="0" smtClean="0"/>
            </a:br>
            <a:r>
              <a:rPr lang="en-US" dirty="0" smtClean="0"/>
              <a:t>T: </a:t>
            </a:r>
            <a:br>
              <a:rPr lang="en-US" dirty="0" smtClean="0"/>
            </a:br>
            <a:r>
              <a:rPr lang="en-US" dirty="0" smtClean="0"/>
              <a:t>F:</a:t>
            </a:r>
            <a:br>
              <a:rPr lang="en-US" dirty="0" smtClean="0"/>
            </a:br>
            <a:r>
              <a:rPr lang="en-US" dirty="0" smtClean="0"/>
              <a:t>Email Address</a:t>
            </a:r>
            <a:endParaRPr lang="en-US" dirty="0"/>
          </a:p>
        </p:txBody>
      </p:sp>
      <p:cxnSp>
        <p:nvCxnSpPr>
          <p:cNvPr id="27" name="Straight Connector 26"/>
          <p:cNvCxnSpPr/>
          <p:nvPr userDrawn="1"/>
        </p:nvCxnSpPr>
        <p:spPr bwMode="ltGray">
          <a:xfrm>
            <a:off x="2148839" y="1524000"/>
            <a:ext cx="4809744"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655126"/>
      </p:ext>
    </p:extLst>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image" Target="../media/image2.png" />
  <Relationship Id="rId2" Type="http://schemas.openxmlformats.org/officeDocument/2006/relationships/slideLayout" Target="../slideLayouts/slideLayout2.xml" />
  <Relationship Id="rId16" Type="http://schemas.openxmlformats.org/officeDocument/2006/relationships/image" Target="../media/image1.png"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theme" Target="../theme/theme1.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2.xml" />
  <Relationship Id="rId13" Type="http://schemas.openxmlformats.org/officeDocument/2006/relationships/slideLayout" Target="../slideLayouts/slideLayout27.xml" />
  <Relationship Id="rId3" Type="http://schemas.openxmlformats.org/officeDocument/2006/relationships/slideLayout" Target="../slideLayouts/slideLayout17.xml" />
  <Relationship Id="rId7" Type="http://schemas.openxmlformats.org/officeDocument/2006/relationships/slideLayout" Target="../slideLayouts/slideLayout21.xml" />
  <Relationship Id="rId12" Type="http://schemas.openxmlformats.org/officeDocument/2006/relationships/slideLayout" Target="../slideLayouts/slideLayout26.xml" />
  <Relationship Id="rId2" Type="http://schemas.openxmlformats.org/officeDocument/2006/relationships/slideLayout" Target="../slideLayouts/slideLayout16.xml" />
  <Relationship Id="rId16" Type="http://schemas.openxmlformats.org/officeDocument/2006/relationships/image" Target="../media/image2.png" />
  <Relationship Id="rId1" Type="http://schemas.openxmlformats.org/officeDocument/2006/relationships/slideLayout" Target="../slideLayouts/slideLayout15.xml" />
  <Relationship Id="rId6" Type="http://schemas.openxmlformats.org/officeDocument/2006/relationships/slideLayout" Target="../slideLayouts/slideLayout20.xml" />
  <Relationship Id="rId11" Type="http://schemas.openxmlformats.org/officeDocument/2006/relationships/slideLayout" Target="../slideLayouts/slideLayout25.xml" />
  <Relationship Id="rId5" Type="http://schemas.openxmlformats.org/officeDocument/2006/relationships/slideLayout" Target="../slideLayouts/slideLayout19.xml" />
  <Relationship Id="rId15" Type="http://schemas.openxmlformats.org/officeDocument/2006/relationships/image" Target="../media/image1.png" />
  <Relationship Id="rId10" Type="http://schemas.openxmlformats.org/officeDocument/2006/relationships/slideLayout" Target="../slideLayouts/slideLayout24.xml" />
  <Relationship Id="rId4" Type="http://schemas.openxmlformats.org/officeDocument/2006/relationships/slideLayout" Target="../slideLayouts/slideLayout18.xml" />
  <Relationship Id="rId9" Type="http://schemas.openxmlformats.org/officeDocument/2006/relationships/slideLayout" Target="../slideLayouts/slideLayout23.xml" />
  <Relationship Id="rId14" Type="http://schemas.openxmlformats.org/officeDocument/2006/relationships/theme" Target="../theme/theme2.xml" />
</Relationships>
</file>

<file path=ppt/slideMasters/_rels/slideMaster3.xml.rels>&#65279;<?xml version="1.0" encoding="UTF-8" standalone="yes"?>
<Relationships xmlns="http://schemas.openxmlformats.org/package/2006/relationships">
  <Relationship Id="rId8" Type="http://schemas.openxmlformats.org/officeDocument/2006/relationships/slideLayout" Target="../slideLayouts/slideLayout35.xml" />
  <Relationship Id="rId13" Type="http://schemas.openxmlformats.org/officeDocument/2006/relationships/slideLayout" Target="../slideLayouts/slideLayout40.xml" />
  <Relationship Id="rId3" Type="http://schemas.openxmlformats.org/officeDocument/2006/relationships/slideLayout" Target="../slideLayouts/slideLayout30.xml" />
  <Relationship Id="rId7" Type="http://schemas.openxmlformats.org/officeDocument/2006/relationships/slideLayout" Target="../slideLayouts/slideLayout34.xml" />
  <Relationship Id="rId12" Type="http://schemas.openxmlformats.org/officeDocument/2006/relationships/slideLayout" Target="../slideLayouts/slideLayout39.xml" />
  <Relationship Id="rId2" Type="http://schemas.openxmlformats.org/officeDocument/2006/relationships/slideLayout" Target="../slideLayouts/slideLayout29.xml" />
  <Relationship Id="rId16" Type="http://schemas.openxmlformats.org/officeDocument/2006/relationships/image" Target="../media/image2.png" />
  <Relationship Id="rId1" Type="http://schemas.openxmlformats.org/officeDocument/2006/relationships/slideLayout" Target="../slideLayouts/slideLayout28.xml" />
  <Relationship Id="rId6" Type="http://schemas.openxmlformats.org/officeDocument/2006/relationships/slideLayout" Target="../slideLayouts/slideLayout33.xml" />
  <Relationship Id="rId11" Type="http://schemas.openxmlformats.org/officeDocument/2006/relationships/slideLayout" Target="../slideLayouts/slideLayout38.xml" />
  <Relationship Id="rId5" Type="http://schemas.openxmlformats.org/officeDocument/2006/relationships/slideLayout" Target="../slideLayouts/slideLayout32.xml" />
  <Relationship Id="rId15" Type="http://schemas.openxmlformats.org/officeDocument/2006/relationships/image" Target="../media/image1.png" />
  <Relationship Id="rId10" Type="http://schemas.openxmlformats.org/officeDocument/2006/relationships/slideLayout" Target="../slideLayouts/slideLayout37.xml" />
  <Relationship Id="rId4" Type="http://schemas.openxmlformats.org/officeDocument/2006/relationships/slideLayout" Target="../slideLayouts/slideLayout31.xml" />
  <Relationship Id="rId9" Type="http://schemas.openxmlformats.org/officeDocument/2006/relationships/slideLayout" Target="../slideLayouts/slideLayout36.xml" />
  <Relationship Id="rId14" Type="http://schemas.openxmlformats.org/officeDocument/2006/relationships/theme" Target="../theme/theme3.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s_01-12.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pic>
        <p:nvPicPr>
          <p:cNvPr id="9" name="Picture 8"/>
          <p:cNvPicPr>
            <a:picLocks noChangeAspect="1"/>
          </p:cNvPicPr>
          <p:nvPr/>
        </p:nvPicPr>
        <p:blipFill rotWithShape="1">
          <a:blip r:embed="rId17" cstate="print">
            <a:extLst>
              <a:ext uri="{28A0092B-C50C-407E-A947-70E740481C1C}">
                <a14:useLocalDpi xmlns:a14="http://schemas.microsoft.com/office/drawing/2010/main" val="0"/>
              </a:ext>
            </a:extLst>
          </a:blip>
          <a:srcRect l="11309" r="27456" b="54269"/>
          <a:stretch/>
        </p:blipFill>
        <p:spPr bwMode="ltGray">
          <a:xfrm>
            <a:off x="-76200" y="6191251"/>
            <a:ext cx="4470070" cy="742950"/>
          </a:xfrm>
          <a:prstGeom prst="rect">
            <a:avLst/>
          </a:prstGeom>
        </p:spPr>
      </p:pic>
      <p:cxnSp>
        <p:nvCxnSpPr>
          <p:cNvPr id="7" name="Straight Connector 6"/>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93776" y="36576"/>
            <a:ext cx="7735824"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93776" y="1161288"/>
            <a:ext cx="7525512" cy="47091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gray">
          <a:xfrm>
            <a:off x="3499104" y="5943600"/>
            <a:ext cx="2130552" cy="365125"/>
          </a:xfrm>
          <a:prstGeom prst="rect">
            <a:avLst/>
          </a:prstGeom>
        </p:spPr>
        <p:txBody>
          <a:bodyPr vert="horz" lIns="91440" tIns="45720" rIns="91440" bIns="45720" rtlCol="0" anchor="b" anchorCtr="0"/>
          <a:lstStyle>
            <a:lvl1pPr algn="ctr">
              <a:defRPr sz="1000">
                <a:solidFill>
                  <a:schemeClr val="accent2"/>
                </a:solidFill>
              </a:defRPr>
            </a:lvl1p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5" name="Footer Placeholder 4"/>
          <p:cNvSpPr>
            <a:spLocks noGrp="1"/>
          </p:cNvSpPr>
          <p:nvPr>
            <p:ph type="ftr" sz="quarter" idx="3"/>
          </p:nvPr>
        </p:nvSpPr>
        <p:spPr bwMode="gray">
          <a:xfrm>
            <a:off x="3499104" y="6291072"/>
            <a:ext cx="2130552" cy="365125"/>
          </a:xfrm>
          <a:prstGeom prst="rect">
            <a:avLst/>
          </a:prstGeom>
        </p:spPr>
        <p:txBody>
          <a:bodyPr vert="horz" lIns="91440" tIns="45720" rIns="91440" bIns="45720" rtlCol="0" anchor="t" anchorCtr="0">
            <a:normAutofit/>
          </a:bodyPr>
          <a:lstStyle>
            <a:lvl1pPr algn="ctr">
              <a:defRPr sz="1000">
                <a:solidFill>
                  <a:schemeClr val="accent2"/>
                </a:solidFill>
              </a:defRPr>
            </a:lvl1pPr>
          </a:lstStyle>
          <a:p>
            <a:endParaRPr lang="en-US" dirty="0">
              <a:solidFill>
                <a:srgbClr val="B4A06E"/>
              </a:solidFill>
            </a:endParaRPr>
          </a:p>
        </p:txBody>
      </p:sp>
      <p:sp>
        <p:nvSpPr>
          <p:cNvPr id="10" name="TextBox 9"/>
          <p:cNvSpPr txBox="1"/>
          <p:nvPr/>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Tree>
    <p:extLst>
      <p:ext uri="{BB962C8B-B14F-4D97-AF65-F5344CB8AC3E}">
        <p14:creationId xmlns:p14="http://schemas.microsoft.com/office/powerpoint/2010/main" val="11480749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iming>
    <p:tnLst>
      <p:par>
        <p:cTn id="1" dur="indefinite" restart="never" nodeType="tmRoot"/>
      </p:par>
    </p:tnLst>
  </p:timing>
  <p:txStyles>
    <p:titleStyle>
      <a:lvl1pPr algn="l" defTabSz="914400" rtl="0" eaLnBrk="1" latinLnBrk="0" hangingPunct="1">
        <a:spcBef>
          <a:spcPct val="0"/>
        </a:spcBef>
        <a:buNone/>
        <a:defRPr sz="2400" b="1" kern="1200" cap="all"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s_01-12.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pic>
        <p:nvPicPr>
          <p:cNvPr id="9" name="Picture 8"/>
          <p:cNvPicPr>
            <a:picLocks noChangeAspect="1"/>
          </p:cNvPicPr>
          <p:nvPr/>
        </p:nvPicPr>
        <p:blipFill rotWithShape="1">
          <a:blip r:embed="rId16" cstate="print">
            <a:extLst>
              <a:ext uri="{28A0092B-C50C-407E-A947-70E740481C1C}">
                <a14:useLocalDpi xmlns:a14="http://schemas.microsoft.com/office/drawing/2010/main" val="0"/>
              </a:ext>
            </a:extLst>
          </a:blip>
          <a:srcRect l="11309" r="27456" b="54269"/>
          <a:stretch/>
        </p:blipFill>
        <p:spPr bwMode="ltGray">
          <a:xfrm>
            <a:off x="-76200" y="6191251"/>
            <a:ext cx="4470070" cy="742950"/>
          </a:xfrm>
          <a:prstGeom prst="rect">
            <a:avLst/>
          </a:prstGeom>
        </p:spPr>
      </p:pic>
      <p:cxnSp>
        <p:nvCxnSpPr>
          <p:cNvPr id="7" name="Straight Connector 6"/>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93776" y="36576"/>
            <a:ext cx="7735824"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93776" y="1161288"/>
            <a:ext cx="7525512" cy="47091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gray">
          <a:xfrm>
            <a:off x="3499104" y="5943600"/>
            <a:ext cx="2130552" cy="365125"/>
          </a:xfrm>
          <a:prstGeom prst="rect">
            <a:avLst/>
          </a:prstGeom>
        </p:spPr>
        <p:txBody>
          <a:bodyPr vert="horz" lIns="91440" tIns="45720" rIns="91440" bIns="45720" rtlCol="0" anchor="b" anchorCtr="0"/>
          <a:lstStyle>
            <a:lvl1pPr algn="ctr">
              <a:defRPr sz="1000">
                <a:solidFill>
                  <a:schemeClr val="accent2"/>
                </a:solidFill>
              </a:defRPr>
            </a:lvl1p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5" name="Footer Placeholder 4"/>
          <p:cNvSpPr>
            <a:spLocks noGrp="1"/>
          </p:cNvSpPr>
          <p:nvPr>
            <p:ph type="ftr" sz="quarter" idx="3"/>
          </p:nvPr>
        </p:nvSpPr>
        <p:spPr bwMode="gray">
          <a:xfrm>
            <a:off x="3499104" y="6291072"/>
            <a:ext cx="2130552" cy="365125"/>
          </a:xfrm>
          <a:prstGeom prst="rect">
            <a:avLst/>
          </a:prstGeom>
        </p:spPr>
        <p:txBody>
          <a:bodyPr vert="horz" lIns="91440" tIns="45720" rIns="91440" bIns="45720" rtlCol="0" anchor="t" anchorCtr="0">
            <a:normAutofit/>
          </a:bodyPr>
          <a:lstStyle>
            <a:lvl1pPr algn="ctr">
              <a:defRPr sz="1000">
                <a:solidFill>
                  <a:schemeClr val="accent2"/>
                </a:solidFill>
              </a:defRPr>
            </a:lvl1pPr>
          </a:lstStyle>
          <a:p>
            <a:endParaRPr lang="en-US" dirty="0">
              <a:solidFill>
                <a:srgbClr val="B4A06E"/>
              </a:solidFill>
            </a:endParaRPr>
          </a:p>
        </p:txBody>
      </p:sp>
      <p:sp>
        <p:nvSpPr>
          <p:cNvPr id="10" name="TextBox 9"/>
          <p:cNvSpPr txBox="1"/>
          <p:nvPr/>
        </p:nvSpPr>
        <p:spPr bwMode="gray">
          <a:xfrm>
            <a:off x="8229600" y="228600"/>
            <a:ext cx="493776" cy="457200"/>
          </a:xfrm>
          <a:prstGeom prst="rect">
            <a:avLst/>
          </a:prstGeom>
          <a:noFill/>
        </p:spPr>
        <p:txBody>
          <a:bodyPr wrap="square" rtlCol="0">
            <a:noAutofit/>
          </a:bodyPr>
          <a:lstStyle/>
          <a:p>
            <a:pPr>
              <a:defRPr/>
            </a:pPr>
            <a:fld id="{D7F00760-1C81-FA48-933D-C36EBD8B72B8}" type="slidenum">
              <a:rPr lang="en-US" sz="1400" b="1" smtClean="0">
                <a:solidFill>
                  <a:srgbClr val="B4A06E"/>
                </a:solidFill>
              </a:rPr>
              <a:pPr>
                <a:defRPr/>
              </a:pPr>
              <a:t>‹#›</a:t>
            </a:fld>
            <a:endParaRPr lang="en-US" sz="1400" b="1" dirty="0" smtClean="0">
              <a:solidFill>
                <a:srgbClr val="B4A06E"/>
              </a:solidFill>
            </a:endParaRPr>
          </a:p>
        </p:txBody>
      </p:sp>
    </p:spTree>
    <p:extLst>
      <p:ext uri="{BB962C8B-B14F-4D97-AF65-F5344CB8AC3E}">
        <p14:creationId xmlns:p14="http://schemas.microsoft.com/office/powerpoint/2010/main" val="20469392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Lst>
  <p:timing>
    <p:tnLst>
      <p:par>
        <p:cTn id="1" dur="indefinite" restart="never" nodeType="tmRoot"/>
      </p:par>
    </p:tnLst>
  </p:timing>
  <p:txStyles>
    <p:titleStyle>
      <a:lvl1pPr algn="l" defTabSz="914400" rtl="0" eaLnBrk="1" latinLnBrk="0" hangingPunct="1">
        <a:spcBef>
          <a:spcPct val="0"/>
        </a:spcBef>
        <a:buNone/>
        <a:defRPr sz="2400" b="1" kern="1200" cap="all"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s_01-12.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pic>
        <p:nvPicPr>
          <p:cNvPr id="9" name="Picture 8"/>
          <p:cNvPicPr>
            <a:picLocks noChangeAspect="1"/>
          </p:cNvPicPr>
          <p:nvPr/>
        </p:nvPicPr>
        <p:blipFill rotWithShape="1">
          <a:blip r:embed="rId16" cstate="print">
            <a:extLst>
              <a:ext uri="{28A0092B-C50C-407E-A947-70E740481C1C}">
                <a14:useLocalDpi xmlns:a14="http://schemas.microsoft.com/office/drawing/2010/main" val="0"/>
              </a:ext>
            </a:extLst>
          </a:blip>
          <a:srcRect l="11309" r="27456" b="54269"/>
          <a:stretch/>
        </p:blipFill>
        <p:spPr bwMode="ltGray">
          <a:xfrm>
            <a:off x="-76200" y="6191251"/>
            <a:ext cx="4470070" cy="742950"/>
          </a:xfrm>
          <a:prstGeom prst="rect">
            <a:avLst/>
          </a:prstGeom>
        </p:spPr>
      </p:pic>
      <p:cxnSp>
        <p:nvCxnSpPr>
          <p:cNvPr id="7" name="Straight Connector 6"/>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93776" y="36576"/>
            <a:ext cx="7735824"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93776" y="1161288"/>
            <a:ext cx="7525512" cy="47091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gray">
          <a:xfrm>
            <a:off x="3499104" y="5943600"/>
            <a:ext cx="2130552" cy="365125"/>
          </a:xfrm>
          <a:prstGeom prst="rect">
            <a:avLst/>
          </a:prstGeom>
        </p:spPr>
        <p:txBody>
          <a:bodyPr vert="horz" lIns="91440" tIns="45720" rIns="91440" bIns="45720" rtlCol="0" anchor="b" anchorCtr="0"/>
          <a:lstStyle>
            <a:lvl1pPr algn="ctr">
              <a:defRPr sz="1000">
                <a:solidFill>
                  <a:schemeClr val="accent2"/>
                </a:solidFill>
              </a:defRPr>
            </a:lvl1pPr>
          </a:lstStyle>
          <a:p>
            <a:fld id="{2F1B40D9-D3E3-4995-A659-967E9A5C5E08}" type="datetimeFigureOut">
              <a:rPr lang="en-US" smtClean="0">
                <a:solidFill>
                  <a:srgbClr val="B4A06E"/>
                </a:solidFill>
              </a:rPr>
              <a:pPr/>
              <a:t>6/22/2017</a:t>
            </a:fld>
            <a:endParaRPr lang="en-US" dirty="0">
              <a:solidFill>
                <a:srgbClr val="B4A06E"/>
              </a:solidFill>
            </a:endParaRPr>
          </a:p>
        </p:txBody>
      </p:sp>
      <p:sp>
        <p:nvSpPr>
          <p:cNvPr id="5" name="Footer Placeholder 4"/>
          <p:cNvSpPr>
            <a:spLocks noGrp="1"/>
          </p:cNvSpPr>
          <p:nvPr>
            <p:ph type="ftr" sz="quarter" idx="3"/>
          </p:nvPr>
        </p:nvSpPr>
        <p:spPr bwMode="gray">
          <a:xfrm>
            <a:off x="3499104" y="6291072"/>
            <a:ext cx="2130552" cy="365125"/>
          </a:xfrm>
          <a:prstGeom prst="rect">
            <a:avLst/>
          </a:prstGeom>
        </p:spPr>
        <p:txBody>
          <a:bodyPr vert="horz" lIns="91440" tIns="45720" rIns="91440" bIns="45720" rtlCol="0" anchor="t" anchorCtr="0">
            <a:normAutofit/>
          </a:bodyPr>
          <a:lstStyle>
            <a:lvl1pPr algn="ctr">
              <a:defRPr sz="1000">
                <a:solidFill>
                  <a:schemeClr val="accent2"/>
                </a:solidFill>
              </a:defRPr>
            </a:lvl1pPr>
          </a:lstStyle>
          <a:p>
            <a:endParaRPr lang="en-US" dirty="0">
              <a:solidFill>
                <a:srgbClr val="B4A06E"/>
              </a:solidFill>
            </a:endParaRPr>
          </a:p>
        </p:txBody>
      </p:sp>
      <p:sp>
        <p:nvSpPr>
          <p:cNvPr id="10" name="TextBox 9"/>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
        <p:nvSpPr>
          <p:cNvPr id="11" name="Footer Placeholder 3"/>
          <p:cNvSpPr txBox="1">
            <a:spLocks/>
          </p:cNvSpPr>
          <p:nvPr userDrawn="1"/>
        </p:nvSpPr>
        <p:spPr bwMode="gray">
          <a:xfrm>
            <a:off x="3276600" y="6580907"/>
            <a:ext cx="3048000" cy="249385"/>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Confidential and Privileged – Not for Redistribution</a:t>
            </a:r>
            <a:endParaRPr lang="en-US" dirty="0"/>
          </a:p>
        </p:txBody>
      </p:sp>
    </p:spTree>
    <p:extLst>
      <p:ext uri="{BB962C8B-B14F-4D97-AF65-F5344CB8AC3E}">
        <p14:creationId xmlns:p14="http://schemas.microsoft.com/office/powerpoint/2010/main" val="126337978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669" r:id="rId13"/>
  </p:sldLayoutIdLst>
  <p:timing>
    <p:tnLst>
      <p:par>
        <p:cTn id="1" dur="indefinite" restart="never" nodeType="tmRoot"/>
      </p:par>
    </p:tnLst>
  </p:timing>
  <p:txStyles>
    <p:titleStyle>
      <a:lvl1pPr algn="l" defTabSz="914400" rtl="0" eaLnBrk="1" latinLnBrk="0" hangingPunct="1">
        <a:spcBef>
          <a:spcPct val="0"/>
        </a:spcBef>
        <a:buNone/>
        <a:defRPr sz="2400" b="1" kern="1200" cap="all"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30.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31.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9.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8.xml" />
</Relationships>
</file>

<file path=ppt/slides/_rels/slide13.xml.rels>&#65279;<?xml version="1.0" encoding="UTF-8" standalone="yes"?>
<Relationships xmlns="http://schemas.openxmlformats.org/package/2006/relationships">
  <Relationship Id="rId3" Type="http://schemas.openxmlformats.org/officeDocument/2006/relationships/notesSlide" Target="../notesSlides/notesSlide13.xml" />
  <Relationship Id="rId2" Type="http://schemas.openxmlformats.org/officeDocument/2006/relationships/slideLayout" Target="../slideLayouts/slideLayout8.xml" />
  <Relationship Id="rId1" Type="http://schemas.openxmlformats.org/officeDocument/2006/relationships/vmlDrawing" Target="../drawings/vmlDrawing1.vml" />
  <Relationship Id="rId6" Type="http://schemas.openxmlformats.org/officeDocument/2006/relationships/hyperlink" Target="https://www.dol.gov/ofccp/posters/Infographics/JurisdictionalThresholds_508_Feb2016_JRFQA508c.pdf" TargetMode="External" />
  <Relationship Id="rId5" Type="http://schemas.openxmlformats.org/officeDocument/2006/relationships/image" Target="../media/image8.emf" />
  <Relationship Id="rId4" Type="http://schemas.openxmlformats.org/officeDocument/2006/relationships/oleObject" Target="../embeddings/oleObject1.bin"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5.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29.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4.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8.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5.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9.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5.xml" />
</Relationships>
</file>

<file path=ppt/slides/_rels/slide21.xml.rels>&#65279;<?xml version="1.0" encoding="UTF-8" standalone="yes"?>
<Relationships xmlns="http://schemas.openxmlformats.org/package/2006/relationships">
  <Relationship Id="rId3" Type="http://schemas.openxmlformats.org/officeDocument/2006/relationships/hyperlink" Target="https://webapps.dol.gov/elaws/ofccp/fcca/assessment.asp" TargetMode="External" />
  <Relationship Id="rId2" Type="http://schemas.openxmlformats.org/officeDocument/2006/relationships/notesSlide" Target="../notesSlides/notesSlide21.xml"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4.xml" />
</Relationships>
</file>

<file path=ppt/slides/_rels/slide27.xml.rels>&#65279;<?xml version="1.0" encoding="UTF-8" standalone="yes"?>
<Relationships xmlns="http://schemas.openxmlformats.org/package/2006/relationships">
  <Relationship Id="rId3" Type="http://schemas.openxmlformats.org/officeDocument/2006/relationships/hyperlink" Target="https://www.dol.gov/ofccp/regs/compliance/faqs/fcssfaqs.htm" TargetMode="External" />
  <Relationship Id="rId2" Type="http://schemas.openxmlformats.org/officeDocument/2006/relationships/notesSlide" Target="../notesSlides/notesSlide27.xml" />
  <Relationship Id="rId1" Type="http://schemas.openxmlformats.org/officeDocument/2006/relationships/slideLayout" Target="../slideLayouts/slideLayout8.xml" />
</Relationships>
</file>

<file path=ppt/slides/_rels/slide28.xml.rels>&#65279;<?xml version="1.0" encoding="UTF-8" standalone="yes"?>
<Relationships xmlns="http://schemas.openxmlformats.org/package/2006/relationships">
  <Relationship Id="rId3" Type="http://schemas.openxmlformats.org/officeDocument/2006/relationships/hyperlink" Target="https://www.dol.gov/ofccp/regs/compliance/faqs/fcssfaqs.htm" TargetMode="External" />
  <Relationship Id="rId2" Type="http://schemas.openxmlformats.org/officeDocument/2006/relationships/notesSlide" Target="../notesSlides/notesSlide28.xml" />
  <Relationship Id="rId1" Type="http://schemas.openxmlformats.org/officeDocument/2006/relationships/slideLayout" Target="../slideLayouts/slideLayout8.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8.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31.xml"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30.xml" />
  <Relationship Id="rId1" Type="http://schemas.openxmlformats.org/officeDocument/2006/relationships/slideLayout" Target="../slideLayouts/slideLayout8.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8.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8.xml" />
</Relationships>
</file>

<file path=ppt/slides/_rels/slide33.xml.rels>&#65279;<?xml version="1.0" encoding="UTF-8" standalone="yes"?>
<Relationships xmlns="http://schemas.openxmlformats.org/package/2006/relationships">
  <Relationship Id="rId2" Type="http://schemas.openxmlformats.org/officeDocument/2006/relationships/notesSlide" Target="../notesSlides/notesSlide33.xml" />
  <Relationship Id="rId1" Type="http://schemas.openxmlformats.org/officeDocument/2006/relationships/slideLayout" Target="../slideLayouts/slideLayout10.xml" />
</Relationships>
</file>

<file path=ppt/slides/_rels/slide34.xml.rels>&#65279;<?xml version="1.0" encoding="UTF-8" standalone="yes"?>
<Relationships xmlns="http://schemas.openxmlformats.org/package/2006/relationships">
  <Relationship Id="rId2" Type="http://schemas.openxmlformats.org/officeDocument/2006/relationships/notesSlide" Target="../notesSlides/notesSlide34.xml" />
  <Relationship Id="rId1" Type="http://schemas.openxmlformats.org/officeDocument/2006/relationships/slideLayout" Target="../slideLayouts/slideLayout25.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9.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29.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29.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29.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9.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0624" y="1600200"/>
            <a:ext cx="6117336" cy="841248"/>
          </a:xfrm>
        </p:spPr>
        <p:txBody>
          <a:bodyPr>
            <a:normAutofit/>
          </a:bodyPr>
          <a:lstStyle/>
          <a:p>
            <a:r>
              <a:rPr lang="en-US" dirty="0" smtClean="0"/>
              <a:t>Law school for contractors 101</a:t>
            </a:r>
            <a:endParaRPr lang="en-US" dirty="0"/>
          </a:p>
        </p:txBody>
      </p:sp>
      <p:sp>
        <p:nvSpPr>
          <p:cNvPr id="5" name="Subtitle 4"/>
          <p:cNvSpPr>
            <a:spLocks noGrp="1"/>
          </p:cNvSpPr>
          <p:nvPr>
            <p:ph type="subTitle" idx="1"/>
          </p:nvPr>
        </p:nvSpPr>
        <p:spPr>
          <a:xfrm>
            <a:off x="6553200" y="2670048"/>
            <a:ext cx="2097024" cy="1216152"/>
          </a:xfrm>
        </p:spPr>
        <p:txBody>
          <a:bodyPr>
            <a:normAutofit/>
          </a:bodyPr>
          <a:lstStyle/>
          <a:p>
            <a:r>
              <a:rPr lang="en-US" sz="1800" dirty="0" smtClean="0"/>
              <a:t>Jon A. Geier</a:t>
            </a:r>
            <a:br>
              <a:rPr lang="en-US" sz="1800" dirty="0" smtClean="0"/>
            </a:br>
            <a:r>
              <a:rPr lang="en-US" sz="1800" dirty="0" smtClean="0"/>
              <a:t>Blake </a:t>
            </a:r>
            <a:r>
              <a:rPr lang="en-US" sz="1800" dirty="0"/>
              <a:t>R. </a:t>
            </a:r>
            <a:r>
              <a:rPr lang="en-US" sz="1800" dirty="0" smtClean="0"/>
              <a:t>Bertagna</a:t>
            </a:r>
            <a:r>
              <a:rPr lang="en-US" sz="1800" dirty="0"/>
              <a:t/>
            </a:r>
            <a:br>
              <a:rPr lang="en-US" sz="1800" dirty="0"/>
            </a:br>
            <a:endParaRPr lang="en-US" dirty="0"/>
          </a:p>
        </p:txBody>
      </p:sp>
      <p:sp>
        <p:nvSpPr>
          <p:cNvPr id="6" name="Text Placeholder 5"/>
          <p:cNvSpPr>
            <a:spLocks noGrp="1"/>
          </p:cNvSpPr>
          <p:nvPr>
            <p:ph type="body" sz="quarter" idx="3"/>
          </p:nvPr>
        </p:nvSpPr>
        <p:spPr>
          <a:xfrm>
            <a:off x="609600" y="2590800"/>
            <a:ext cx="2500884" cy="381000"/>
          </a:xfrm>
        </p:spPr>
        <p:txBody>
          <a:bodyPr>
            <a:normAutofit/>
          </a:bodyPr>
          <a:lstStyle/>
          <a:p>
            <a:pPr>
              <a:spcBef>
                <a:spcPts val="0"/>
              </a:spcBef>
            </a:pPr>
            <a:r>
              <a:rPr lang="en-US" dirty="0" smtClean="0"/>
              <a:t>Thursday, August 2, 2017</a:t>
            </a:r>
            <a:endParaRPr lang="en-US" dirty="0"/>
          </a:p>
        </p:txBody>
      </p:sp>
    </p:spTree>
    <p:extLst>
      <p:ext uri="{BB962C8B-B14F-4D97-AF65-F5344CB8AC3E}">
        <p14:creationId xmlns:p14="http://schemas.microsoft.com/office/powerpoint/2010/main" val="2480810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2: Jurisdiction  of primary federal contracts</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5002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Three Initial questions</a:t>
            </a:r>
            <a:endParaRPr lang="en-US" dirty="0"/>
          </a:p>
        </p:txBody>
      </p:sp>
      <p:sp>
        <p:nvSpPr>
          <p:cNvPr id="5" name="Content Placeholder 4"/>
          <p:cNvSpPr>
            <a:spLocks noGrp="1"/>
          </p:cNvSpPr>
          <p:nvPr>
            <p:ph idx="1"/>
          </p:nvPr>
        </p:nvSpPr>
        <p:spPr/>
        <p:txBody>
          <a:bodyPr/>
          <a:lstStyle/>
          <a:p>
            <a:pPr marL="0" lvl="0" indent="0">
              <a:spcBef>
                <a:spcPts val="0"/>
              </a:spcBef>
              <a:buNone/>
            </a:pPr>
            <a:r>
              <a:rPr lang="en-US" sz="2400" dirty="0">
                <a:solidFill>
                  <a:srgbClr val="000000"/>
                </a:solidFill>
              </a:rPr>
              <a:t>1:  Do we have the requisite type </a:t>
            </a:r>
            <a:r>
              <a:rPr lang="en-US" sz="2400" dirty="0" smtClean="0">
                <a:solidFill>
                  <a:srgbClr val="000000"/>
                </a:solidFill>
              </a:rPr>
              <a:t>of federal contract?</a:t>
            </a:r>
            <a:endParaRPr lang="en-US" sz="2200" dirty="0" smtClean="0">
              <a:solidFill>
                <a:srgbClr val="000000"/>
              </a:solidFill>
            </a:endParaRPr>
          </a:p>
          <a:p>
            <a:pPr marL="0" lvl="0" indent="0">
              <a:spcBef>
                <a:spcPts val="0"/>
              </a:spcBef>
              <a:buNone/>
            </a:pPr>
            <a:endParaRPr lang="en-US" sz="2400" dirty="0">
              <a:solidFill>
                <a:srgbClr val="000000"/>
              </a:solidFill>
            </a:endParaRPr>
          </a:p>
          <a:p>
            <a:pPr marL="0" lvl="0" indent="0">
              <a:spcBef>
                <a:spcPts val="0"/>
              </a:spcBef>
              <a:buNone/>
            </a:pPr>
            <a:endParaRPr lang="en-US" sz="2400" dirty="0">
              <a:solidFill>
                <a:srgbClr val="000000"/>
              </a:solidFill>
            </a:endParaRPr>
          </a:p>
          <a:p>
            <a:pPr marL="0" lvl="0" indent="0">
              <a:spcBef>
                <a:spcPts val="0"/>
              </a:spcBef>
              <a:buNone/>
            </a:pPr>
            <a:r>
              <a:rPr lang="en-US" sz="2400" dirty="0">
                <a:solidFill>
                  <a:srgbClr val="000000"/>
                </a:solidFill>
              </a:rPr>
              <a:t>2:  Does our contract meet the minimum </a:t>
            </a:r>
            <a:r>
              <a:rPr lang="en-US" sz="2400" dirty="0" smtClean="0">
                <a:solidFill>
                  <a:srgbClr val="000000"/>
                </a:solidFill>
              </a:rPr>
              <a:t>jurisdictional                   dollar threshold?</a:t>
            </a:r>
            <a:endParaRPr lang="en-US" sz="2400" dirty="0">
              <a:solidFill>
                <a:srgbClr val="000000"/>
              </a:solidFill>
            </a:endParaRPr>
          </a:p>
          <a:p>
            <a:pPr marL="0" lvl="0" indent="0">
              <a:spcBef>
                <a:spcPts val="0"/>
              </a:spcBef>
              <a:buNone/>
            </a:pPr>
            <a:endParaRPr lang="en-US" sz="2400" dirty="0" smtClean="0">
              <a:solidFill>
                <a:srgbClr val="000000"/>
              </a:solidFill>
            </a:endParaRPr>
          </a:p>
          <a:p>
            <a:pPr marL="0" lvl="0" indent="0">
              <a:spcBef>
                <a:spcPts val="0"/>
              </a:spcBef>
              <a:buNone/>
            </a:pPr>
            <a:endParaRPr lang="en-US" sz="2400" dirty="0">
              <a:solidFill>
                <a:srgbClr val="000000"/>
              </a:solidFill>
            </a:endParaRPr>
          </a:p>
          <a:p>
            <a:pPr marL="0" lvl="0" indent="0">
              <a:spcBef>
                <a:spcPts val="0"/>
              </a:spcBef>
              <a:buNone/>
            </a:pPr>
            <a:r>
              <a:rPr lang="en-US" sz="2400" dirty="0">
                <a:solidFill>
                  <a:srgbClr val="000000"/>
                </a:solidFill>
              </a:rPr>
              <a:t>3.  Do we have a sufficient number of employees?</a:t>
            </a:r>
          </a:p>
          <a:p>
            <a:endParaRPr lang="en-US" dirty="0"/>
          </a:p>
        </p:txBody>
      </p:sp>
    </p:spTree>
    <p:extLst>
      <p:ext uri="{BB962C8B-B14F-4D97-AF65-F5344CB8AC3E}">
        <p14:creationId xmlns:p14="http://schemas.microsoft.com/office/powerpoint/2010/main" val="1975144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“Government </a:t>
            </a:r>
            <a:r>
              <a:rPr lang="en-US" dirty="0" smtClean="0"/>
              <a:t>contract” = “any </a:t>
            </a:r>
            <a:r>
              <a:rPr lang="en-US" dirty="0"/>
              <a:t>agreement or modification thereof between any contracting agency and any person for the purchase, sale or use of personal property or </a:t>
            </a:r>
            <a:r>
              <a:rPr lang="en-US" dirty="0" err="1"/>
              <a:t>nonpersonal</a:t>
            </a:r>
            <a:r>
              <a:rPr lang="en-US" dirty="0"/>
              <a:t> services (including construction</a:t>
            </a:r>
            <a:r>
              <a:rPr lang="en-US" dirty="0" smtClean="0"/>
              <a:t>).”</a:t>
            </a:r>
          </a:p>
          <a:p>
            <a:endParaRPr lang="en-US" dirty="0"/>
          </a:p>
          <a:p>
            <a:r>
              <a:rPr lang="en-US" dirty="0" smtClean="0"/>
              <a:t>“</a:t>
            </a:r>
            <a:r>
              <a:rPr lang="en-US" dirty="0"/>
              <a:t>Contracting </a:t>
            </a:r>
            <a:r>
              <a:rPr lang="en-US" dirty="0" smtClean="0"/>
              <a:t>agency” = “any </a:t>
            </a:r>
            <a:r>
              <a:rPr lang="en-US" dirty="0"/>
              <a:t>department, agency, establishment, or instrumentality of the United States, including any wholly owned Government corporation, which enters into </a:t>
            </a:r>
            <a:r>
              <a:rPr lang="en-US" dirty="0" smtClean="0"/>
              <a:t>contracts.”</a:t>
            </a:r>
          </a:p>
          <a:p>
            <a:pPr marL="0" indent="0">
              <a:buNone/>
            </a:pPr>
            <a:endParaRPr lang="en-US" dirty="0" smtClean="0"/>
          </a:p>
          <a:p>
            <a:r>
              <a:rPr lang="en-US" dirty="0" smtClean="0"/>
              <a:t>“Person” = “any </a:t>
            </a:r>
            <a:r>
              <a:rPr lang="en-US" dirty="0"/>
              <a:t>natural person, corporation, partnership or joint venture, unincorporated association, State or local government, and any agency, instrumentality, or subdivision of such a </a:t>
            </a:r>
            <a:r>
              <a:rPr lang="en-US" dirty="0" smtClean="0"/>
              <a:t>government.”</a:t>
            </a:r>
          </a:p>
          <a:p>
            <a:pPr marL="0" indent="0">
              <a:buNone/>
            </a:pPr>
            <a:endParaRPr lang="en-US" dirty="0"/>
          </a:p>
          <a:p>
            <a:pPr marL="0" indent="0">
              <a:buNone/>
            </a:pPr>
            <a:r>
              <a:rPr lang="en-US" dirty="0" smtClean="0"/>
              <a:t>41 </a:t>
            </a:r>
            <a:r>
              <a:rPr lang="en-US" dirty="0" err="1"/>
              <a:t>C.F.R</a:t>
            </a:r>
            <a:r>
              <a:rPr lang="en-US" dirty="0"/>
              <a:t>. </a:t>
            </a:r>
            <a:r>
              <a:rPr lang="en-US" dirty="0" smtClean="0"/>
              <a:t>§</a:t>
            </a:r>
            <a:r>
              <a:rPr lang="en-US" dirty="0"/>
              <a:t> §</a:t>
            </a:r>
            <a:r>
              <a:rPr lang="en-US" dirty="0" smtClean="0"/>
              <a:t> 60-1.3, 60-300.2, 741.2</a:t>
            </a:r>
          </a:p>
          <a:p>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Government contract Definitions</a:t>
            </a:r>
            <a:endParaRPr lang="en-US" dirty="0"/>
          </a:p>
        </p:txBody>
      </p:sp>
    </p:spTree>
    <p:extLst>
      <p:ext uri="{BB962C8B-B14F-4D97-AF65-F5344CB8AC3E}">
        <p14:creationId xmlns:p14="http://schemas.microsoft.com/office/powerpoint/2010/main" val="1338997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Jurisdictional  dollar thresholds</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453295323"/>
              </p:ext>
            </p:extLst>
          </p:nvPr>
        </p:nvGraphicFramePr>
        <p:xfrm>
          <a:off x="3446450" y="1447800"/>
          <a:ext cx="2108200" cy="4090988"/>
        </p:xfrm>
        <a:graphic>
          <a:graphicData uri="http://schemas.openxmlformats.org/presentationml/2006/ole">
            <mc:AlternateContent xmlns:mc="http://schemas.openxmlformats.org/markup-compatibility/2006">
              <mc:Choice xmlns:v="urn:schemas-microsoft-com:vml" Requires="v">
                <p:oleObj spid="_x0000_s1204" name="Acrobat Document" r:id="rId4" imgW="3886090" imgH="7543800" progId="Acrobat.Document.2015">
                  <p:embed/>
                </p:oleObj>
              </mc:Choice>
              <mc:Fallback>
                <p:oleObj name="Acrobat Document" r:id="rId4" imgW="3886090" imgH="7543800" progId="Acrobat.Document.2015">
                  <p:embed/>
                  <p:pic>
                    <p:nvPicPr>
                      <p:cNvPr id="0" name=""/>
                      <p:cNvPicPr/>
                      <p:nvPr/>
                    </p:nvPicPr>
                    <p:blipFill>
                      <a:blip r:embed="rId5"/>
                      <a:stretch>
                        <a:fillRect/>
                      </a:stretch>
                    </p:blipFill>
                    <p:spPr>
                      <a:xfrm>
                        <a:off x="3446450" y="1447800"/>
                        <a:ext cx="2108200" cy="4090988"/>
                      </a:xfrm>
                      <a:prstGeom prst="rect">
                        <a:avLst/>
                      </a:prstGeom>
                    </p:spPr>
                  </p:pic>
                </p:oleObj>
              </mc:Fallback>
            </mc:AlternateContent>
          </a:graphicData>
        </a:graphic>
      </p:graphicFrame>
      <p:sp>
        <p:nvSpPr>
          <p:cNvPr id="2" name="Rectangle 1"/>
          <p:cNvSpPr/>
          <p:nvPr/>
        </p:nvSpPr>
        <p:spPr>
          <a:xfrm>
            <a:off x="5486400" y="4724400"/>
            <a:ext cx="3429000" cy="738664"/>
          </a:xfrm>
          <a:prstGeom prst="rect">
            <a:avLst/>
          </a:prstGeom>
        </p:spPr>
        <p:txBody>
          <a:bodyPr wrap="square">
            <a:spAutoFit/>
          </a:bodyPr>
          <a:lstStyle/>
          <a:p>
            <a:r>
              <a:rPr lang="en-US" sz="1400" dirty="0">
                <a:hlinkClick r:id="rId6"/>
              </a:rPr>
              <a:t>https://</a:t>
            </a:r>
            <a:r>
              <a:rPr lang="en-US" sz="1400" dirty="0" smtClean="0">
                <a:hlinkClick r:id="rId6"/>
              </a:rPr>
              <a:t>www.dol.gov/ofccp/posters/Infographics/JurisdictionalThresholds_508_Feb2016_JRFQA508c.pdf</a:t>
            </a:r>
            <a:r>
              <a:rPr lang="en-US" sz="1400" dirty="0" smtClean="0"/>
              <a:t> </a:t>
            </a:r>
            <a:endParaRPr lang="en-US" sz="1400" dirty="0"/>
          </a:p>
        </p:txBody>
      </p:sp>
    </p:spTree>
    <p:extLst>
      <p:ext uri="{BB962C8B-B14F-4D97-AF65-F5344CB8AC3E}">
        <p14:creationId xmlns:p14="http://schemas.microsoft.com/office/powerpoint/2010/main" val="844691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Basic threshold v. </a:t>
            </a:r>
            <a:r>
              <a:rPr lang="en-US" dirty="0" err="1" smtClean="0"/>
              <a:t>aap</a:t>
            </a:r>
            <a:r>
              <a:rPr lang="en-US" dirty="0" smtClean="0"/>
              <a:t> threshold</a:t>
            </a:r>
            <a:endParaRPr lang="en-US" dirty="0"/>
          </a:p>
        </p:txBody>
      </p:sp>
      <p:sp>
        <p:nvSpPr>
          <p:cNvPr id="5" name="Content Placeholder 4"/>
          <p:cNvSpPr>
            <a:spLocks noGrp="1"/>
          </p:cNvSpPr>
          <p:nvPr>
            <p:ph sz="half" idx="1"/>
          </p:nvPr>
        </p:nvSpPr>
        <p:spPr/>
        <p:txBody>
          <a:bodyPr>
            <a:normAutofit fontScale="77500" lnSpcReduction="20000"/>
          </a:bodyPr>
          <a:lstStyle/>
          <a:p>
            <a:pPr marL="0" indent="0">
              <a:buNone/>
            </a:pPr>
            <a:r>
              <a:rPr lang="en-US" b="1" dirty="0" smtClean="0"/>
              <a:t>Basic Threshold</a:t>
            </a:r>
          </a:p>
          <a:p>
            <a:pPr marL="0" indent="0">
              <a:buNone/>
            </a:pPr>
            <a:endParaRPr lang="en-US" dirty="0" smtClean="0"/>
          </a:p>
          <a:p>
            <a:r>
              <a:rPr lang="en-US" dirty="0" smtClean="0"/>
              <a:t>Refrain from discrimination and engage in affirmative action </a:t>
            </a:r>
            <a:r>
              <a:rPr lang="en-US" u="sng" dirty="0" smtClean="0"/>
              <a:t>practices</a:t>
            </a:r>
            <a:r>
              <a:rPr lang="en-US" dirty="0" smtClean="0"/>
              <a:t>.</a:t>
            </a:r>
          </a:p>
          <a:p>
            <a:endParaRPr lang="en-US" dirty="0" smtClean="0"/>
          </a:p>
          <a:p>
            <a:r>
              <a:rPr lang="en-US" dirty="0" smtClean="0"/>
              <a:t>Retain records of all employment and personnel actions.</a:t>
            </a:r>
          </a:p>
          <a:p>
            <a:endParaRPr lang="en-US" dirty="0" smtClean="0"/>
          </a:p>
          <a:p>
            <a:r>
              <a:rPr lang="en-US" dirty="0" smtClean="0"/>
              <a:t>NO affirmative action plans.</a:t>
            </a:r>
          </a:p>
          <a:p>
            <a:endParaRPr lang="en-US" dirty="0" smtClean="0"/>
          </a:p>
          <a:p>
            <a:r>
              <a:rPr lang="en-US" dirty="0" smtClean="0"/>
              <a:t>Also triggered under </a:t>
            </a:r>
            <a:r>
              <a:rPr lang="en-US" dirty="0" err="1" smtClean="0"/>
              <a:t>EO</a:t>
            </a:r>
            <a:r>
              <a:rPr lang="en-US" dirty="0" smtClean="0"/>
              <a:t> 11246 (1) for any employer having government bills of lading in any government and (2) for any financial institution serving as a depository of federal funds in any mount or as an issuing and paying agent for U.S. savings bonds and savings notes</a:t>
            </a:r>
            <a:endParaRPr lang="en-US" dirty="0"/>
          </a:p>
        </p:txBody>
      </p:sp>
      <p:sp>
        <p:nvSpPr>
          <p:cNvPr id="6" name="Content Placeholder 5"/>
          <p:cNvSpPr>
            <a:spLocks noGrp="1"/>
          </p:cNvSpPr>
          <p:nvPr>
            <p:ph sz="half" idx="2"/>
          </p:nvPr>
        </p:nvSpPr>
        <p:spPr/>
        <p:txBody>
          <a:bodyPr>
            <a:normAutofit fontScale="77500" lnSpcReduction="20000"/>
          </a:bodyPr>
          <a:lstStyle/>
          <a:p>
            <a:pPr marL="0" indent="0">
              <a:buNone/>
            </a:pPr>
            <a:r>
              <a:rPr lang="en-US" b="1" dirty="0" err="1" smtClean="0"/>
              <a:t>AAP</a:t>
            </a:r>
            <a:r>
              <a:rPr lang="en-US" b="1" dirty="0" smtClean="0"/>
              <a:t> Threshold</a:t>
            </a:r>
          </a:p>
          <a:p>
            <a:pPr marL="0" indent="0">
              <a:buNone/>
            </a:pPr>
            <a:endParaRPr lang="en-US" dirty="0" smtClean="0"/>
          </a:p>
          <a:p>
            <a:r>
              <a:rPr lang="en-US" dirty="0" smtClean="0"/>
              <a:t>Develop, adopt at each of its establishments, and annually update written </a:t>
            </a:r>
            <a:r>
              <a:rPr lang="en-US" dirty="0" err="1" smtClean="0"/>
              <a:t>AAPs</a:t>
            </a:r>
            <a:r>
              <a:rPr lang="en-US" dirty="0" smtClean="0"/>
              <a:t> for minorities, women, individuals with disabiliti9es, and protected veterans.</a:t>
            </a:r>
          </a:p>
          <a:p>
            <a:endParaRPr lang="en-US" dirty="0" smtClean="0"/>
          </a:p>
          <a:p>
            <a:r>
              <a:rPr lang="en-US" dirty="0" smtClean="0"/>
              <a:t>Fill annually a Standard Form 100 (EEO-1) and VETS-4212 Report.</a:t>
            </a:r>
            <a:endParaRPr lang="en-US" dirty="0"/>
          </a:p>
        </p:txBody>
      </p:sp>
    </p:spTree>
    <p:extLst>
      <p:ext uri="{BB962C8B-B14F-4D97-AF65-F5344CB8AC3E}">
        <p14:creationId xmlns:p14="http://schemas.microsoft.com/office/powerpoint/2010/main" val="776446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AAP</a:t>
            </a:r>
            <a:r>
              <a:rPr lang="en-US" dirty="0" smtClean="0"/>
              <a:t> Threshold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Each </a:t>
            </a:r>
            <a:r>
              <a:rPr lang="en-US" dirty="0" err="1"/>
              <a:t>nonconstruction</a:t>
            </a:r>
            <a:r>
              <a:rPr lang="en-US" dirty="0"/>
              <a:t> (supply and service) contractor must develop and maintain a written affirmative action program for each of its establishments, if it has 50 or more employees and:</a:t>
            </a:r>
          </a:p>
          <a:p>
            <a:endParaRPr lang="en-US" dirty="0"/>
          </a:p>
          <a:p>
            <a:pPr marL="0" indent="0">
              <a:buNone/>
            </a:pPr>
            <a:r>
              <a:rPr lang="en-US" dirty="0"/>
              <a:t>(i) Has a contract of $50,000 or more; or</a:t>
            </a:r>
          </a:p>
          <a:p>
            <a:endParaRPr lang="en-US" dirty="0"/>
          </a:p>
          <a:p>
            <a:pPr marL="0" indent="0">
              <a:buNone/>
            </a:pPr>
            <a:r>
              <a:rPr lang="en-US" dirty="0"/>
              <a:t>(ii) Has Government bills of lading which in any 12-month period, total or can reasonably be expected to total $50,000 or more; or</a:t>
            </a:r>
          </a:p>
          <a:p>
            <a:endParaRPr lang="en-US" dirty="0"/>
          </a:p>
          <a:p>
            <a:pPr marL="0" indent="0">
              <a:buNone/>
            </a:pPr>
            <a:r>
              <a:rPr lang="en-US" dirty="0"/>
              <a:t>(iii) Serves as a depository of Government funds in any amount</a:t>
            </a:r>
            <a:r>
              <a:rPr lang="en-US" dirty="0" smtClean="0"/>
              <a:t>; or</a:t>
            </a:r>
            <a:endParaRPr lang="en-US" dirty="0"/>
          </a:p>
          <a:p>
            <a:endParaRPr lang="en-US" dirty="0"/>
          </a:p>
          <a:p>
            <a:pPr marL="0" indent="0">
              <a:buNone/>
            </a:pPr>
            <a:r>
              <a:rPr lang="en-US" dirty="0"/>
              <a:t>(iv) Is a financial institution which is an issuing and paying agent for U.S. savings bonds and savings notes in any amount.</a:t>
            </a:r>
          </a:p>
        </p:txBody>
      </p:sp>
    </p:spTree>
    <p:extLst>
      <p:ext uri="{BB962C8B-B14F-4D97-AF65-F5344CB8AC3E}">
        <p14:creationId xmlns:p14="http://schemas.microsoft.com/office/powerpoint/2010/main" val="263508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en-US" dirty="0" err="1" smtClean="0"/>
              <a:t>EO</a:t>
            </a:r>
            <a:r>
              <a:rPr lang="en-US" dirty="0" smtClean="0"/>
              <a:t> 11246 – Jurisdiction or no jurisdiction?</a:t>
            </a:r>
            <a:endParaRPr lang="en-US" dirty="0"/>
          </a:p>
        </p:txBody>
      </p:sp>
      <p:sp>
        <p:nvSpPr>
          <p:cNvPr id="90115" name="Rectangle 3"/>
          <p:cNvSpPr>
            <a:spLocks noGrp="1" noChangeArrowheads="1"/>
          </p:cNvSpPr>
          <p:nvPr>
            <p:ph idx="1"/>
          </p:nvPr>
        </p:nvSpPr>
        <p:spPr>
          <a:xfrm>
            <a:off x="533400" y="838200"/>
            <a:ext cx="7525512" cy="5486400"/>
          </a:xfrm>
        </p:spPr>
        <p:txBody>
          <a:bodyPr>
            <a:noAutofit/>
          </a:bodyPr>
          <a:lstStyle/>
          <a:p>
            <a:r>
              <a:rPr lang="en-US" sz="1800" dirty="0" smtClean="0"/>
              <a:t>Acme Court Reports has a three-year contract valued at $500,000 per year with the Ninth Circuit Court of Appeals to provide stenographic services.</a:t>
            </a:r>
          </a:p>
          <a:p>
            <a:pPr lvl="1"/>
            <a:r>
              <a:rPr lang="en-US" sz="1600" dirty="0" smtClean="0"/>
              <a:t>Answer:  No.</a:t>
            </a:r>
            <a:br>
              <a:rPr lang="en-US" sz="1600" dirty="0" smtClean="0"/>
            </a:br>
            <a:endParaRPr lang="en-US" sz="900" dirty="0" smtClean="0"/>
          </a:p>
          <a:p>
            <a:r>
              <a:rPr lang="en-US" sz="1800" dirty="0" smtClean="0"/>
              <a:t>Geeky Group has a contract for $45,000 with the Environmental Protection Agency and a second contract for $15,000 with Homeland Security, both to provide IT repair services.</a:t>
            </a:r>
          </a:p>
          <a:p>
            <a:pPr lvl="1"/>
            <a:r>
              <a:rPr lang="en-US" sz="1600" dirty="0" smtClean="0"/>
              <a:t>Answer:  No.</a:t>
            </a:r>
            <a:br>
              <a:rPr lang="en-US" sz="1600" dirty="0" smtClean="0"/>
            </a:br>
            <a:endParaRPr lang="en-US" sz="900" dirty="0" smtClean="0"/>
          </a:p>
          <a:p>
            <a:r>
              <a:rPr lang="en-US" sz="1800" dirty="0" smtClean="0"/>
              <a:t>Wedosports.com pays the Department of Defense $1 million to be a prime sponsor of the annual Army/Navy football game.</a:t>
            </a:r>
          </a:p>
          <a:p>
            <a:pPr lvl="1"/>
            <a:r>
              <a:rPr lang="en-US" sz="1600" dirty="0" smtClean="0"/>
              <a:t>Answer:  Yes.</a:t>
            </a:r>
            <a:br>
              <a:rPr lang="en-US" sz="1600" dirty="0" smtClean="0"/>
            </a:br>
            <a:endParaRPr lang="en-US" sz="900" dirty="0" smtClean="0"/>
          </a:p>
          <a:p>
            <a:r>
              <a:rPr lang="en-US" sz="1800" dirty="0" smtClean="0"/>
              <a:t>Joe’s Bug &amp; Weed Killer has a master services agreement with the General Services Administration permitting any federal agency in DC to use its services through a purchase order protocol.  Eight agencies use Joe’s services and the purchase orders for 2016 totaled $51,000. </a:t>
            </a:r>
          </a:p>
          <a:p>
            <a:pPr lvl="1"/>
            <a:r>
              <a:rPr lang="en-US" sz="1600" dirty="0" smtClean="0"/>
              <a:t>Answer:  Yes.</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75734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0115">
                                            <p:txEl>
                                              <p:pRg st="4" end="4"/>
                                            </p:txEl>
                                          </p:spTgt>
                                        </p:tgtEl>
                                        <p:attrNameLst>
                                          <p:attrName>style.visibility</p:attrName>
                                        </p:attrNameLst>
                                      </p:cBhvr>
                                      <p:to>
                                        <p:strVal val="visible"/>
                                      </p:to>
                                    </p:set>
                                    <p:anim calcmode="lin" valueType="num">
                                      <p:cBhvr additive="base">
                                        <p:cTn id="31"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additive="base">
                                        <p:cTn id="37"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0115">
                                            <p:txEl>
                                              <p:pRg st="6" end="6"/>
                                            </p:txEl>
                                          </p:spTgt>
                                        </p:tgtEl>
                                        <p:attrNameLst>
                                          <p:attrName>style.visibility</p:attrName>
                                        </p:attrNameLst>
                                      </p:cBhvr>
                                      <p:to>
                                        <p:strVal val="visible"/>
                                      </p:to>
                                    </p:set>
                                    <p:anim calcmode="lin" valueType="num">
                                      <p:cBhvr additive="base">
                                        <p:cTn id="43" dur="500" fill="hold"/>
                                        <p:tgtEl>
                                          <p:spTgt spid="901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01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0115">
                                            <p:txEl>
                                              <p:pRg st="7" end="7"/>
                                            </p:txEl>
                                          </p:spTgt>
                                        </p:tgtEl>
                                        <p:attrNameLst>
                                          <p:attrName>style.visibility</p:attrName>
                                        </p:attrNameLst>
                                      </p:cBhvr>
                                      <p:to>
                                        <p:strVal val="visible"/>
                                      </p:to>
                                    </p:set>
                                    <p:anim calcmode="lin" valueType="num">
                                      <p:cBhvr additive="base">
                                        <p:cTn id="49" dur="500" fill="hold"/>
                                        <p:tgtEl>
                                          <p:spTgt spid="901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01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3: subcontractor and other ancillary jurisdiction</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685595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776" y="762000"/>
            <a:ext cx="7735824" cy="5257800"/>
          </a:xfrm>
        </p:spPr>
        <p:txBody>
          <a:bodyPr>
            <a:normAutofit fontScale="92500" lnSpcReduction="10000"/>
          </a:bodyPr>
          <a:lstStyle/>
          <a:p>
            <a:r>
              <a:rPr lang="en-US" dirty="0" smtClean="0"/>
              <a:t>“Contractor means, unless </a:t>
            </a:r>
            <a:r>
              <a:rPr lang="en-US" dirty="0"/>
              <a:t>otherwise indicated, a prime contractor </a:t>
            </a:r>
            <a:r>
              <a:rPr lang="en-US" b="1" u="sng" dirty="0"/>
              <a:t>or subcontractor</a:t>
            </a:r>
            <a:r>
              <a:rPr lang="en-US" dirty="0" smtClean="0"/>
              <a:t>.” </a:t>
            </a:r>
          </a:p>
          <a:p>
            <a:pPr marL="0" indent="0">
              <a:buNone/>
            </a:pPr>
            <a:r>
              <a:rPr lang="en-US" dirty="0" smtClean="0"/>
              <a:t> 41 </a:t>
            </a:r>
            <a:r>
              <a:rPr lang="en-US" dirty="0" err="1"/>
              <a:t>C.F.R</a:t>
            </a:r>
            <a:r>
              <a:rPr lang="en-US" dirty="0"/>
              <a:t>. § </a:t>
            </a:r>
            <a:r>
              <a:rPr lang="en-US" dirty="0" smtClean="0"/>
              <a:t>60-1.3.</a:t>
            </a:r>
          </a:p>
          <a:p>
            <a:pPr marL="0" indent="0">
              <a:buNone/>
            </a:pPr>
            <a:endParaRPr lang="en-US" dirty="0" smtClean="0"/>
          </a:p>
          <a:p>
            <a:r>
              <a:rPr lang="en-US" dirty="0" smtClean="0"/>
              <a:t>“Subcontract </a:t>
            </a:r>
            <a:r>
              <a:rPr lang="en-US" dirty="0"/>
              <a:t>means any agreement or arrangement between a contractor and any person (in which the parties do not stand in the relationship of an employer and an employee):</a:t>
            </a:r>
          </a:p>
          <a:p>
            <a:pPr lvl="1"/>
            <a:r>
              <a:rPr lang="en-US" dirty="0" smtClean="0"/>
              <a:t>(</a:t>
            </a:r>
            <a:r>
              <a:rPr lang="en-US" dirty="0"/>
              <a:t>1) For the purchase, sale or use of personal property or </a:t>
            </a:r>
            <a:r>
              <a:rPr lang="en-US" dirty="0" err="1"/>
              <a:t>nonpersonal</a:t>
            </a:r>
            <a:r>
              <a:rPr lang="en-US" dirty="0"/>
              <a:t> services which, in whole or in part, is necessary to the performance of any one or more contracts; or</a:t>
            </a:r>
          </a:p>
          <a:p>
            <a:pPr lvl="1"/>
            <a:r>
              <a:rPr lang="en-US" dirty="0" smtClean="0"/>
              <a:t>(</a:t>
            </a:r>
            <a:r>
              <a:rPr lang="en-US" dirty="0"/>
              <a:t>2) Under which any portion of the </a:t>
            </a:r>
            <a:r>
              <a:rPr lang="en-US" dirty="0" smtClean="0"/>
              <a:t>contractor’s </a:t>
            </a:r>
            <a:r>
              <a:rPr lang="en-US" dirty="0"/>
              <a:t>obligation under any one or more contracts is performed, undertaken or assumed</a:t>
            </a:r>
            <a:r>
              <a:rPr lang="en-US" dirty="0" smtClean="0"/>
              <a:t>.”</a:t>
            </a:r>
          </a:p>
          <a:p>
            <a:pPr marL="0" lvl="0" indent="0">
              <a:buNone/>
            </a:pPr>
            <a:r>
              <a:rPr lang="en-US" dirty="0" smtClean="0">
                <a:solidFill>
                  <a:srgbClr val="000000"/>
                </a:solidFill>
              </a:rPr>
              <a:t>41 </a:t>
            </a:r>
            <a:r>
              <a:rPr lang="en-US" dirty="0" err="1">
                <a:solidFill>
                  <a:srgbClr val="000000"/>
                </a:solidFill>
              </a:rPr>
              <a:t>C.F.R</a:t>
            </a:r>
            <a:r>
              <a:rPr lang="en-US" dirty="0">
                <a:solidFill>
                  <a:srgbClr val="000000"/>
                </a:solidFill>
              </a:rPr>
              <a:t>. </a:t>
            </a:r>
            <a:r>
              <a:rPr lang="en-US" dirty="0" smtClean="0">
                <a:solidFill>
                  <a:srgbClr val="000000"/>
                </a:solidFill>
              </a:rPr>
              <a:t>§ 60-1.3.</a:t>
            </a:r>
          </a:p>
          <a:p>
            <a:endParaRPr lang="en-US" dirty="0">
              <a:solidFill>
                <a:srgbClr val="000000"/>
              </a:solidFill>
            </a:endParaRPr>
          </a:p>
          <a:p>
            <a:r>
              <a:rPr lang="en-US" dirty="0" smtClean="0">
                <a:solidFill>
                  <a:srgbClr val="000000"/>
                </a:solidFill>
              </a:rPr>
              <a:t>The “equal opportunity clauses” require contractors (including subcontractors) to “flow down” a contractor’s obligations by incorporating them in every subcontract and purchase order.</a:t>
            </a:r>
          </a:p>
          <a:p>
            <a:pPr marL="0" indent="0">
              <a:buNone/>
            </a:pPr>
            <a:r>
              <a:rPr lang="en-US" dirty="0" smtClean="0">
                <a:solidFill>
                  <a:srgbClr val="000000"/>
                </a:solidFill>
              </a:rPr>
              <a:t>41 </a:t>
            </a:r>
            <a:r>
              <a:rPr lang="en-US" dirty="0" err="1" smtClean="0">
                <a:solidFill>
                  <a:srgbClr val="000000"/>
                </a:solidFill>
              </a:rPr>
              <a:t>C.F.R</a:t>
            </a:r>
            <a:r>
              <a:rPr lang="en-US" dirty="0">
                <a:solidFill>
                  <a:srgbClr val="000000"/>
                </a:solidFill>
              </a:rPr>
              <a:t>. </a:t>
            </a:r>
            <a:r>
              <a:rPr lang="en-US" dirty="0" smtClean="0">
                <a:solidFill>
                  <a:srgbClr val="000000"/>
                </a:solidFill>
              </a:rPr>
              <a:t>§</a:t>
            </a:r>
            <a:r>
              <a:rPr lang="en-US" dirty="0">
                <a:solidFill>
                  <a:srgbClr val="000000"/>
                </a:solidFill>
              </a:rPr>
              <a:t> §</a:t>
            </a:r>
            <a:r>
              <a:rPr lang="en-US" dirty="0" smtClean="0">
                <a:solidFill>
                  <a:srgbClr val="000000"/>
                </a:solidFill>
              </a:rPr>
              <a:t> 60-1.4(a), 60-300.5(a), 60-741.5(a)</a:t>
            </a:r>
            <a:endParaRPr lang="en-US" dirty="0">
              <a:solidFill>
                <a:srgbClr val="000000"/>
              </a:solidFill>
            </a:endParaRPr>
          </a:p>
          <a:p>
            <a:pPr lvl="1"/>
            <a:endParaRPr lang="en-US" dirty="0"/>
          </a:p>
        </p:txBody>
      </p:sp>
      <p:sp>
        <p:nvSpPr>
          <p:cNvPr id="3" name="Title 2"/>
          <p:cNvSpPr>
            <a:spLocks noGrp="1"/>
          </p:cNvSpPr>
          <p:nvPr>
            <p:ph type="title"/>
          </p:nvPr>
        </p:nvSpPr>
        <p:spPr/>
        <p:txBody>
          <a:bodyPr/>
          <a:lstStyle/>
          <a:p>
            <a:r>
              <a:rPr lang="en-US" dirty="0" smtClean="0"/>
              <a:t>But are you a covered subcontractor?</a:t>
            </a:r>
            <a:endParaRPr lang="en-US" dirty="0"/>
          </a:p>
        </p:txBody>
      </p:sp>
    </p:spTree>
    <p:extLst>
      <p:ext uri="{BB962C8B-B14F-4D97-AF65-F5344CB8AC3E}">
        <p14:creationId xmlns:p14="http://schemas.microsoft.com/office/powerpoint/2010/main" val="1674929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t>Loffland</a:t>
            </a:r>
            <a:r>
              <a:rPr lang="en-US" dirty="0"/>
              <a:t> Brothers v. Monongahela Railroad</a:t>
            </a:r>
          </a:p>
        </p:txBody>
      </p:sp>
      <p:sp>
        <p:nvSpPr>
          <p:cNvPr id="5" name="Content Placeholder 4"/>
          <p:cNvSpPr>
            <a:spLocks noGrp="1"/>
          </p:cNvSpPr>
          <p:nvPr>
            <p:ph sz="half" idx="1"/>
          </p:nvPr>
        </p:nvSpPr>
        <p:spPr>
          <a:xfrm>
            <a:off x="493776" y="762000"/>
            <a:ext cx="3941064" cy="5026152"/>
          </a:xfrm>
        </p:spPr>
        <p:txBody>
          <a:bodyPr>
            <a:normAutofit fontScale="77500" lnSpcReduction="20000"/>
          </a:bodyPr>
          <a:lstStyle/>
          <a:p>
            <a:pPr marL="0" indent="0">
              <a:buNone/>
            </a:pPr>
            <a:r>
              <a:rPr lang="en-US" u="sng" dirty="0" err="1" smtClean="0"/>
              <a:t>Loffland</a:t>
            </a:r>
            <a:r>
              <a:rPr lang="en-US" u="sng" dirty="0" smtClean="0"/>
              <a:t> Brothers</a:t>
            </a:r>
          </a:p>
          <a:p>
            <a:endParaRPr lang="en-US" dirty="0"/>
          </a:p>
          <a:p>
            <a:r>
              <a:rPr lang="en-US" dirty="0" smtClean="0"/>
              <a:t>Employer had drilling </a:t>
            </a:r>
            <a:r>
              <a:rPr lang="en-US" dirty="0"/>
              <a:t>contracts with and supplied unrefined oil to a refinery that, in turn</a:t>
            </a:r>
            <a:r>
              <a:rPr lang="en-US" dirty="0" smtClean="0"/>
              <a:t>, supplied </a:t>
            </a:r>
            <a:r>
              <a:rPr lang="en-US" dirty="0"/>
              <a:t>fuel to federal agencies</a:t>
            </a:r>
            <a:r>
              <a:rPr lang="en-US" dirty="0" smtClean="0"/>
              <a:t>.</a:t>
            </a:r>
          </a:p>
          <a:p>
            <a:r>
              <a:rPr lang="en-US" dirty="0" smtClean="0"/>
              <a:t>Government </a:t>
            </a:r>
            <a:r>
              <a:rPr lang="en-US" dirty="0"/>
              <a:t>argued </a:t>
            </a:r>
            <a:r>
              <a:rPr lang="en-US" dirty="0" smtClean="0"/>
              <a:t>employer </a:t>
            </a:r>
            <a:r>
              <a:rPr lang="en-US" dirty="0"/>
              <a:t>was a federal subcontractor </a:t>
            </a:r>
            <a:r>
              <a:rPr lang="en-US" dirty="0" smtClean="0"/>
              <a:t>because (1) employer’s history </a:t>
            </a:r>
            <a:r>
              <a:rPr lang="en-US" dirty="0"/>
              <a:t>of holding prime government contracts in the past demonstrated </a:t>
            </a:r>
            <a:r>
              <a:rPr lang="en-US" dirty="0" smtClean="0"/>
              <a:t>a likelihood </a:t>
            </a:r>
            <a:r>
              <a:rPr lang="en-US" dirty="0"/>
              <a:t>of holding future government </a:t>
            </a:r>
            <a:r>
              <a:rPr lang="en-US" dirty="0" smtClean="0"/>
              <a:t>contracts; (2) employer </a:t>
            </a:r>
            <a:r>
              <a:rPr lang="en-US" dirty="0"/>
              <a:t>performed drilling operations for </a:t>
            </a:r>
            <a:r>
              <a:rPr lang="en-US" dirty="0" smtClean="0"/>
              <a:t>major oil </a:t>
            </a:r>
            <a:r>
              <a:rPr lang="en-US" dirty="0"/>
              <a:t>companies which, in turn, refined the drilled oil and sold oil products </a:t>
            </a:r>
            <a:r>
              <a:rPr lang="en-US" dirty="0" smtClean="0"/>
              <a:t>to the government; and (3) employer had contracts </a:t>
            </a:r>
            <a:r>
              <a:rPr lang="en-US" dirty="0"/>
              <a:t>with major oil companies to drill on land leased from the </a:t>
            </a:r>
            <a:r>
              <a:rPr lang="en-US" dirty="0" smtClean="0"/>
              <a:t>federal government.</a:t>
            </a:r>
            <a:endParaRPr lang="en-US" dirty="0"/>
          </a:p>
        </p:txBody>
      </p:sp>
      <p:sp>
        <p:nvSpPr>
          <p:cNvPr id="6" name="Content Placeholder 5"/>
          <p:cNvSpPr>
            <a:spLocks noGrp="1"/>
          </p:cNvSpPr>
          <p:nvPr>
            <p:ph sz="half" idx="2"/>
          </p:nvPr>
        </p:nvSpPr>
        <p:spPr>
          <a:xfrm>
            <a:off x="4709160" y="762000"/>
            <a:ext cx="3941064" cy="5026152"/>
          </a:xfrm>
        </p:spPr>
        <p:txBody>
          <a:bodyPr>
            <a:normAutofit fontScale="77500" lnSpcReduction="20000"/>
          </a:bodyPr>
          <a:lstStyle/>
          <a:p>
            <a:pPr marL="0" indent="0">
              <a:buNone/>
            </a:pPr>
            <a:r>
              <a:rPr lang="en-US" u="sng" dirty="0" smtClean="0"/>
              <a:t>Monongahela Railroad</a:t>
            </a:r>
          </a:p>
          <a:p>
            <a:endParaRPr lang="en-US" dirty="0"/>
          </a:p>
          <a:p>
            <a:r>
              <a:rPr lang="en-US" dirty="0" smtClean="0"/>
              <a:t>Railroad transported </a:t>
            </a:r>
            <a:r>
              <a:rPr lang="en-US" dirty="0"/>
              <a:t>coal by rail for a portion of the </a:t>
            </a:r>
            <a:r>
              <a:rPr lang="en-US" dirty="0" smtClean="0"/>
              <a:t>trip from </a:t>
            </a:r>
            <a:r>
              <a:rPr lang="en-US" dirty="0"/>
              <a:t>the coal mines to Detroit Edison’s </a:t>
            </a:r>
            <a:r>
              <a:rPr lang="en-US" dirty="0" smtClean="0"/>
              <a:t>power plant, which contracted </a:t>
            </a:r>
            <a:r>
              <a:rPr lang="en-US" dirty="0"/>
              <a:t>with </a:t>
            </a:r>
            <a:r>
              <a:rPr lang="en-US" dirty="0" smtClean="0"/>
              <a:t>GSA </a:t>
            </a:r>
            <a:r>
              <a:rPr lang="en-US" dirty="0"/>
              <a:t>to supply </a:t>
            </a:r>
            <a:r>
              <a:rPr lang="en-US" dirty="0" smtClean="0"/>
              <a:t>electric/steam </a:t>
            </a:r>
            <a:r>
              <a:rPr lang="en-US" dirty="0"/>
              <a:t>service to federal </a:t>
            </a:r>
            <a:r>
              <a:rPr lang="en-US" dirty="0" smtClean="0"/>
              <a:t>facilities.</a:t>
            </a:r>
          </a:p>
          <a:p>
            <a:r>
              <a:rPr lang="en-US" dirty="0" smtClean="0"/>
              <a:t>Federal </a:t>
            </a:r>
            <a:r>
              <a:rPr lang="en-US" dirty="0"/>
              <a:t>government used approximately 0.4 percent of the electricity generated by Detroit Edison on a yearly </a:t>
            </a:r>
            <a:r>
              <a:rPr lang="en-US" dirty="0" smtClean="0"/>
              <a:t>basis.</a:t>
            </a:r>
          </a:p>
          <a:p>
            <a:r>
              <a:rPr lang="en-US" dirty="0" smtClean="0"/>
              <a:t>Railroad </a:t>
            </a:r>
            <a:r>
              <a:rPr lang="en-US" dirty="0"/>
              <a:t>a</a:t>
            </a:r>
            <a:r>
              <a:rPr lang="en-US" dirty="0" smtClean="0"/>
              <a:t>rgued </a:t>
            </a:r>
            <a:r>
              <a:rPr lang="en-US" dirty="0"/>
              <a:t>that its services were not necessary to </a:t>
            </a:r>
            <a:r>
              <a:rPr lang="en-US" dirty="0" smtClean="0"/>
              <a:t>DE’s government </a:t>
            </a:r>
            <a:r>
              <a:rPr lang="en-US" dirty="0"/>
              <a:t>contract because </a:t>
            </a:r>
            <a:r>
              <a:rPr lang="en-US" dirty="0" smtClean="0"/>
              <a:t>it produced </a:t>
            </a:r>
            <a:r>
              <a:rPr lang="en-US" dirty="0"/>
              <a:t>electricity </a:t>
            </a:r>
            <a:r>
              <a:rPr lang="en-US" dirty="0" smtClean="0"/>
              <a:t>even </a:t>
            </a:r>
            <a:r>
              <a:rPr lang="en-US" dirty="0"/>
              <a:t>when </a:t>
            </a:r>
            <a:r>
              <a:rPr lang="en-US" dirty="0" smtClean="0"/>
              <a:t>railroad </a:t>
            </a:r>
            <a:r>
              <a:rPr lang="en-US" dirty="0"/>
              <a:t>did not transport any coal to </a:t>
            </a:r>
            <a:r>
              <a:rPr lang="en-US" dirty="0" smtClean="0"/>
              <a:t>it, there </a:t>
            </a:r>
            <a:r>
              <a:rPr lang="en-US" dirty="0"/>
              <a:t>was no way to prove that its coal was used to produce the electricity that was sold to the GSA, </a:t>
            </a:r>
            <a:r>
              <a:rPr lang="en-US" dirty="0" smtClean="0"/>
              <a:t>and that </a:t>
            </a:r>
            <a:r>
              <a:rPr lang="en-US" dirty="0"/>
              <a:t>the amount of electricity purchased by the government </a:t>
            </a:r>
            <a:r>
              <a:rPr lang="en-US" dirty="0" smtClean="0"/>
              <a:t>was minimal.</a:t>
            </a:r>
            <a:endParaRPr lang="en-US" dirty="0"/>
          </a:p>
        </p:txBody>
      </p:sp>
    </p:spTree>
    <p:extLst>
      <p:ext uri="{BB962C8B-B14F-4D97-AF65-F5344CB8AC3E}">
        <p14:creationId xmlns:p14="http://schemas.microsoft.com/office/powerpoint/2010/main" val="175295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a:solidFill>
                  <a:schemeClr val="accent1"/>
                </a:solidFill>
              </a:rPr>
              <a:t>Chapter </a:t>
            </a:r>
            <a:r>
              <a:rPr lang="en-US" dirty="0" smtClean="0">
                <a:solidFill>
                  <a:schemeClr val="accent1"/>
                </a:solidFill>
              </a:rPr>
              <a:t>1: Governing Laws</a:t>
            </a:r>
            <a:r>
              <a:rPr lang="en-US" dirty="0">
                <a:solidFill>
                  <a:schemeClr val="accent1"/>
                </a:solidFill>
              </a:rPr>
              <a:t>, </a:t>
            </a:r>
            <a:r>
              <a:rPr lang="en-US" dirty="0" smtClean="0">
                <a:solidFill>
                  <a:schemeClr val="accent1"/>
                </a:solidFill>
              </a:rPr>
              <a:t>Regulations </a:t>
            </a:r>
            <a:r>
              <a:rPr lang="en-US" dirty="0">
                <a:solidFill>
                  <a:schemeClr val="accent1"/>
                </a:solidFill>
              </a:rPr>
              <a:t>and </a:t>
            </a:r>
            <a:r>
              <a:rPr lang="en-US" dirty="0" smtClean="0">
                <a:solidFill>
                  <a:schemeClr val="accent1"/>
                </a:solidFill>
              </a:rPr>
              <a:t>Related Authorities</a:t>
            </a:r>
          </a:p>
          <a:p>
            <a:endParaRPr lang="en-US" dirty="0" smtClean="0">
              <a:solidFill>
                <a:schemeClr val="accent1"/>
              </a:solidFill>
            </a:endParaRPr>
          </a:p>
          <a:p>
            <a:r>
              <a:rPr lang="en-US" dirty="0">
                <a:solidFill>
                  <a:schemeClr val="accent1"/>
                </a:solidFill>
              </a:rPr>
              <a:t>Chapter </a:t>
            </a:r>
            <a:r>
              <a:rPr lang="en-US" dirty="0" smtClean="0">
                <a:solidFill>
                  <a:schemeClr val="accent1"/>
                </a:solidFill>
              </a:rPr>
              <a:t>2: Jurisdiction  </a:t>
            </a:r>
            <a:r>
              <a:rPr lang="en-US" dirty="0">
                <a:solidFill>
                  <a:schemeClr val="accent1"/>
                </a:solidFill>
              </a:rPr>
              <a:t>of </a:t>
            </a:r>
            <a:r>
              <a:rPr lang="en-US" dirty="0" smtClean="0">
                <a:solidFill>
                  <a:schemeClr val="accent1"/>
                </a:solidFill>
              </a:rPr>
              <a:t>Primary Federal Contracts</a:t>
            </a:r>
          </a:p>
          <a:p>
            <a:endParaRPr lang="en-US" dirty="0" smtClean="0">
              <a:solidFill>
                <a:schemeClr val="accent1"/>
              </a:solidFill>
            </a:endParaRPr>
          </a:p>
          <a:p>
            <a:r>
              <a:rPr lang="en-US" dirty="0" smtClean="0">
                <a:solidFill>
                  <a:schemeClr val="accent1"/>
                </a:solidFill>
              </a:rPr>
              <a:t>Chapter 3: Subcontractor </a:t>
            </a:r>
            <a:r>
              <a:rPr lang="en-US" dirty="0">
                <a:solidFill>
                  <a:schemeClr val="accent1"/>
                </a:solidFill>
              </a:rPr>
              <a:t>and </a:t>
            </a:r>
            <a:r>
              <a:rPr lang="en-US" dirty="0" smtClean="0">
                <a:solidFill>
                  <a:schemeClr val="accent1"/>
                </a:solidFill>
              </a:rPr>
              <a:t>Other Ancillary Jurisdiction</a:t>
            </a:r>
          </a:p>
          <a:p>
            <a:endParaRPr lang="en-US" dirty="0" smtClean="0">
              <a:solidFill>
                <a:schemeClr val="accent1"/>
              </a:solidFill>
            </a:endParaRPr>
          </a:p>
          <a:p>
            <a:r>
              <a:rPr lang="en-US" dirty="0" smtClean="0">
                <a:solidFill>
                  <a:schemeClr val="accent1"/>
                </a:solidFill>
              </a:rPr>
              <a:t>Chapter 4: Access </a:t>
            </a:r>
            <a:r>
              <a:rPr lang="en-US" dirty="0">
                <a:solidFill>
                  <a:schemeClr val="accent1"/>
                </a:solidFill>
              </a:rPr>
              <a:t>to </a:t>
            </a:r>
            <a:r>
              <a:rPr lang="en-US" dirty="0" smtClean="0">
                <a:solidFill>
                  <a:schemeClr val="accent1"/>
                </a:solidFill>
              </a:rPr>
              <a:t>Property </a:t>
            </a:r>
            <a:r>
              <a:rPr lang="en-US" dirty="0">
                <a:solidFill>
                  <a:schemeClr val="accent1"/>
                </a:solidFill>
              </a:rPr>
              <a:t>and </a:t>
            </a:r>
            <a:r>
              <a:rPr lang="en-US" dirty="0" smtClean="0">
                <a:solidFill>
                  <a:schemeClr val="accent1"/>
                </a:solidFill>
              </a:rPr>
              <a:t>Records</a:t>
            </a:r>
          </a:p>
        </p:txBody>
      </p:sp>
    </p:spTree>
    <p:extLst>
      <p:ext uri="{BB962C8B-B14F-4D97-AF65-F5344CB8AC3E}">
        <p14:creationId xmlns:p14="http://schemas.microsoft.com/office/powerpoint/2010/main" val="3321790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t>Loffland</a:t>
            </a:r>
            <a:r>
              <a:rPr lang="en-US" dirty="0"/>
              <a:t> Brothers v. Monongahela Railroad</a:t>
            </a:r>
          </a:p>
        </p:txBody>
      </p:sp>
      <p:sp>
        <p:nvSpPr>
          <p:cNvPr id="5" name="Content Placeholder 4"/>
          <p:cNvSpPr>
            <a:spLocks noGrp="1"/>
          </p:cNvSpPr>
          <p:nvPr>
            <p:ph sz="half" idx="1"/>
          </p:nvPr>
        </p:nvSpPr>
        <p:spPr>
          <a:xfrm>
            <a:off x="493776" y="762000"/>
            <a:ext cx="3941064" cy="5026152"/>
          </a:xfrm>
        </p:spPr>
        <p:txBody>
          <a:bodyPr>
            <a:normAutofit fontScale="85000" lnSpcReduction="20000"/>
          </a:bodyPr>
          <a:lstStyle/>
          <a:p>
            <a:pPr marL="0" indent="0">
              <a:buNone/>
            </a:pPr>
            <a:r>
              <a:rPr lang="en-US" u="sng" dirty="0" err="1" smtClean="0"/>
              <a:t>Loffland</a:t>
            </a:r>
            <a:r>
              <a:rPr lang="en-US" u="sng" dirty="0" smtClean="0"/>
              <a:t> Brothers</a:t>
            </a:r>
          </a:p>
          <a:p>
            <a:endParaRPr lang="en-US" dirty="0"/>
          </a:p>
          <a:p>
            <a:r>
              <a:rPr lang="en-US" dirty="0" smtClean="0"/>
              <a:t>“</a:t>
            </a:r>
            <a:r>
              <a:rPr lang="en-US" dirty="0"/>
              <a:t>The Executive </a:t>
            </a:r>
            <a:r>
              <a:rPr lang="en-US" dirty="0" smtClean="0"/>
              <a:t>order applies </a:t>
            </a:r>
            <a:r>
              <a:rPr lang="en-US" dirty="0"/>
              <a:t>to contracts, not the potential or probability of holding contracts</a:t>
            </a:r>
            <a:r>
              <a:rPr lang="en-US" dirty="0" smtClean="0"/>
              <a:t>.”</a:t>
            </a:r>
          </a:p>
          <a:p>
            <a:r>
              <a:rPr lang="en-US" dirty="0" smtClean="0"/>
              <a:t>“</a:t>
            </a:r>
            <a:r>
              <a:rPr lang="en-US" dirty="0" err="1" smtClean="0"/>
              <a:t>OEO</a:t>
            </a:r>
            <a:r>
              <a:rPr lang="en-US" dirty="0" smtClean="0"/>
              <a:t> </a:t>
            </a:r>
            <a:r>
              <a:rPr lang="en-US" dirty="0"/>
              <a:t>did not put any evidence in the record to trace the </a:t>
            </a:r>
            <a:r>
              <a:rPr lang="en-US" dirty="0" smtClean="0"/>
              <a:t>industrial journey </a:t>
            </a:r>
            <a:r>
              <a:rPr lang="en-US" dirty="0"/>
              <a:t>of crude oil extracted from wells drilled by </a:t>
            </a:r>
            <a:r>
              <a:rPr lang="en-US" dirty="0" err="1"/>
              <a:t>Loffland</a:t>
            </a:r>
            <a:r>
              <a:rPr lang="en-US" dirty="0"/>
              <a:t> </a:t>
            </a:r>
            <a:r>
              <a:rPr lang="en-US" dirty="0" smtClean="0"/>
              <a:t>to refineries </a:t>
            </a:r>
            <a:r>
              <a:rPr lang="en-US" dirty="0"/>
              <a:t>and thence to oil </a:t>
            </a:r>
            <a:r>
              <a:rPr lang="en-US" dirty="0" smtClean="0"/>
              <a:t>company customers</a:t>
            </a:r>
            <a:r>
              <a:rPr lang="en-US" dirty="0"/>
              <a:t>, including </a:t>
            </a:r>
            <a:r>
              <a:rPr lang="en-US" dirty="0" smtClean="0"/>
              <a:t>the Government.”</a:t>
            </a:r>
          </a:p>
          <a:p>
            <a:r>
              <a:rPr lang="en-US" dirty="0" smtClean="0"/>
              <a:t>Absent a showing </a:t>
            </a:r>
            <a:r>
              <a:rPr lang="en-US" dirty="0"/>
              <a:t>that drilling was required on the leased land for the performance of the government contract, it could not find the employer was a </a:t>
            </a:r>
            <a:r>
              <a:rPr lang="en-US" dirty="0" smtClean="0"/>
              <a:t>covered subcontractor </a:t>
            </a:r>
            <a:r>
              <a:rPr lang="en-US" dirty="0"/>
              <a:t>on this </a:t>
            </a:r>
            <a:r>
              <a:rPr lang="en-US" dirty="0" smtClean="0"/>
              <a:t>basis.</a:t>
            </a:r>
            <a:endParaRPr lang="en-US" dirty="0"/>
          </a:p>
        </p:txBody>
      </p:sp>
      <p:sp>
        <p:nvSpPr>
          <p:cNvPr id="6" name="Content Placeholder 5"/>
          <p:cNvSpPr>
            <a:spLocks noGrp="1"/>
          </p:cNvSpPr>
          <p:nvPr>
            <p:ph sz="half" idx="2"/>
          </p:nvPr>
        </p:nvSpPr>
        <p:spPr>
          <a:xfrm>
            <a:off x="4709160" y="762000"/>
            <a:ext cx="3941064" cy="5026152"/>
          </a:xfrm>
        </p:spPr>
        <p:txBody>
          <a:bodyPr>
            <a:normAutofit fontScale="85000" lnSpcReduction="20000"/>
          </a:bodyPr>
          <a:lstStyle/>
          <a:p>
            <a:pPr marL="0" indent="0">
              <a:buNone/>
            </a:pPr>
            <a:r>
              <a:rPr lang="en-US" u="sng" dirty="0" smtClean="0"/>
              <a:t>Monongahela Railroad</a:t>
            </a:r>
          </a:p>
          <a:p>
            <a:endParaRPr lang="en-US" dirty="0"/>
          </a:p>
          <a:p>
            <a:r>
              <a:rPr lang="en-US" dirty="0" smtClean="0"/>
              <a:t>“As </a:t>
            </a:r>
            <a:r>
              <a:rPr lang="en-US" dirty="0"/>
              <a:t>the type </a:t>
            </a:r>
            <a:r>
              <a:rPr lang="en-US" dirty="0" smtClean="0"/>
              <a:t>of service </a:t>
            </a:r>
            <a:r>
              <a:rPr lang="en-US" dirty="0"/>
              <a:t>provided </a:t>
            </a:r>
            <a:r>
              <a:rPr lang="en-US" dirty="0" smtClean="0"/>
              <a:t>by defendant</a:t>
            </a:r>
            <a:r>
              <a:rPr lang="en-US" dirty="0"/>
              <a:t>, i.e. </a:t>
            </a:r>
            <a:r>
              <a:rPr lang="en-US" dirty="0" smtClean="0"/>
              <a:t>the transportation </a:t>
            </a:r>
            <a:r>
              <a:rPr lang="en-US" dirty="0"/>
              <a:t>of coal, is necessary to the performance of Detroit </a:t>
            </a:r>
            <a:r>
              <a:rPr lang="en-US" dirty="0" smtClean="0"/>
              <a:t>Edison’s government </a:t>
            </a:r>
            <a:r>
              <a:rPr lang="en-US" dirty="0"/>
              <a:t>contract </a:t>
            </a:r>
            <a:r>
              <a:rPr lang="en-US" dirty="0" smtClean="0"/>
              <a:t>to supply </a:t>
            </a:r>
            <a:r>
              <a:rPr lang="en-US" dirty="0"/>
              <a:t>electricity, defendant meets the definition of a subcontractor in the </a:t>
            </a:r>
            <a:r>
              <a:rPr lang="en-US" dirty="0" smtClean="0"/>
              <a:t>regulations.”</a:t>
            </a:r>
          </a:p>
          <a:p>
            <a:r>
              <a:rPr lang="en-US" dirty="0" smtClean="0"/>
              <a:t>“</a:t>
            </a:r>
            <a:r>
              <a:rPr lang="en-US" dirty="0"/>
              <a:t>I</a:t>
            </a:r>
            <a:r>
              <a:rPr lang="en-US" dirty="0" smtClean="0"/>
              <a:t>t should not </a:t>
            </a:r>
            <a:r>
              <a:rPr lang="en-US" dirty="0"/>
              <a:t>make any difference whether the defendant’s contribution to the government contract is large or small, significant or </a:t>
            </a:r>
            <a:r>
              <a:rPr lang="en-US" dirty="0" smtClean="0"/>
              <a:t>insignificant.”</a:t>
            </a:r>
          </a:p>
          <a:p>
            <a:r>
              <a:rPr lang="en-US" dirty="0" smtClean="0"/>
              <a:t>Unlike </a:t>
            </a:r>
            <a:r>
              <a:rPr lang="en-US" dirty="0"/>
              <a:t>in </a:t>
            </a:r>
            <a:r>
              <a:rPr lang="en-US" i="1" dirty="0" err="1"/>
              <a:t>Loffland</a:t>
            </a:r>
            <a:r>
              <a:rPr lang="en-US" dirty="0"/>
              <a:t>, </a:t>
            </a:r>
            <a:r>
              <a:rPr lang="en-US" dirty="0" smtClean="0"/>
              <a:t>evidence showed </a:t>
            </a:r>
            <a:r>
              <a:rPr lang="en-US" dirty="0"/>
              <a:t>that the coal was delivered to the </a:t>
            </a:r>
            <a:r>
              <a:rPr lang="en-US" dirty="0" smtClean="0"/>
              <a:t>prime contractor’s </a:t>
            </a:r>
            <a:r>
              <a:rPr lang="en-US" dirty="0"/>
              <a:t>power plant and at least a portion was used to supply power </a:t>
            </a:r>
            <a:r>
              <a:rPr lang="en-US" dirty="0" smtClean="0"/>
              <a:t>to customers</a:t>
            </a:r>
            <a:r>
              <a:rPr lang="en-US" dirty="0"/>
              <a:t>, including the federal government.  </a:t>
            </a:r>
          </a:p>
        </p:txBody>
      </p:sp>
    </p:spTree>
    <p:extLst>
      <p:ext uri="{BB962C8B-B14F-4D97-AF65-F5344CB8AC3E}">
        <p14:creationId xmlns:p14="http://schemas.microsoft.com/office/powerpoint/2010/main" val="3213573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Or are you affiliated with a contractor? </a:t>
            </a:r>
            <a:endParaRPr lang="en-US" dirty="0"/>
          </a:p>
        </p:txBody>
      </p:sp>
      <p:sp>
        <p:nvSpPr>
          <p:cNvPr id="6" name="Content Placeholder 5"/>
          <p:cNvSpPr>
            <a:spLocks noGrp="1"/>
          </p:cNvSpPr>
          <p:nvPr>
            <p:ph idx="1"/>
          </p:nvPr>
        </p:nvSpPr>
        <p:spPr>
          <a:xfrm>
            <a:off x="493776" y="838200"/>
            <a:ext cx="7525512" cy="5181600"/>
          </a:xfrm>
        </p:spPr>
        <p:txBody>
          <a:bodyPr>
            <a:normAutofit fontScale="92500" lnSpcReduction="20000"/>
          </a:bodyPr>
          <a:lstStyle/>
          <a:p>
            <a:pPr marL="0" indent="0">
              <a:buNone/>
            </a:pPr>
            <a:r>
              <a:rPr lang="en-US" dirty="0"/>
              <a:t>A </a:t>
            </a:r>
            <a:r>
              <a:rPr lang="en-US" dirty="0" smtClean="0"/>
              <a:t>corporate entity </a:t>
            </a:r>
            <a:r>
              <a:rPr lang="en-US" dirty="0"/>
              <a:t>without </a:t>
            </a:r>
            <a:r>
              <a:rPr lang="en-US" dirty="0" smtClean="0"/>
              <a:t>federal contracts or subcontracts </a:t>
            </a:r>
            <a:r>
              <a:rPr lang="en-US" dirty="0"/>
              <a:t>may still be covered under laws enforced by the OFCCP </a:t>
            </a:r>
            <a:r>
              <a:rPr lang="en-US" dirty="0" smtClean="0"/>
              <a:t>based on </a:t>
            </a:r>
            <a:r>
              <a:rPr lang="en-US" dirty="0"/>
              <a:t>an integrated relationship or “single entity” status with a government contractor. </a:t>
            </a:r>
            <a:r>
              <a:rPr lang="en-US" dirty="0" smtClean="0"/>
              <a:t> The </a:t>
            </a:r>
            <a:r>
              <a:rPr lang="en-US" dirty="0" err="1"/>
              <a:t>OFCCP</a:t>
            </a:r>
            <a:r>
              <a:rPr lang="en-US" dirty="0"/>
              <a:t> uses a </a:t>
            </a:r>
            <a:r>
              <a:rPr lang="en-US" dirty="0" smtClean="0"/>
              <a:t>five-factor:</a:t>
            </a:r>
          </a:p>
          <a:p>
            <a:pPr marL="457200" indent="-457200">
              <a:buFont typeface="+mj-lt"/>
              <a:buAutoNum type="arabicPeriod"/>
            </a:pPr>
            <a:r>
              <a:rPr lang="en-US" dirty="0" smtClean="0"/>
              <a:t>the </a:t>
            </a:r>
            <a:r>
              <a:rPr lang="en-US" dirty="0"/>
              <a:t>entities have common ownership;</a:t>
            </a:r>
          </a:p>
          <a:p>
            <a:pPr marL="457200" indent="-457200">
              <a:buFont typeface="+mj-lt"/>
              <a:buAutoNum type="arabicPeriod"/>
            </a:pPr>
            <a:r>
              <a:rPr lang="en-US" dirty="0" smtClean="0"/>
              <a:t>the </a:t>
            </a:r>
            <a:r>
              <a:rPr lang="en-US" dirty="0"/>
              <a:t>entities have common directors and/or officers;</a:t>
            </a:r>
          </a:p>
          <a:p>
            <a:pPr marL="457200" indent="-457200">
              <a:buFont typeface="+mj-lt"/>
              <a:buAutoNum type="arabicPeriod"/>
            </a:pPr>
            <a:r>
              <a:rPr lang="en-US" dirty="0" smtClean="0"/>
              <a:t>one </a:t>
            </a:r>
            <a:r>
              <a:rPr lang="en-US" dirty="0"/>
              <a:t>entity has de facto day-to-day control over the other through policies, management or </a:t>
            </a:r>
            <a:r>
              <a:rPr lang="en-US" dirty="0" smtClean="0"/>
              <a:t>supervision of </a:t>
            </a:r>
            <a:r>
              <a:rPr lang="en-US" dirty="0"/>
              <a:t>the entity’s operations;</a:t>
            </a:r>
          </a:p>
          <a:p>
            <a:pPr marL="457200" indent="-457200">
              <a:buFont typeface="+mj-lt"/>
              <a:buAutoNum type="arabicPeriod"/>
            </a:pPr>
            <a:r>
              <a:rPr lang="en-US" dirty="0" smtClean="0"/>
              <a:t>the </a:t>
            </a:r>
            <a:r>
              <a:rPr lang="en-US" dirty="0"/>
              <a:t>personnel policies of the entities emanate from a common or </a:t>
            </a:r>
            <a:r>
              <a:rPr lang="en-US" dirty="0" smtClean="0"/>
              <a:t>centralized </a:t>
            </a:r>
            <a:r>
              <a:rPr lang="en-US" dirty="0"/>
              <a:t>source; and </a:t>
            </a:r>
            <a:endParaRPr lang="en-US" dirty="0" smtClean="0"/>
          </a:p>
          <a:p>
            <a:pPr marL="457200" indent="-457200">
              <a:buFont typeface="+mj-lt"/>
              <a:buAutoNum type="arabicPeriod"/>
            </a:pPr>
            <a:r>
              <a:rPr lang="en-US" dirty="0"/>
              <a:t>the operations of the entities are dependent on each other, e.g., services are provided principally </a:t>
            </a:r>
            <a:r>
              <a:rPr lang="en-US" dirty="0" smtClean="0"/>
              <a:t>for the </a:t>
            </a:r>
            <a:r>
              <a:rPr lang="en-US" dirty="0"/>
              <a:t>benefit of one entity by another and/or both entities share management, offices, or other </a:t>
            </a:r>
            <a:r>
              <a:rPr lang="en-US" dirty="0" smtClean="0"/>
              <a:t>services.</a:t>
            </a:r>
          </a:p>
          <a:p>
            <a:pPr marL="0" indent="0">
              <a:buNone/>
            </a:pPr>
            <a:r>
              <a:rPr lang="en-US" dirty="0" smtClean="0"/>
              <a:t>The OFCCP investigates single employer status using a “27 part questionnaire that can be found at: </a:t>
            </a:r>
          </a:p>
          <a:p>
            <a:pPr marL="0" indent="0">
              <a:buNone/>
            </a:pPr>
            <a:r>
              <a:rPr lang="en-US" dirty="0" smtClean="0">
                <a:hlinkClick r:id="rId3"/>
              </a:rPr>
              <a:t>https</a:t>
            </a:r>
            <a:r>
              <a:rPr lang="en-US" dirty="0">
                <a:hlinkClick r:id="rId3"/>
              </a:rPr>
              <a:t>://</a:t>
            </a:r>
            <a:r>
              <a:rPr lang="en-US" dirty="0" smtClean="0">
                <a:hlinkClick r:id="rId3"/>
              </a:rPr>
              <a:t>webapps.dol.gov/elaws/ofccp/fcca/assessment.asp</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514683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Board of Governors v. United States Dept. of Labor, 917 F.2d 812 (4th Cir. 1990</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University of North Carolina refused to permit </a:t>
            </a:r>
            <a:r>
              <a:rPr lang="en-US" dirty="0" err="1" smtClean="0"/>
              <a:t>OFCCP</a:t>
            </a:r>
            <a:r>
              <a:rPr lang="en-US" dirty="0" smtClean="0"/>
              <a:t> to review the employment practices at its Asheville campus and the North Carolina School of the Arts on the grounds that neither of these schools had federal contracts.</a:t>
            </a:r>
          </a:p>
          <a:p>
            <a:r>
              <a:rPr lang="en-US" dirty="0" err="1" smtClean="0"/>
              <a:t>OFCCP</a:t>
            </a:r>
            <a:r>
              <a:rPr lang="en-US" dirty="0" smtClean="0"/>
              <a:t> contended that it had jurisdiction because several other schools or campuses within the university system held such contracts.</a:t>
            </a:r>
          </a:p>
          <a:p>
            <a:r>
              <a:rPr lang="en-US" dirty="0" smtClean="0"/>
              <a:t>Fourth Circuit, adopting an “ultimate authority” test, concluded that all 16 university campuses constituted a single entity and were covered because there was a a single Board of Governors charged by state law with the administration of all </a:t>
            </a:r>
            <a:r>
              <a:rPr lang="en-US" dirty="0" err="1" smtClean="0"/>
              <a:t>UNC</a:t>
            </a:r>
            <a:r>
              <a:rPr lang="en-US" dirty="0" smtClean="0"/>
              <a:t> campuses and because at least one campus had a covered contract.  </a:t>
            </a:r>
          </a:p>
          <a:p>
            <a:endParaRPr lang="en-US" dirty="0" smtClean="0"/>
          </a:p>
        </p:txBody>
      </p:sp>
    </p:spTree>
    <p:extLst>
      <p:ext uri="{BB962C8B-B14F-4D97-AF65-F5344CB8AC3E}">
        <p14:creationId xmlns:p14="http://schemas.microsoft.com/office/powerpoint/2010/main" val="3764987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t>OFCCP</a:t>
            </a:r>
            <a:r>
              <a:rPr lang="en-US" dirty="0"/>
              <a:t> v. Manheim Auctions Inc., </a:t>
            </a:r>
            <a:r>
              <a:rPr lang="en-US" dirty="0" err="1"/>
              <a:t>ALJ</a:t>
            </a:r>
            <a:r>
              <a:rPr lang="en-US" dirty="0"/>
              <a:t> Case No. 2011-OFC-00005 (</a:t>
            </a:r>
            <a:r>
              <a:rPr lang="en-US" dirty="0" err="1"/>
              <a:t>ALJ</a:t>
            </a:r>
            <a:r>
              <a:rPr lang="en-US" dirty="0"/>
              <a:t> June 14, 2011</a:t>
            </a:r>
            <a:r>
              <a:rPr lang="en-US" dirty="0" smtClean="0"/>
              <a:t>)</a:t>
            </a:r>
            <a:endParaRPr lang="en-US" dirty="0"/>
          </a:p>
        </p:txBody>
      </p:sp>
      <p:sp>
        <p:nvSpPr>
          <p:cNvPr id="6" name="Content Placeholder 5"/>
          <p:cNvSpPr>
            <a:spLocks noGrp="1"/>
          </p:cNvSpPr>
          <p:nvPr>
            <p:ph idx="1"/>
          </p:nvPr>
        </p:nvSpPr>
        <p:spPr/>
        <p:txBody>
          <a:bodyPr>
            <a:normAutofit/>
          </a:bodyPr>
          <a:lstStyle/>
          <a:p>
            <a:r>
              <a:rPr lang="en-US" dirty="0" err="1" smtClean="0"/>
              <a:t>OFCCP</a:t>
            </a:r>
            <a:r>
              <a:rPr lang="en-US" dirty="0" smtClean="0"/>
              <a:t> sought jurisdiction over Manheim </a:t>
            </a:r>
            <a:r>
              <a:rPr lang="en-US" dirty="0"/>
              <a:t>Auctions Inc. (Manheim) and its subsidiary Manheim Auctions Government Services LLC (</a:t>
            </a:r>
            <a:r>
              <a:rPr lang="en-US" dirty="0" err="1"/>
              <a:t>MAGS</a:t>
            </a:r>
            <a:r>
              <a:rPr lang="en-US" dirty="0" smtClean="0"/>
              <a:t>).</a:t>
            </a:r>
          </a:p>
          <a:p>
            <a:r>
              <a:rPr lang="en-US" dirty="0" err="1" smtClean="0"/>
              <a:t>MAGS</a:t>
            </a:r>
            <a:r>
              <a:rPr lang="en-US" dirty="0" smtClean="0"/>
              <a:t> </a:t>
            </a:r>
            <a:r>
              <a:rPr lang="en-US" dirty="0"/>
              <a:t>had multiple federal contracts exceeding the dollar threshold for </a:t>
            </a:r>
            <a:r>
              <a:rPr lang="en-US" dirty="0" err="1"/>
              <a:t>OFCCP</a:t>
            </a:r>
            <a:r>
              <a:rPr lang="en-US" dirty="0"/>
              <a:t> jurisdiction, </a:t>
            </a:r>
            <a:r>
              <a:rPr lang="en-US" dirty="0" smtClean="0"/>
              <a:t>but never </a:t>
            </a:r>
            <a:r>
              <a:rPr lang="en-US" dirty="0"/>
              <a:t>had more than eight </a:t>
            </a:r>
            <a:r>
              <a:rPr lang="en-US" dirty="0" smtClean="0"/>
              <a:t>employees.</a:t>
            </a:r>
          </a:p>
          <a:p>
            <a:r>
              <a:rPr lang="en-US" dirty="0"/>
              <a:t>Manheim was a subcontractor because it provided </a:t>
            </a:r>
            <a:r>
              <a:rPr lang="en-US" dirty="0" err="1"/>
              <a:t>MAGS</a:t>
            </a:r>
            <a:r>
              <a:rPr lang="en-US" dirty="0"/>
              <a:t> services which were directly related to the government contract, </a:t>
            </a:r>
            <a:r>
              <a:rPr lang="en-US" dirty="0" smtClean="0"/>
              <a:t>but subcontracts never exceeded </a:t>
            </a:r>
            <a:r>
              <a:rPr lang="en-US" dirty="0"/>
              <a:t>the dollar threshold for coverage. </a:t>
            </a:r>
            <a:r>
              <a:rPr lang="en-US" dirty="0" smtClean="0"/>
              <a:t>But it did employ </a:t>
            </a:r>
            <a:r>
              <a:rPr lang="en-US" dirty="0"/>
              <a:t>over 23,000 employees </a:t>
            </a:r>
            <a:r>
              <a:rPr lang="en-US" dirty="0" smtClean="0"/>
              <a:t>worldwide.</a:t>
            </a:r>
          </a:p>
          <a:p>
            <a:r>
              <a:rPr lang="en-US" dirty="0" smtClean="0"/>
              <a:t>Neither </a:t>
            </a:r>
            <a:r>
              <a:rPr lang="en-US" dirty="0" err="1"/>
              <a:t>MAGS</a:t>
            </a:r>
            <a:r>
              <a:rPr lang="en-US" dirty="0"/>
              <a:t> nor Manheim alone satisfied both the </a:t>
            </a:r>
            <a:r>
              <a:rPr lang="en-US" dirty="0" err="1"/>
              <a:t>numerosity</a:t>
            </a:r>
            <a:r>
              <a:rPr lang="en-US" dirty="0"/>
              <a:t> and dollar thresholds for </a:t>
            </a:r>
            <a:r>
              <a:rPr lang="en-US" dirty="0" err="1"/>
              <a:t>OFCCP</a:t>
            </a:r>
            <a:r>
              <a:rPr lang="en-US" dirty="0"/>
              <a:t> </a:t>
            </a:r>
            <a:r>
              <a:rPr lang="en-US" dirty="0" smtClean="0"/>
              <a:t>jurisdiction.</a:t>
            </a:r>
          </a:p>
          <a:p>
            <a:endParaRPr lang="en-US" dirty="0"/>
          </a:p>
          <a:p>
            <a:endParaRPr lang="en-US" dirty="0" smtClean="0"/>
          </a:p>
        </p:txBody>
      </p:sp>
    </p:spTree>
    <p:extLst>
      <p:ext uri="{BB962C8B-B14F-4D97-AF65-F5344CB8AC3E}">
        <p14:creationId xmlns:p14="http://schemas.microsoft.com/office/powerpoint/2010/main" val="1295682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OFCCP</a:t>
            </a:r>
            <a:r>
              <a:rPr lang="en-US" dirty="0"/>
              <a:t> v. Manheim Auctions Inc., </a:t>
            </a:r>
            <a:r>
              <a:rPr lang="en-US" dirty="0" err="1"/>
              <a:t>ALJ</a:t>
            </a:r>
            <a:r>
              <a:rPr lang="en-US" dirty="0"/>
              <a:t> Case No. 2011-OFC-00005 (</a:t>
            </a:r>
            <a:r>
              <a:rPr lang="en-US" dirty="0" err="1"/>
              <a:t>ALJ</a:t>
            </a:r>
            <a:r>
              <a:rPr lang="en-US" dirty="0"/>
              <a:t> June 14, </a:t>
            </a:r>
            <a:r>
              <a:rPr lang="en-US" dirty="0" smtClean="0"/>
              <a:t>2011), cont’d.</a:t>
            </a:r>
            <a:endParaRPr lang="en-US" dirty="0"/>
          </a:p>
        </p:txBody>
      </p:sp>
      <p:sp>
        <p:nvSpPr>
          <p:cNvPr id="3" name="Content Placeholder 2"/>
          <p:cNvSpPr>
            <a:spLocks noGrp="1"/>
          </p:cNvSpPr>
          <p:nvPr>
            <p:ph idx="1"/>
          </p:nvPr>
        </p:nvSpPr>
        <p:spPr>
          <a:xfrm>
            <a:off x="493776" y="1161288"/>
            <a:ext cx="7659624" cy="4858512"/>
          </a:xfrm>
        </p:spPr>
        <p:txBody>
          <a:bodyPr>
            <a:normAutofit fontScale="85000" lnSpcReduction="20000"/>
          </a:bodyPr>
          <a:lstStyle/>
          <a:p>
            <a:r>
              <a:rPr lang="en-US" sz="2100" b="1" dirty="0" smtClean="0">
                <a:solidFill>
                  <a:srgbClr val="444444"/>
                </a:solidFill>
              </a:rPr>
              <a:t>Holding</a:t>
            </a:r>
            <a:r>
              <a:rPr lang="en-US" sz="2100" dirty="0" smtClean="0">
                <a:solidFill>
                  <a:srgbClr val="444444"/>
                </a:solidFill>
              </a:rPr>
              <a:t>:  Both </a:t>
            </a:r>
            <a:r>
              <a:rPr lang="en-US" sz="2100" dirty="0">
                <a:solidFill>
                  <a:srgbClr val="444444"/>
                </a:solidFill>
              </a:rPr>
              <a:t>entities were found to be government </a:t>
            </a:r>
            <a:r>
              <a:rPr lang="en-US" sz="2100" dirty="0" smtClean="0">
                <a:solidFill>
                  <a:srgbClr val="444444"/>
                </a:solidFill>
              </a:rPr>
              <a:t>contractors because operated </a:t>
            </a:r>
            <a:r>
              <a:rPr lang="en-US" sz="2100" dirty="0">
                <a:solidFill>
                  <a:srgbClr val="444444"/>
                </a:solidFill>
              </a:rPr>
              <a:t>as a single </a:t>
            </a:r>
            <a:r>
              <a:rPr lang="en-US" sz="2100" dirty="0" smtClean="0">
                <a:solidFill>
                  <a:srgbClr val="444444"/>
                </a:solidFill>
              </a:rPr>
              <a:t>entity.</a:t>
            </a:r>
          </a:p>
          <a:p>
            <a:r>
              <a:rPr lang="en-US" sz="2100" dirty="0" smtClean="0">
                <a:solidFill>
                  <a:srgbClr val="444444"/>
                </a:solidFill>
              </a:rPr>
              <a:t>Manheim </a:t>
            </a:r>
            <a:r>
              <a:rPr lang="en-US" sz="2100" dirty="0">
                <a:solidFill>
                  <a:srgbClr val="444444"/>
                </a:solidFill>
              </a:rPr>
              <a:t>and </a:t>
            </a:r>
            <a:r>
              <a:rPr lang="en-US" sz="2100" dirty="0" err="1">
                <a:solidFill>
                  <a:srgbClr val="444444"/>
                </a:solidFill>
              </a:rPr>
              <a:t>MAGS</a:t>
            </a:r>
            <a:r>
              <a:rPr lang="en-US" sz="2100" dirty="0">
                <a:solidFill>
                  <a:srgbClr val="444444"/>
                </a:solidFill>
              </a:rPr>
              <a:t> had common ownership, as demonstrated by Manheim owning a corporate entity which in turn owned </a:t>
            </a:r>
            <a:r>
              <a:rPr lang="en-US" sz="2100" dirty="0" err="1">
                <a:solidFill>
                  <a:srgbClr val="444444"/>
                </a:solidFill>
              </a:rPr>
              <a:t>MAGS</a:t>
            </a:r>
            <a:r>
              <a:rPr lang="en-US" sz="2100" dirty="0">
                <a:solidFill>
                  <a:srgbClr val="444444"/>
                </a:solidFill>
              </a:rPr>
              <a:t> and </a:t>
            </a:r>
            <a:r>
              <a:rPr lang="en-US" sz="2100" dirty="0" err="1">
                <a:solidFill>
                  <a:srgbClr val="444444"/>
                </a:solidFill>
              </a:rPr>
              <a:t>MAGS’s</a:t>
            </a:r>
            <a:r>
              <a:rPr lang="en-US" sz="2100" dirty="0">
                <a:solidFill>
                  <a:srgbClr val="444444"/>
                </a:solidFill>
              </a:rPr>
              <a:t> sole assets, its government </a:t>
            </a:r>
            <a:r>
              <a:rPr lang="en-US" sz="2100" dirty="0" smtClean="0">
                <a:solidFill>
                  <a:srgbClr val="444444"/>
                </a:solidFill>
              </a:rPr>
              <a:t>contracts;</a:t>
            </a:r>
          </a:p>
          <a:p>
            <a:r>
              <a:rPr lang="en-US" sz="2100" dirty="0" smtClean="0">
                <a:solidFill>
                  <a:srgbClr val="444444"/>
                </a:solidFill>
              </a:rPr>
              <a:t>Manheim </a:t>
            </a:r>
            <a:r>
              <a:rPr lang="en-US" sz="2100" dirty="0">
                <a:solidFill>
                  <a:srgbClr val="444444"/>
                </a:solidFill>
              </a:rPr>
              <a:t>and </a:t>
            </a:r>
            <a:r>
              <a:rPr lang="en-US" sz="2100" dirty="0" err="1">
                <a:solidFill>
                  <a:srgbClr val="444444"/>
                </a:solidFill>
              </a:rPr>
              <a:t>MAGS</a:t>
            </a:r>
            <a:r>
              <a:rPr lang="en-US" sz="2100" dirty="0">
                <a:solidFill>
                  <a:srgbClr val="444444"/>
                </a:solidFill>
              </a:rPr>
              <a:t> shared common directors and officers when Manheim’s own officers or directors served as at least one-third of </a:t>
            </a:r>
            <a:r>
              <a:rPr lang="en-US" sz="2100" dirty="0" err="1">
                <a:solidFill>
                  <a:srgbClr val="444444"/>
                </a:solidFill>
              </a:rPr>
              <a:t>MAGS’s</a:t>
            </a:r>
            <a:r>
              <a:rPr lang="en-US" sz="2100" dirty="0">
                <a:solidFill>
                  <a:srgbClr val="444444"/>
                </a:solidFill>
              </a:rPr>
              <a:t> directors and a majority of </a:t>
            </a:r>
            <a:r>
              <a:rPr lang="en-US" sz="2100" dirty="0" err="1">
                <a:solidFill>
                  <a:srgbClr val="444444"/>
                </a:solidFill>
              </a:rPr>
              <a:t>MAGS’s</a:t>
            </a:r>
            <a:r>
              <a:rPr lang="en-US" sz="2100" dirty="0">
                <a:solidFill>
                  <a:srgbClr val="444444"/>
                </a:solidFill>
              </a:rPr>
              <a:t> </a:t>
            </a:r>
            <a:r>
              <a:rPr lang="en-US" sz="2100" dirty="0" smtClean="0">
                <a:solidFill>
                  <a:srgbClr val="444444"/>
                </a:solidFill>
              </a:rPr>
              <a:t>officers;</a:t>
            </a:r>
          </a:p>
          <a:p>
            <a:r>
              <a:rPr lang="en-US" sz="2100" dirty="0" smtClean="0">
                <a:solidFill>
                  <a:srgbClr val="444444"/>
                </a:solidFill>
              </a:rPr>
              <a:t>Manheim </a:t>
            </a:r>
            <a:r>
              <a:rPr lang="en-US" sz="2100" dirty="0">
                <a:solidFill>
                  <a:srgbClr val="444444"/>
                </a:solidFill>
              </a:rPr>
              <a:t>had de facto control over </a:t>
            </a:r>
            <a:r>
              <a:rPr lang="en-US" sz="2100" dirty="0" err="1">
                <a:solidFill>
                  <a:srgbClr val="444444"/>
                </a:solidFill>
              </a:rPr>
              <a:t>MAGS</a:t>
            </a:r>
            <a:r>
              <a:rPr lang="en-US" sz="2100" dirty="0">
                <a:solidFill>
                  <a:srgbClr val="444444"/>
                </a:solidFill>
              </a:rPr>
              <a:t> by approving all budgets, invoices and processing contract </a:t>
            </a:r>
            <a:r>
              <a:rPr lang="en-US" sz="2100" dirty="0" smtClean="0">
                <a:solidFill>
                  <a:srgbClr val="444444"/>
                </a:solidFill>
              </a:rPr>
              <a:t>payouts;</a:t>
            </a:r>
          </a:p>
          <a:p>
            <a:r>
              <a:rPr lang="en-US" sz="2100" dirty="0" smtClean="0">
                <a:solidFill>
                  <a:srgbClr val="444444"/>
                </a:solidFill>
              </a:rPr>
              <a:t>Manheim </a:t>
            </a:r>
            <a:r>
              <a:rPr lang="en-US" sz="2100" dirty="0">
                <a:solidFill>
                  <a:srgbClr val="444444"/>
                </a:solidFill>
              </a:rPr>
              <a:t>and </a:t>
            </a:r>
            <a:r>
              <a:rPr lang="en-US" sz="2100" dirty="0" err="1">
                <a:solidFill>
                  <a:srgbClr val="444444"/>
                </a:solidFill>
              </a:rPr>
              <a:t>MAGS</a:t>
            </a:r>
            <a:r>
              <a:rPr lang="en-US" sz="2100" dirty="0">
                <a:solidFill>
                  <a:srgbClr val="444444"/>
                </a:solidFill>
              </a:rPr>
              <a:t> had unity of personnel policies as reflected by both companies using Manheim’s human resources department. The </a:t>
            </a:r>
            <a:r>
              <a:rPr lang="en-US" sz="2100" dirty="0" err="1">
                <a:solidFill>
                  <a:srgbClr val="444444"/>
                </a:solidFill>
              </a:rPr>
              <a:t>ALJ</a:t>
            </a:r>
            <a:r>
              <a:rPr lang="en-US" sz="2100" dirty="0">
                <a:solidFill>
                  <a:srgbClr val="444444"/>
                </a:solidFill>
              </a:rPr>
              <a:t> also relied on the fact that Manheim performed all EEO-1 reporting obligations for all Manheim entities, including </a:t>
            </a:r>
            <a:r>
              <a:rPr lang="en-US" sz="2100" dirty="0" err="1">
                <a:solidFill>
                  <a:srgbClr val="444444"/>
                </a:solidFill>
              </a:rPr>
              <a:t>MAGS</a:t>
            </a:r>
            <a:r>
              <a:rPr lang="en-US" sz="2100" dirty="0">
                <a:solidFill>
                  <a:srgbClr val="444444"/>
                </a:solidFill>
              </a:rPr>
              <a:t>; </a:t>
            </a:r>
            <a:r>
              <a:rPr lang="en-US" sz="2100" dirty="0" smtClean="0">
                <a:solidFill>
                  <a:srgbClr val="444444"/>
                </a:solidFill>
              </a:rPr>
              <a:t>and</a:t>
            </a:r>
          </a:p>
          <a:p>
            <a:r>
              <a:rPr lang="en-US" sz="2100" dirty="0" err="1" smtClean="0">
                <a:solidFill>
                  <a:srgbClr val="444444"/>
                </a:solidFill>
              </a:rPr>
              <a:t>MAGS</a:t>
            </a:r>
            <a:r>
              <a:rPr lang="en-US" sz="2100" dirty="0" smtClean="0">
                <a:solidFill>
                  <a:srgbClr val="444444"/>
                </a:solidFill>
              </a:rPr>
              <a:t> </a:t>
            </a:r>
            <a:r>
              <a:rPr lang="en-US" sz="2100" dirty="0">
                <a:solidFill>
                  <a:srgbClr val="444444"/>
                </a:solidFill>
              </a:rPr>
              <a:t>was dependent on Manheim for the continuity of its operations and was essentially ended by Manheim when Manheim stripped </a:t>
            </a:r>
            <a:r>
              <a:rPr lang="en-US" sz="2100" dirty="0" err="1">
                <a:solidFill>
                  <a:srgbClr val="444444"/>
                </a:solidFill>
              </a:rPr>
              <a:t>MAGS</a:t>
            </a:r>
            <a:r>
              <a:rPr lang="en-US" sz="2100" dirty="0">
                <a:solidFill>
                  <a:srgbClr val="444444"/>
                </a:solidFill>
              </a:rPr>
              <a:t> of all its government contracts and awarded them to a different entity operated by </a:t>
            </a:r>
            <a:r>
              <a:rPr lang="en-US" sz="2100" dirty="0" err="1">
                <a:solidFill>
                  <a:srgbClr val="444444"/>
                </a:solidFill>
              </a:rPr>
              <a:t>MAGS’s</a:t>
            </a:r>
            <a:r>
              <a:rPr lang="en-US" sz="2100" dirty="0">
                <a:solidFill>
                  <a:srgbClr val="444444"/>
                </a:solidFill>
              </a:rPr>
              <a:t> director of operations</a:t>
            </a:r>
            <a:r>
              <a:rPr lang="en-US" sz="2100" dirty="0" smtClean="0">
                <a:solidFill>
                  <a:srgbClr val="444444"/>
                </a:solidFill>
              </a:rPr>
              <a:t>.</a:t>
            </a:r>
            <a:r>
              <a:rPr lang="en-US" dirty="0"/>
              <a:t/>
            </a:r>
            <a:br>
              <a:rPr lang="en-US" dirty="0"/>
            </a:br>
            <a:endParaRPr lang="en-US" dirty="0"/>
          </a:p>
        </p:txBody>
      </p:sp>
    </p:spTree>
    <p:extLst>
      <p:ext uri="{BB962C8B-B14F-4D97-AF65-F5344CB8AC3E}">
        <p14:creationId xmlns:p14="http://schemas.microsoft.com/office/powerpoint/2010/main" val="1313047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EO</a:t>
            </a:r>
            <a:r>
              <a:rPr lang="en-US" dirty="0" smtClean="0"/>
              <a:t> 11246 – Jurisdiction or no Jurisdiction – Part II</a:t>
            </a:r>
            <a:endParaRPr lang="en-US" dirty="0"/>
          </a:p>
        </p:txBody>
      </p:sp>
      <p:sp>
        <p:nvSpPr>
          <p:cNvPr id="3" name="Content Placeholder 2"/>
          <p:cNvSpPr>
            <a:spLocks noGrp="1"/>
          </p:cNvSpPr>
          <p:nvPr>
            <p:ph idx="1"/>
          </p:nvPr>
        </p:nvSpPr>
        <p:spPr>
          <a:xfrm>
            <a:off x="493776" y="838200"/>
            <a:ext cx="7525512" cy="5105400"/>
          </a:xfrm>
        </p:spPr>
        <p:txBody>
          <a:bodyPr>
            <a:normAutofit fontScale="85000" lnSpcReduction="20000"/>
          </a:bodyPr>
          <a:lstStyle/>
          <a:p>
            <a:r>
              <a:rPr lang="en-US" dirty="0" smtClean="0"/>
              <a:t>Missiles R Us builds laser guided missiles for the Department of Defense.</a:t>
            </a:r>
          </a:p>
          <a:p>
            <a:pPr lvl="1"/>
            <a:r>
              <a:rPr lang="en-US" dirty="0" smtClean="0"/>
              <a:t>Missiles contracts with Damn Good Internet to provide internet access at Missiles’ manufacturing facilities.</a:t>
            </a:r>
          </a:p>
          <a:p>
            <a:pPr lvl="3"/>
            <a:r>
              <a:rPr lang="en-US" dirty="0" smtClean="0"/>
              <a:t>Answer:  No.</a:t>
            </a:r>
          </a:p>
          <a:p>
            <a:pPr lvl="1"/>
            <a:r>
              <a:rPr lang="en-US" dirty="0" smtClean="0"/>
              <a:t>Missiles contracts with Acme Rocket Fuel, Inc. for propellant to launch the missiles supplied to DOD.</a:t>
            </a:r>
          </a:p>
          <a:p>
            <a:pPr lvl="3"/>
            <a:r>
              <a:rPr lang="en-US" dirty="0" smtClean="0"/>
              <a:t>Answer:  Yes.</a:t>
            </a:r>
          </a:p>
          <a:p>
            <a:pPr lvl="2"/>
            <a:r>
              <a:rPr lang="en-US" dirty="0" smtClean="0"/>
              <a:t>Missiles includes the required flow down language in its contract with Damn Good Internet but omits it from the contract with Acme.</a:t>
            </a:r>
          </a:p>
          <a:p>
            <a:pPr lvl="3"/>
            <a:r>
              <a:rPr lang="en-US" dirty="0" smtClean="0"/>
              <a:t>Answer:  Same answers.</a:t>
            </a:r>
          </a:p>
          <a:p>
            <a:pPr marL="457200" lvl="1" indent="0">
              <a:buNone/>
            </a:pPr>
            <a:endParaRPr lang="en-US" dirty="0" smtClean="0"/>
          </a:p>
          <a:p>
            <a:r>
              <a:rPr lang="en-US" dirty="0" smtClean="0"/>
              <a:t>Conglomerate LLC, which has never been a federal contractor, acquires Missiles R Us and holds it as a wholly owned subsidiary.  Missiles retains its prior executive team, but adopts all of Conglomerates human resources policies and procedures.</a:t>
            </a:r>
          </a:p>
          <a:p>
            <a:pPr lvl="3"/>
            <a:r>
              <a:rPr lang="en-US" dirty="0" smtClean="0"/>
              <a:t>Answer:  Maybe. </a:t>
            </a:r>
          </a:p>
          <a:p>
            <a:pPr marL="0" indent="0">
              <a:buNone/>
            </a:pPr>
            <a:endParaRPr lang="en-US" dirty="0" smtClean="0"/>
          </a:p>
          <a:p>
            <a:r>
              <a:rPr lang="en-US" dirty="0" smtClean="0"/>
              <a:t>Community Bank obtains a federal bank charter and begins to operate as an on-line bank offering checking and savings accounts to individuals and businesses.</a:t>
            </a:r>
          </a:p>
          <a:p>
            <a:pPr lvl="3"/>
            <a:r>
              <a:rPr lang="en-US" dirty="0" smtClean="0"/>
              <a:t>Answer:  Yes.</a:t>
            </a:r>
          </a:p>
          <a:p>
            <a:endParaRPr lang="en-US" dirty="0"/>
          </a:p>
        </p:txBody>
      </p:sp>
    </p:spTree>
    <p:extLst>
      <p:ext uri="{BB962C8B-B14F-4D97-AF65-F5344CB8AC3E}">
        <p14:creationId xmlns:p14="http://schemas.microsoft.com/office/powerpoint/2010/main" val="1890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4: access to property and records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325296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7735824" cy="5108448"/>
          </a:xfrm>
        </p:spPr>
        <p:txBody>
          <a:bodyPr>
            <a:normAutofit fontScale="77500" lnSpcReduction="20000"/>
          </a:bodyPr>
          <a:lstStyle/>
          <a:p>
            <a:pPr marL="0" indent="0">
              <a:buNone/>
            </a:pPr>
            <a:endParaRPr lang="en-US" sz="2200" b="1" dirty="0" smtClean="0"/>
          </a:p>
          <a:p>
            <a:pPr marL="0" indent="0">
              <a:buNone/>
            </a:pPr>
            <a:r>
              <a:rPr lang="en-US" sz="2200" b="1" dirty="0" smtClean="0"/>
              <a:t>How </a:t>
            </a:r>
            <a:r>
              <a:rPr lang="en-US" sz="2200" b="1" dirty="0"/>
              <a:t>does OFCCP select federal contractor establishments for a compliance evaluation</a:t>
            </a:r>
            <a:r>
              <a:rPr lang="en-US" sz="2200" b="1" dirty="0" smtClean="0"/>
              <a:t>?</a:t>
            </a:r>
          </a:p>
          <a:p>
            <a:pPr marL="0" indent="0">
              <a:buNone/>
            </a:pPr>
            <a:endParaRPr lang="en-US" dirty="0" smtClean="0"/>
          </a:p>
          <a:p>
            <a:pPr marL="0" indent="0">
              <a:buNone/>
            </a:pPr>
            <a:r>
              <a:rPr lang="en-US" dirty="0" err="1" smtClean="0"/>
              <a:t>OFCCP’s</a:t>
            </a:r>
            <a:r>
              <a:rPr lang="en-US" dirty="0" smtClean="0"/>
              <a:t> </a:t>
            </a:r>
            <a:r>
              <a:rPr lang="en-US" dirty="0" err="1"/>
              <a:t>FCSS</a:t>
            </a:r>
            <a:r>
              <a:rPr lang="en-US" dirty="0"/>
              <a:t> is a </a:t>
            </a:r>
            <a:r>
              <a:rPr lang="en-US" b="1" u="sng" dirty="0"/>
              <a:t>neutral</a:t>
            </a:r>
            <a:r>
              <a:rPr lang="en-US" dirty="0"/>
              <a:t> selection system that identifies federal contractor establishments for compliance evaluations. The </a:t>
            </a:r>
            <a:r>
              <a:rPr lang="en-US" dirty="0" err="1"/>
              <a:t>FCSS</a:t>
            </a:r>
            <a:r>
              <a:rPr lang="en-US" dirty="0"/>
              <a:t> process uses multiple information sources such as federal acquisition and procurement databases, </a:t>
            </a:r>
            <a:r>
              <a:rPr lang="en-US" dirty="0" err="1"/>
              <a:t>EEO</a:t>
            </a:r>
            <a:r>
              <a:rPr lang="en-US" dirty="0"/>
              <a:t>–1 employer information reports, Dun &amp; Bradstreet (</a:t>
            </a:r>
            <a:r>
              <a:rPr lang="en-US" dirty="0" err="1"/>
              <a:t>D&amp;B</a:t>
            </a:r>
            <a:r>
              <a:rPr lang="en-US" dirty="0"/>
              <a:t>) data, Census data, and statistical thresholds such as industry type and employee counts of federal contractor establishments.</a:t>
            </a:r>
          </a:p>
          <a:p>
            <a:pPr marL="0" indent="0">
              <a:buNone/>
            </a:pPr>
            <a:endParaRPr lang="en-US" dirty="0"/>
          </a:p>
          <a:p>
            <a:pPr marL="0" indent="0">
              <a:buNone/>
            </a:pPr>
            <a:r>
              <a:rPr lang="en-US" dirty="0" smtClean="0"/>
              <a:t>The </a:t>
            </a:r>
            <a:r>
              <a:rPr lang="en-US" dirty="0"/>
              <a:t>process, data sources, and factors used to develop the scheduling list may vary from list to list. However, the starting point for all lists is the Federal Procurement Data System – Next Generation (</a:t>
            </a:r>
            <a:r>
              <a:rPr lang="en-US" dirty="0" err="1"/>
              <a:t>FPDS</a:t>
            </a:r>
            <a:r>
              <a:rPr lang="en-US" dirty="0" smtClean="0"/>
              <a:t>). . . . </a:t>
            </a:r>
          </a:p>
          <a:p>
            <a:pPr marL="0" indent="0">
              <a:buNone/>
            </a:pPr>
            <a:endParaRPr lang="en-US" dirty="0" smtClean="0"/>
          </a:p>
          <a:p>
            <a:pPr marL="0" indent="0">
              <a:buNone/>
            </a:pPr>
            <a:r>
              <a:rPr lang="en-US" dirty="0">
                <a:solidFill>
                  <a:srgbClr val="000000"/>
                </a:solidFill>
              </a:rPr>
              <a:t>The list is further refined by applying a number </a:t>
            </a:r>
            <a:r>
              <a:rPr lang="en-US" dirty="0" smtClean="0">
                <a:solidFill>
                  <a:srgbClr val="000000"/>
                </a:solidFill>
              </a:rPr>
              <a:t>of  </a:t>
            </a:r>
            <a:r>
              <a:rPr lang="en-US" dirty="0">
                <a:solidFill>
                  <a:srgbClr val="000000"/>
                </a:solidFill>
              </a:rPr>
              <a:t>neutral factors such as contract expiration date, contract value, and </a:t>
            </a:r>
            <a:r>
              <a:rPr lang="en-US" dirty="0" smtClean="0">
                <a:solidFill>
                  <a:srgbClr val="000000"/>
                </a:solidFill>
              </a:rPr>
              <a:t>pre-defined </a:t>
            </a:r>
            <a:r>
              <a:rPr lang="en-US" dirty="0">
                <a:solidFill>
                  <a:srgbClr val="000000"/>
                </a:solidFill>
              </a:rPr>
              <a:t>operational limits on the number of establishments per contractor that may be scheduled in any one </a:t>
            </a:r>
            <a:r>
              <a:rPr lang="en-US" dirty="0" smtClean="0">
                <a:solidFill>
                  <a:srgbClr val="000000"/>
                </a:solidFill>
              </a:rPr>
              <a:t>cycle. . . . </a:t>
            </a:r>
          </a:p>
          <a:p>
            <a:pPr marL="0" indent="0">
              <a:buNone/>
            </a:pPr>
            <a:endParaRPr lang="en-US" dirty="0">
              <a:solidFill>
                <a:srgbClr val="000000"/>
              </a:solidFill>
            </a:endParaRPr>
          </a:p>
          <a:p>
            <a:pPr marL="0" indent="0">
              <a:buNone/>
            </a:pPr>
            <a:r>
              <a:rPr lang="en-US" dirty="0" smtClean="0">
                <a:solidFill>
                  <a:srgbClr val="000000"/>
                </a:solidFill>
              </a:rPr>
              <a:t>Lastly</a:t>
            </a:r>
            <a:r>
              <a:rPr lang="en-US" dirty="0">
                <a:solidFill>
                  <a:srgbClr val="000000"/>
                </a:solidFill>
              </a:rPr>
              <a:t>, </a:t>
            </a:r>
            <a:r>
              <a:rPr lang="en-US" dirty="0" err="1">
                <a:solidFill>
                  <a:srgbClr val="000000"/>
                </a:solidFill>
              </a:rPr>
              <a:t>OFCCP</a:t>
            </a:r>
            <a:r>
              <a:rPr lang="en-US" dirty="0">
                <a:solidFill>
                  <a:srgbClr val="000000"/>
                </a:solidFill>
              </a:rPr>
              <a:t> determines the total number of establishments to be reviewed</a:t>
            </a:r>
            <a:r>
              <a:rPr lang="en-US" dirty="0" smtClean="0">
                <a:solidFill>
                  <a:srgbClr val="000000"/>
                </a:solidFill>
              </a:rPr>
              <a:t>.</a:t>
            </a:r>
          </a:p>
          <a:p>
            <a:pPr marL="0" indent="0">
              <a:buNone/>
            </a:pPr>
            <a:endParaRPr lang="en-US" dirty="0">
              <a:solidFill>
                <a:srgbClr val="000000"/>
              </a:solidFill>
            </a:endParaRPr>
          </a:p>
          <a:p>
            <a:pPr marL="0" indent="0">
              <a:buNone/>
            </a:pPr>
            <a:r>
              <a:rPr lang="en-US" dirty="0">
                <a:solidFill>
                  <a:srgbClr val="000000"/>
                </a:solidFill>
              </a:rPr>
              <a:t> </a:t>
            </a:r>
            <a:r>
              <a:rPr lang="en-US" dirty="0">
                <a:solidFill>
                  <a:srgbClr val="000000"/>
                </a:solidFill>
                <a:hlinkClick r:id="rId3"/>
              </a:rPr>
              <a:t>https://</a:t>
            </a:r>
            <a:r>
              <a:rPr lang="en-US" dirty="0" smtClean="0">
                <a:solidFill>
                  <a:srgbClr val="000000"/>
                </a:solidFill>
                <a:hlinkClick r:id="rId3"/>
              </a:rPr>
              <a:t>www.dol.gov/ofccp/regs/compliance/faqs/fcssfaqs.htm</a:t>
            </a:r>
            <a:endParaRPr lang="en-US" dirty="0" smtClean="0">
              <a:solidFill>
                <a:srgbClr val="000000"/>
              </a:solidFill>
            </a:endParaRPr>
          </a:p>
          <a:p>
            <a:pPr marL="0" indent="0">
              <a:buNone/>
            </a:pPr>
            <a:endParaRPr lang="en-US" dirty="0"/>
          </a:p>
        </p:txBody>
      </p:sp>
      <p:sp>
        <p:nvSpPr>
          <p:cNvPr id="3" name="Title 2"/>
          <p:cNvSpPr>
            <a:spLocks noGrp="1"/>
          </p:cNvSpPr>
          <p:nvPr>
            <p:ph type="title"/>
          </p:nvPr>
        </p:nvSpPr>
        <p:spPr/>
        <p:txBody>
          <a:bodyPr/>
          <a:lstStyle/>
          <a:p>
            <a:r>
              <a:rPr lang="en-US" dirty="0" smtClean="0"/>
              <a:t>Federal contractor selection system</a:t>
            </a:r>
            <a:endParaRPr lang="en-US" dirty="0"/>
          </a:p>
        </p:txBody>
      </p:sp>
    </p:spTree>
    <p:extLst>
      <p:ext uri="{BB962C8B-B14F-4D97-AF65-F5344CB8AC3E}">
        <p14:creationId xmlns:p14="http://schemas.microsoft.com/office/powerpoint/2010/main" val="1854543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776" y="838200"/>
            <a:ext cx="7735824" cy="5032248"/>
          </a:xfrm>
        </p:spPr>
        <p:txBody>
          <a:bodyPr>
            <a:normAutofit fontScale="85000" lnSpcReduction="20000"/>
          </a:bodyPr>
          <a:lstStyle/>
          <a:p>
            <a:pPr marL="0" indent="0">
              <a:buNone/>
            </a:pPr>
            <a:r>
              <a:rPr lang="en-US" b="1" dirty="0"/>
              <a:t>Is there a regulatory or statutory limit on the number of establishments that can be scheduled per contractor</a:t>
            </a:r>
            <a:r>
              <a:rPr lang="en-US" b="1" dirty="0" smtClean="0"/>
              <a:t>?</a:t>
            </a:r>
          </a:p>
          <a:p>
            <a:pPr marL="0" indent="0">
              <a:buNone/>
            </a:pPr>
            <a:endParaRPr lang="en-US" b="1" dirty="0"/>
          </a:p>
          <a:p>
            <a:pPr marL="0" indent="0">
              <a:buNone/>
            </a:pPr>
            <a:r>
              <a:rPr lang="en-US" dirty="0"/>
              <a:t>There is no legal requirement that limits the number of establishments per contractor that </a:t>
            </a:r>
            <a:r>
              <a:rPr lang="en-US" dirty="0" err="1"/>
              <a:t>OFCCP</a:t>
            </a:r>
            <a:r>
              <a:rPr lang="en-US" dirty="0"/>
              <a:t> may schedule for compliance evaluation</a:t>
            </a:r>
            <a:r>
              <a:rPr lang="en-US" dirty="0" smtClean="0"/>
              <a:t>.</a:t>
            </a:r>
          </a:p>
          <a:p>
            <a:pPr marL="0" indent="0">
              <a:buNone/>
            </a:pPr>
            <a:endParaRPr lang="en-US" dirty="0">
              <a:solidFill>
                <a:srgbClr val="000000"/>
              </a:solidFill>
            </a:endParaRPr>
          </a:p>
          <a:p>
            <a:pPr marL="0" indent="0">
              <a:buNone/>
            </a:pPr>
            <a:r>
              <a:rPr lang="en-US" b="1" dirty="0">
                <a:solidFill>
                  <a:srgbClr val="000000"/>
                </a:solidFill>
              </a:rPr>
              <a:t>Can a contractor establishment that was evaluated recently be scheduled for another compliance evaluation</a:t>
            </a:r>
            <a:r>
              <a:rPr lang="en-US" b="1" dirty="0" smtClean="0">
                <a:solidFill>
                  <a:srgbClr val="000000"/>
                </a:solidFill>
              </a:rPr>
              <a:t>?</a:t>
            </a:r>
          </a:p>
          <a:p>
            <a:pPr marL="0" indent="0">
              <a:buNone/>
            </a:pPr>
            <a:endParaRPr lang="en-US" dirty="0">
              <a:solidFill>
                <a:srgbClr val="000000"/>
              </a:solidFill>
            </a:endParaRPr>
          </a:p>
          <a:p>
            <a:pPr marL="0" indent="0">
              <a:buNone/>
            </a:pPr>
            <a:r>
              <a:rPr lang="en-US" dirty="0">
                <a:solidFill>
                  <a:srgbClr val="000000"/>
                </a:solidFill>
              </a:rPr>
              <a:t>A contractor establishment should not be scheduled for another </a:t>
            </a:r>
            <a:r>
              <a:rPr lang="en-US" dirty="0" err="1">
                <a:solidFill>
                  <a:srgbClr val="000000"/>
                </a:solidFill>
              </a:rPr>
              <a:t>FCSS</a:t>
            </a:r>
            <a:r>
              <a:rPr lang="en-US" dirty="0">
                <a:solidFill>
                  <a:srgbClr val="000000"/>
                </a:solidFill>
              </a:rPr>
              <a:t> compliance evaluation during the </a:t>
            </a:r>
            <a:r>
              <a:rPr lang="en-US" dirty="0" smtClean="0">
                <a:solidFill>
                  <a:srgbClr val="000000"/>
                </a:solidFill>
              </a:rPr>
              <a:t>24-month </a:t>
            </a:r>
            <a:r>
              <a:rPr lang="en-US" dirty="0">
                <a:solidFill>
                  <a:srgbClr val="000000"/>
                </a:solidFill>
              </a:rPr>
              <a:t>period following the date on which the prior review was closed. A contractor establishment that is still subject to reporting obligations pursuant to a Conciliation Agreement or Consent Decree should not be scheduled for another </a:t>
            </a:r>
            <a:r>
              <a:rPr lang="en-US" dirty="0" err="1">
                <a:solidFill>
                  <a:srgbClr val="000000"/>
                </a:solidFill>
              </a:rPr>
              <a:t>FCSS</a:t>
            </a:r>
            <a:r>
              <a:rPr lang="en-US" dirty="0">
                <a:solidFill>
                  <a:srgbClr val="000000"/>
                </a:solidFill>
              </a:rPr>
              <a:t> compliance evaluation during the </a:t>
            </a:r>
            <a:r>
              <a:rPr lang="en-US" dirty="0" smtClean="0">
                <a:solidFill>
                  <a:srgbClr val="000000"/>
                </a:solidFill>
              </a:rPr>
              <a:t>24-month </a:t>
            </a:r>
            <a:r>
              <a:rPr lang="en-US" dirty="0">
                <a:solidFill>
                  <a:srgbClr val="000000"/>
                </a:solidFill>
              </a:rPr>
              <a:t>period following the expiration of the agreement or decree. If an establishment that was evaluated within the past 24 months is selected for a compliance evaluation, the establishment’s representative should call the local </a:t>
            </a:r>
            <a:r>
              <a:rPr lang="en-US" dirty="0" err="1">
                <a:solidFill>
                  <a:srgbClr val="000000"/>
                </a:solidFill>
              </a:rPr>
              <a:t>OFCCP</a:t>
            </a:r>
            <a:r>
              <a:rPr lang="en-US" dirty="0">
                <a:solidFill>
                  <a:srgbClr val="000000"/>
                </a:solidFill>
              </a:rPr>
              <a:t> office which issued the scheduling letter</a:t>
            </a:r>
            <a:r>
              <a:rPr lang="en-US" dirty="0" smtClean="0">
                <a:solidFill>
                  <a:srgbClr val="000000"/>
                </a:solidFill>
              </a:rPr>
              <a:t>. . . . </a:t>
            </a:r>
          </a:p>
          <a:p>
            <a:pPr marL="0" indent="0">
              <a:buNone/>
            </a:pPr>
            <a:endParaRPr lang="en-US" dirty="0">
              <a:solidFill>
                <a:srgbClr val="000000"/>
              </a:solidFill>
            </a:endParaRPr>
          </a:p>
          <a:p>
            <a:pPr marL="0" indent="0">
              <a:buNone/>
            </a:pPr>
            <a:r>
              <a:rPr lang="en-US" dirty="0">
                <a:solidFill>
                  <a:srgbClr val="000000"/>
                </a:solidFill>
              </a:rPr>
              <a:t> </a:t>
            </a:r>
            <a:r>
              <a:rPr lang="en-US" dirty="0">
                <a:solidFill>
                  <a:srgbClr val="000000"/>
                </a:solidFill>
                <a:hlinkClick r:id="rId3"/>
              </a:rPr>
              <a:t>https://</a:t>
            </a:r>
            <a:r>
              <a:rPr lang="en-US" dirty="0" smtClean="0">
                <a:solidFill>
                  <a:srgbClr val="000000"/>
                </a:solidFill>
                <a:hlinkClick r:id="rId3"/>
              </a:rPr>
              <a:t>www.dol.gov/ofccp/regs/compliance/faqs/fcssfaqs.htm</a:t>
            </a:r>
            <a:endParaRPr lang="en-US" dirty="0" smtClean="0">
              <a:solidFill>
                <a:srgbClr val="000000"/>
              </a:solidFill>
            </a:endParaRPr>
          </a:p>
          <a:p>
            <a:pPr marL="0" indent="0">
              <a:buNone/>
            </a:pPr>
            <a:endParaRPr lang="en-US" dirty="0"/>
          </a:p>
        </p:txBody>
      </p:sp>
      <p:sp>
        <p:nvSpPr>
          <p:cNvPr id="3" name="Title 2"/>
          <p:cNvSpPr>
            <a:spLocks noGrp="1"/>
          </p:cNvSpPr>
          <p:nvPr>
            <p:ph type="title"/>
          </p:nvPr>
        </p:nvSpPr>
        <p:spPr/>
        <p:txBody>
          <a:bodyPr/>
          <a:lstStyle/>
          <a:p>
            <a:r>
              <a:rPr lang="en-US" dirty="0" smtClean="0"/>
              <a:t>Federal contractor selection system</a:t>
            </a:r>
            <a:endParaRPr lang="en-US" dirty="0"/>
          </a:p>
        </p:txBody>
      </p:sp>
    </p:spTree>
    <p:extLst>
      <p:ext uri="{BB962C8B-B14F-4D97-AF65-F5344CB8AC3E}">
        <p14:creationId xmlns:p14="http://schemas.microsoft.com/office/powerpoint/2010/main" val="3989746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Fourth </a:t>
            </a:r>
            <a:r>
              <a:rPr lang="en-US" dirty="0"/>
              <a:t>Amendment provides, “The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r>
              <a:rPr lang="en-US" dirty="0" smtClean="0"/>
              <a:t>.” </a:t>
            </a:r>
            <a:endParaRPr lang="en-US" dirty="0"/>
          </a:p>
          <a:p>
            <a:r>
              <a:rPr lang="en-US" dirty="0"/>
              <a:t>As a general rule, searches of private homes must be conducted pursuant to a warrant in order to be reasonable under the </a:t>
            </a:r>
            <a:r>
              <a:rPr lang="en-US" dirty="0" smtClean="0"/>
              <a:t>Fourth Amendment.  While the warrant </a:t>
            </a:r>
            <a:r>
              <a:rPr lang="en-US" dirty="0"/>
              <a:t>requirement </a:t>
            </a:r>
            <a:r>
              <a:rPr lang="en-US" dirty="0" smtClean="0"/>
              <a:t>applies </a:t>
            </a:r>
            <a:r>
              <a:rPr lang="en-US" dirty="0"/>
              <a:t>to commercial </a:t>
            </a:r>
            <a:r>
              <a:rPr lang="en-US" dirty="0" smtClean="0"/>
              <a:t>premises, the </a:t>
            </a:r>
            <a:r>
              <a:rPr lang="en-US" dirty="0"/>
              <a:t>expectation of privacy in commercial </a:t>
            </a:r>
            <a:r>
              <a:rPr lang="en-US" dirty="0" smtClean="0"/>
              <a:t>property is </a:t>
            </a:r>
            <a:r>
              <a:rPr lang="en-US" dirty="0"/>
              <a:t>much less than the expectation of privacy in private </a:t>
            </a:r>
            <a:r>
              <a:rPr lang="en-US" dirty="0" smtClean="0"/>
              <a:t>dwellings.</a:t>
            </a:r>
          </a:p>
          <a:p>
            <a:r>
              <a:rPr lang="en-US" dirty="0" smtClean="0"/>
              <a:t>Where </a:t>
            </a:r>
            <a:r>
              <a:rPr lang="en-US" dirty="0"/>
              <a:t>a statute authorizes inspections but does not use the language “warrantless search” or even discuss the necessity of warrants, courts do not infer a warrant requirement</a:t>
            </a:r>
            <a:r>
              <a:rPr lang="en-US" dirty="0" smtClean="0"/>
              <a:t>.  Instead</a:t>
            </a:r>
            <a:r>
              <a:rPr lang="en-US" dirty="0"/>
              <a:t>, a bare authorization for inspections is construed to authorize warrantless inspections</a:t>
            </a:r>
            <a:r>
              <a:rPr lang="en-US" dirty="0" smtClean="0"/>
              <a:t>.</a:t>
            </a:r>
            <a:endParaRPr lang="en-US" dirty="0"/>
          </a:p>
        </p:txBody>
      </p:sp>
      <p:sp>
        <p:nvSpPr>
          <p:cNvPr id="3" name="Title 2"/>
          <p:cNvSpPr>
            <a:spLocks noGrp="1"/>
          </p:cNvSpPr>
          <p:nvPr>
            <p:ph type="title"/>
          </p:nvPr>
        </p:nvSpPr>
        <p:spPr/>
        <p:txBody>
          <a:bodyPr/>
          <a:lstStyle/>
          <a:p>
            <a:r>
              <a:rPr lang="en-US" dirty="0" smtClean="0"/>
              <a:t>Fourth Amendment Principles</a:t>
            </a:r>
            <a:endParaRPr lang="en-US" dirty="0"/>
          </a:p>
        </p:txBody>
      </p:sp>
    </p:spTree>
    <p:extLst>
      <p:ext uri="{BB962C8B-B14F-4D97-AF65-F5344CB8AC3E}">
        <p14:creationId xmlns:p14="http://schemas.microsoft.com/office/powerpoint/2010/main" val="3373158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1: governing laws, regulations and related authorities</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878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776" y="685800"/>
            <a:ext cx="7735824" cy="5184648"/>
          </a:xfrm>
        </p:spPr>
        <p:txBody>
          <a:bodyPr>
            <a:normAutofit fontScale="85000" lnSpcReduction="10000"/>
          </a:bodyPr>
          <a:lstStyle/>
          <a:p>
            <a:r>
              <a:rPr lang="en-US" dirty="0"/>
              <a:t>Special circumstances or exceptions can exist that warrant a CO extending the analysis of a contractor’s </a:t>
            </a:r>
            <a:r>
              <a:rPr lang="en-US" dirty="0" err="1"/>
              <a:t>AAP</a:t>
            </a:r>
            <a:r>
              <a:rPr lang="en-US" dirty="0"/>
              <a:t>(s), personnel activity, policy implementation and supporting documentation to cover a period beginning two years prior to the date the contractor received the Scheduling Letter. The appearance of potential discrimination is a special circumstance or exception. In order to fully investigate and understand the scope of potential violations the CO may need to examine information after the date of the Scheduling Letter in order to determine, for example, if violations are continuing or have been remedied. This assumes, however, that the CO can establish coverage for the entire period. </a:t>
            </a:r>
            <a:r>
              <a:rPr lang="en-US" dirty="0" err="1" smtClean="0"/>
              <a:t>FCCM</a:t>
            </a:r>
            <a:r>
              <a:rPr lang="en-US" dirty="0" smtClean="0"/>
              <a:t>, Section 1C03 (Evaluation Period).</a:t>
            </a:r>
          </a:p>
          <a:p>
            <a:r>
              <a:rPr lang="en-US" dirty="0" smtClean="0"/>
              <a:t>Provide “[d]</a:t>
            </a:r>
            <a:r>
              <a:rPr lang="en-US" dirty="0" err="1" smtClean="0"/>
              <a:t>ata</a:t>
            </a:r>
            <a:r>
              <a:rPr lang="en-US" dirty="0" smtClean="0"/>
              <a:t> on your employment activity (applicants, hires, promotions and terminations) for the immediately preceding </a:t>
            </a:r>
            <a:r>
              <a:rPr lang="en-US" dirty="0" err="1" smtClean="0"/>
              <a:t>AAP</a:t>
            </a:r>
            <a:r>
              <a:rPr lang="en-US" dirty="0" smtClean="0"/>
              <a:t> year and, if you are more than six months into your current </a:t>
            </a:r>
            <a:r>
              <a:rPr lang="en-US" dirty="0" err="1" smtClean="0"/>
              <a:t>AAP</a:t>
            </a:r>
            <a:r>
              <a:rPr lang="en-US" dirty="0" smtClean="0"/>
              <a:t> year when you receive[d] this [Scheduling Letter] provide [the same] for at least the first six months of the current </a:t>
            </a:r>
            <a:r>
              <a:rPr lang="en-US" dirty="0" err="1" smtClean="0"/>
              <a:t>AAP</a:t>
            </a:r>
            <a:r>
              <a:rPr lang="en-US" dirty="0" smtClean="0"/>
              <a:t> year.”  Itemized List, Item 18.</a:t>
            </a:r>
          </a:p>
          <a:p>
            <a:r>
              <a:rPr lang="en-US" dirty="0"/>
              <a:t>“OFCCP may extend the temporal scope of the desk audit beyond that set forth in the scheduling letter if OFCCP deems it necessary to carry out its investigation of potential violations of this part</a:t>
            </a:r>
            <a:r>
              <a:rPr lang="en-US" dirty="0" smtClean="0"/>
              <a:t>.” 41 </a:t>
            </a:r>
            <a:r>
              <a:rPr lang="en-US" dirty="0" err="1" smtClean="0"/>
              <a:t>C.F.R</a:t>
            </a:r>
            <a:r>
              <a:rPr lang="en-US" dirty="0" smtClean="0"/>
              <a:t>. </a:t>
            </a:r>
            <a:r>
              <a:rPr lang="en-US" dirty="0" smtClean="0">
                <a:solidFill>
                  <a:srgbClr val="000000"/>
                </a:solidFill>
              </a:rPr>
              <a:t>§§ 60-300.60(a)(1)(</a:t>
            </a:r>
            <a:r>
              <a:rPr lang="en-US" dirty="0" err="1" smtClean="0">
                <a:solidFill>
                  <a:srgbClr val="000000"/>
                </a:solidFill>
              </a:rPr>
              <a:t>i</a:t>
            </a:r>
            <a:r>
              <a:rPr lang="en-US" dirty="0" smtClean="0">
                <a:solidFill>
                  <a:srgbClr val="000000"/>
                </a:solidFill>
              </a:rPr>
              <a:t>) and 60-741(a)(1)(</a:t>
            </a:r>
            <a:r>
              <a:rPr lang="en-US" dirty="0" err="1" smtClean="0">
                <a:solidFill>
                  <a:srgbClr val="000000"/>
                </a:solidFill>
              </a:rPr>
              <a:t>i</a:t>
            </a:r>
            <a:r>
              <a:rPr lang="en-US" dirty="0" smtClean="0">
                <a:solidFill>
                  <a:srgbClr val="000000"/>
                </a:solidFill>
              </a:rPr>
              <a:t>)</a:t>
            </a:r>
          </a:p>
          <a:p>
            <a:pPr lvl="1"/>
            <a:r>
              <a:rPr lang="en-US" dirty="0" smtClean="0">
                <a:solidFill>
                  <a:srgbClr val="000000"/>
                </a:solidFill>
              </a:rPr>
              <a:t>There is no comparable section in the </a:t>
            </a:r>
            <a:r>
              <a:rPr lang="en-US" dirty="0" err="1" smtClean="0">
                <a:solidFill>
                  <a:srgbClr val="000000"/>
                </a:solidFill>
              </a:rPr>
              <a:t>EO</a:t>
            </a:r>
            <a:r>
              <a:rPr lang="en-US" dirty="0" smtClean="0">
                <a:solidFill>
                  <a:srgbClr val="000000"/>
                </a:solidFill>
              </a:rPr>
              <a:t> 11246 regulations!</a:t>
            </a: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Relevant </a:t>
            </a:r>
            <a:r>
              <a:rPr lang="en-US" dirty="0" err="1" smtClean="0"/>
              <a:t>FCCM</a:t>
            </a:r>
            <a:r>
              <a:rPr lang="en-US" dirty="0" smtClean="0"/>
              <a:t>  and Scheduling letter Excerpts</a:t>
            </a:r>
            <a:endParaRPr lang="en-US" dirty="0"/>
          </a:p>
        </p:txBody>
      </p:sp>
    </p:spTree>
    <p:extLst>
      <p:ext uri="{BB962C8B-B14F-4D97-AF65-F5344CB8AC3E}">
        <p14:creationId xmlns:p14="http://schemas.microsoft.com/office/powerpoint/2010/main" val="2827162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Bank </a:t>
            </a:r>
            <a:r>
              <a:rPr lang="en-US" dirty="0"/>
              <a:t>of Am. v. Solis, No. CV 09-2009 (</a:t>
            </a:r>
            <a:r>
              <a:rPr lang="en-US" dirty="0" err="1"/>
              <a:t>EGS</a:t>
            </a:r>
            <a:r>
              <a:rPr lang="en-US" dirty="0"/>
              <a:t>), 2014 WL 4661287 (</a:t>
            </a:r>
            <a:r>
              <a:rPr lang="en-US" dirty="0" err="1"/>
              <a:t>D.D.C</a:t>
            </a:r>
            <a:r>
              <a:rPr lang="en-US" dirty="0"/>
              <a:t>. July 2, 2014</a:t>
            </a:r>
            <a:r>
              <a:rPr lang="en-US" dirty="0" smtClean="0"/>
              <a:t>)</a:t>
            </a:r>
          </a:p>
          <a:p>
            <a:endParaRPr lang="en-US" dirty="0" smtClean="0"/>
          </a:p>
          <a:p>
            <a:r>
              <a:rPr lang="en-US" dirty="0" err="1" smtClean="0"/>
              <a:t>OFCCP</a:t>
            </a:r>
            <a:r>
              <a:rPr lang="en-US" dirty="0" smtClean="0"/>
              <a:t> v. Convergys, </a:t>
            </a:r>
            <a:r>
              <a:rPr lang="en-US" dirty="0"/>
              <a:t>15-OFC-00002 (Oct. 23, 2015</a:t>
            </a:r>
            <a:r>
              <a:rPr lang="en-US" dirty="0" smtClean="0"/>
              <a:t>)</a:t>
            </a:r>
          </a:p>
          <a:p>
            <a:endParaRPr lang="en-US" dirty="0" smtClean="0"/>
          </a:p>
          <a:p>
            <a:r>
              <a:rPr lang="en-US" dirty="0" smtClean="0"/>
              <a:t>United </a:t>
            </a:r>
            <a:r>
              <a:rPr lang="en-US" dirty="0"/>
              <a:t>Space All., LLC v. Solis, 824 F. Supp. 2d </a:t>
            </a:r>
            <a:r>
              <a:rPr lang="en-US" dirty="0" smtClean="0"/>
              <a:t>68 </a:t>
            </a:r>
            <a:r>
              <a:rPr lang="en-US" dirty="0"/>
              <a:t>(</a:t>
            </a:r>
            <a:r>
              <a:rPr lang="en-US" dirty="0" err="1"/>
              <a:t>D.D.C</a:t>
            </a:r>
            <a:r>
              <a:rPr lang="en-US" dirty="0"/>
              <a:t>. 2011)</a:t>
            </a:r>
            <a:r>
              <a:rPr lang="en-US" dirty="0" smtClean="0"/>
              <a:t> </a:t>
            </a:r>
          </a:p>
          <a:p>
            <a:endParaRPr lang="en-US" dirty="0" smtClean="0"/>
          </a:p>
          <a:p>
            <a:r>
              <a:rPr lang="en-US" dirty="0" err="1" smtClean="0"/>
              <a:t>OFCCP</a:t>
            </a:r>
            <a:r>
              <a:rPr lang="en-US" dirty="0" smtClean="0"/>
              <a:t> </a:t>
            </a:r>
            <a:r>
              <a:rPr lang="en-US" dirty="0"/>
              <a:t>v. Google, </a:t>
            </a:r>
            <a:r>
              <a:rPr lang="en-US" dirty="0" smtClean="0"/>
              <a:t>Case No. 2017-OFC-00004 (Mar. 15, 2017)</a:t>
            </a:r>
          </a:p>
          <a:p>
            <a:endParaRPr lang="en-US" i="1" dirty="0" smtClean="0"/>
          </a:p>
          <a:p>
            <a:r>
              <a:rPr lang="en-US" i="1" dirty="0" smtClean="0"/>
              <a:t>But see </a:t>
            </a:r>
            <a:r>
              <a:rPr lang="en-US" dirty="0" smtClean="0"/>
              <a:t>OFCCP </a:t>
            </a:r>
            <a:r>
              <a:rPr lang="en-US" dirty="0"/>
              <a:t>v. Frito Lay Inc., </a:t>
            </a:r>
            <a:r>
              <a:rPr lang="es-ES" dirty="0" err="1"/>
              <a:t>DOL</a:t>
            </a:r>
            <a:r>
              <a:rPr lang="es-ES" dirty="0"/>
              <a:t> </a:t>
            </a:r>
            <a:r>
              <a:rPr lang="es-ES" dirty="0" err="1"/>
              <a:t>ARB</a:t>
            </a:r>
            <a:r>
              <a:rPr lang="es-ES" dirty="0"/>
              <a:t>, No. </a:t>
            </a:r>
            <a:r>
              <a:rPr lang="es-ES" dirty="0" smtClean="0"/>
              <a:t>10-132</a:t>
            </a:r>
            <a:r>
              <a:rPr lang="es-ES" dirty="0"/>
              <a:t> </a:t>
            </a:r>
            <a:r>
              <a:rPr lang="es-ES" dirty="0" smtClean="0"/>
              <a:t>(</a:t>
            </a:r>
            <a:r>
              <a:rPr lang="es-ES" dirty="0" err="1" smtClean="0"/>
              <a:t>May</a:t>
            </a:r>
            <a:r>
              <a:rPr lang="es-ES" dirty="0" smtClean="0"/>
              <a:t> 8, 2012)</a:t>
            </a:r>
            <a:endParaRPr lang="en-US" dirty="0" smtClean="0"/>
          </a:p>
          <a:p>
            <a:endParaRPr lang="en-US" dirty="0"/>
          </a:p>
          <a:p>
            <a:pPr marL="0" indent="0">
              <a:buNone/>
            </a:pPr>
            <a:r>
              <a:rPr lang="en-US" b="1" dirty="0" smtClean="0"/>
              <a:t>Beware – very difficult to prevail in a refusal of access case!!</a:t>
            </a:r>
            <a:endParaRPr lang="en-US" b="1" dirty="0"/>
          </a:p>
        </p:txBody>
      </p:sp>
      <p:sp>
        <p:nvSpPr>
          <p:cNvPr id="3" name="Title 2"/>
          <p:cNvSpPr>
            <a:spLocks noGrp="1"/>
          </p:cNvSpPr>
          <p:nvPr>
            <p:ph type="title"/>
          </p:nvPr>
        </p:nvSpPr>
        <p:spPr/>
        <p:txBody>
          <a:bodyPr/>
          <a:lstStyle/>
          <a:p>
            <a:r>
              <a:rPr lang="en-US" dirty="0" smtClean="0"/>
              <a:t>Case law</a:t>
            </a:r>
            <a:endParaRPr lang="en-US" dirty="0"/>
          </a:p>
        </p:txBody>
      </p:sp>
    </p:spTree>
    <p:extLst>
      <p:ext uri="{BB962C8B-B14F-4D97-AF65-F5344CB8AC3E}">
        <p14:creationId xmlns:p14="http://schemas.microsoft.com/office/powerpoint/2010/main" val="1761216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776" y="914400"/>
            <a:ext cx="7735824" cy="5257800"/>
          </a:xfrm>
        </p:spPr>
        <p:txBody>
          <a:bodyPr>
            <a:normAutofit fontScale="85000" lnSpcReduction="10000"/>
          </a:bodyPr>
          <a:lstStyle/>
          <a:p>
            <a:r>
              <a:rPr lang="en-US" dirty="0" smtClean="0"/>
              <a:t>Yosemite Sam Corp. receives five scheduling letters for five different sites.  Sam objects to the scheduling letter on the grounds that it is clear the company was not neutrally selected.</a:t>
            </a:r>
          </a:p>
          <a:p>
            <a:pPr lvl="1"/>
            <a:r>
              <a:rPr lang="en-US" dirty="0" smtClean="0"/>
              <a:t>Answer:  Yes.</a:t>
            </a:r>
          </a:p>
          <a:p>
            <a:pPr marL="0" indent="0">
              <a:buNone/>
            </a:pPr>
            <a:endParaRPr lang="en-US" sz="500" dirty="0" smtClean="0"/>
          </a:p>
          <a:p>
            <a:r>
              <a:rPr lang="en-US" dirty="0" smtClean="0"/>
              <a:t>Bugs Bunny LLC responds to a scheduling letter.  The OFCCP informs the company that it will be coming onsite to interview managers and employees.  Bugs objects to the </a:t>
            </a:r>
            <a:r>
              <a:rPr lang="en-US" dirty="0" err="1" smtClean="0"/>
              <a:t>OFCCP’s</a:t>
            </a:r>
            <a:r>
              <a:rPr lang="en-US" dirty="0" smtClean="0"/>
              <a:t> entrance on its property.  </a:t>
            </a:r>
          </a:p>
          <a:p>
            <a:pPr lvl="1"/>
            <a:r>
              <a:rPr lang="en-US" dirty="0" smtClean="0"/>
              <a:t>Answer:  Yes.</a:t>
            </a:r>
          </a:p>
          <a:p>
            <a:endParaRPr lang="en-US" sz="500" dirty="0" smtClean="0"/>
          </a:p>
          <a:p>
            <a:r>
              <a:rPr lang="en-US" dirty="0" smtClean="0"/>
              <a:t>Daffy Duck LLP receives a notice of violation of compensation discrimination.  The company demands to see the </a:t>
            </a:r>
            <a:r>
              <a:rPr lang="en-US" dirty="0" err="1" smtClean="0"/>
              <a:t>OFCCP’s</a:t>
            </a:r>
            <a:r>
              <a:rPr lang="en-US" dirty="0" smtClean="0"/>
              <a:t> pay analysis. </a:t>
            </a:r>
          </a:p>
          <a:p>
            <a:pPr lvl="1"/>
            <a:r>
              <a:rPr lang="en-US" dirty="0" smtClean="0"/>
              <a:t>Answer:  Maybe.</a:t>
            </a:r>
          </a:p>
          <a:p>
            <a:endParaRPr lang="en-US" sz="400" dirty="0"/>
          </a:p>
          <a:p>
            <a:r>
              <a:rPr lang="en-US" dirty="0" smtClean="0"/>
              <a:t>Porky Pig Inc. receives a scheduling letter dated 8/1/16 for its 1/1/16 </a:t>
            </a:r>
            <a:r>
              <a:rPr lang="en-US" dirty="0" err="1" smtClean="0"/>
              <a:t>AAP</a:t>
            </a:r>
            <a:r>
              <a:rPr lang="en-US" dirty="0" smtClean="0"/>
              <a:t>.  The company produces its transactional data for the period 1/1/15 through 7/1/16.  Porky Pig receives a supplemental request for its transactional and Item 19 data going back to 8/1/14?  8/1/13? And then another one going forward to 7/1/17?</a:t>
            </a:r>
          </a:p>
          <a:p>
            <a:pPr lvl="1"/>
            <a:r>
              <a:rPr lang="en-US" dirty="0" smtClean="0"/>
              <a:t>Answer:  Yes to 8/1/14.</a:t>
            </a:r>
          </a:p>
          <a:p>
            <a:pPr lvl="1"/>
            <a:r>
              <a:rPr lang="en-US" dirty="0" smtClean="0"/>
              <a:t>Answer:  No to 8/1/13.</a:t>
            </a:r>
          </a:p>
          <a:p>
            <a:pPr lvl="1"/>
            <a:r>
              <a:rPr lang="en-US" dirty="0" smtClean="0"/>
              <a:t>Answer:  No (but not certain) to 7/1/17.</a:t>
            </a:r>
            <a:br>
              <a:rPr lang="en-US" dirty="0" smtClean="0"/>
            </a:br>
            <a:r>
              <a:rPr lang="en-US" dirty="0" smtClean="0"/>
              <a:t> </a:t>
            </a:r>
          </a:p>
          <a:p>
            <a:endParaRPr lang="en-US" dirty="0" smtClean="0"/>
          </a:p>
          <a:p>
            <a:endParaRPr lang="en-US" dirty="0"/>
          </a:p>
        </p:txBody>
      </p:sp>
      <p:sp>
        <p:nvSpPr>
          <p:cNvPr id="3" name="Title 2"/>
          <p:cNvSpPr>
            <a:spLocks noGrp="1"/>
          </p:cNvSpPr>
          <p:nvPr>
            <p:ph type="title"/>
          </p:nvPr>
        </p:nvSpPr>
        <p:spPr/>
        <p:txBody>
          <a:bodyPr/>
          <a:lstStyle/>
          <a:p>
            <a:r>
              <a:rPr lang="en-US" dirty="0" smtClean="0"/>
              <a:t>Access or no access?</a:t>
            </a:r>
            <a:endParaRPr lang="en-US" dirty="0"/>
          </a:p>
        </p:txBody>
      </p:sp>
    </p:spTree>
    <p:extLst>
      <p:ext uri="{BB962C8B-B14F-4D97-AF65-F5344CB8AC3E}">
        <p14:creationId xmlns:p14="http://schemas.microsoft.com/office/powerpoint/2010/main" val="206404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457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947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Executive order 11246 – History</a:t>
            </a:r>
            <a:endParaRPr lang="en-US" sz="2200" dirty="0"/>
          </a:p>
        </p:txBody>
      </p:sp>
      <p:sp>
        <p:nvSpPr>
          <p:cNvPr id="3" name="Content Placeholder 2"/>
          <p:cNvSpPr>
            <a:spLocks noGrp="1"/>
          </p:cNvSpPr>
          <p:nvPr>
            <p:ph idx="1"/>
          </p:nvPr>
        </p:nvSpPr>
        <p:spPr>
          <a:xfrm>
            <a:off x="304800" y="914400"/>
            <a:ext cx="7848600" cy="5181600"/>
          </a:xfrm>
        </p:spPr>
        <p:txBody>
          <a:bodyPr>
            <a:noAutofit/>
          </a:bodyPr>
          <a:lstStyle/>
          <a:p>
            <a:r>
              <a:rPr lang="en-US" sz="2200" dirty="0" err="1" smtClean="0"/>
              <a:t>EO</a:t>
            </a:r>
            <a:r>
              <a:rPr lang="en-US" sz="2200" dirty="0" smtClean="0"/>
              <a:t> 11246 initially applied only to “</a:t>
            </a:r>
            <a:r>
              <a:rPr lang="en-US" dirty="0" smtClean="0"/>
              <a:t>race</a:t>
            </a:r>
            <a:r>
              <a:rPr lang="en-US" dirty="0"/>
              <a:t>, creed, color, or national </a:t>
            </a:r>
            <a:r>
              <a:rPr lang="en-US" dirty="0" smtClean="0"/>
              <a:t>origin.”</a:t>
            </a:r>
            <a:endParaRPr lang="en-US" sz="2000" dirty="0" smtClean="0"/>
          </a:p>
          <a:p>
            <a:pPr lvl="1"/>
            <a:r>
              <a:rPr lang="en-US" dirty="0" smtClean="0"/>
              <a:t>Three subsequent amendments</a:t>
            </a:r>
          </a:p>
          <a:p>
            <a:pPr lvl="2"/>
            <a:r>
              <a:rPr lang="en-US" dirty="0"/>
              <a:t>October 13, 1967: </a:t>
            </a:r>
            <a:r>
              <a:rPr lang="en-US" dirty="0" smtClean="0"/>
              <a:t>Executive </a:t>
            </a:r>
            <a:r>
              <a:rPr lang="en-US" dirty="0"/>
              <a:t>Order 11375, prohibiting discrimination on the basis of sex in hiring and </a:t>
            </a:r>
            <a:r>
              <a:rPr lang="en-US" dirty="0" smtClean="0"/>
              <a:t>employment.</a:t>
            </a:r>
          </a:p>
          <a:p>
            <a:pPr lvl="2"/>
            <a:r>
              <a:rPr lang="en-US" dirty="0" smtClean="0"/>
              <a:t>April </a:t>
            </a:r>
            <a:r>
              <a:rPr lang="en-US" dirty="0"/>
              <a:t>8, 2014: </a:t>
            </a:r>
            <a:r>
              <a:rPr lang="en-US" dirty="0" smtClean="0"/>
              <a:t>Executive </a:t>
            </a:r>
            <a:r>
              <a:rPr lang="en-US" dirty="0"/>
              <a:t>Order 13665, prohibiting retaliation by federal contractors against employees or applicants who inquire about, discuss, or disclose details of their own or other employees’ or applicants’ compensation. </a:t>
            </a:r>
          </a:p>
          <a:p>
            <a:pPr lvl="2"/>
            <a:r>
              <a:rPr lang="en-US" dirty="0" smtClean="0"/>
              <a:t>July </a:t>
            </a:r>
            <a:r>
              <a:rPr lang="en-US" dirty="0"/>
              <a:t>21, 2014: </a:t>
            </a:r>
            <a:r>
              <a:rPr lang="en-US" dirty="0" smtClean="0"/>
              <a:t>Executive </a:t>
            </a:r>
            <a:r>
              <a:rPr lang="en-US" dirty="0"/>
              <a:t>Order 13672, prohibiting federal contractors and subcontractors from discriminating on the basis of sexual orientation or gender identity</a:t>
            </a:r>
            <a:r>
              <a:rPr lang="en-US" dirty="0" smtClean="0"/>
              <a:t>.</a:t>
            </a:r>
          </a:p>
          <a:p>
            <a:r>
              <a:rPr lang="en-US" dirty="0" smtClean="0"/>
              <a:t>Initially enforced by each contracting agency</a:t>
            </a:r>
          </a:p>
          <a:p>
            <a:r>
              <a:rPr lang="en-US" dirty="0" smtClean="0"/>
              <a:t>Enforcement consolidated in Department of Labor’s Office of Federal Contract Compliance Programs in 1978 (Executive Order 12086) </a:t>
            </a:r>
            <a:endParaRPr lang="en-US" dirty="0"/>
          </a:p>
          <a:p>
            <a:endParaRPr lang="en-US" sz="2200" dirty="0" smtClean="0"/>
          </a:p>
          <a:p>
            <a:pPr marL="514350" lvl="1" indent="0">
              <a:buNone/>
            </a:pPr>
            <a:endParaRPr lang="en-US" sz="2000" dirty="0" smtClean="0"/>
          </a:p>
          <a:p>
            <a:pPr marL="514350" lvl="1" indent="0">
              <a:buNone/>
            </a:pPr>
            <a:r>
              <a:rPr lang="en-US" sz="2000" dirty="0" smtClean="0"/>
              <a:t> </a:t>
            </a:r>
            <a:endParaRPr lang="en-US" sz="2000" dirty="0"/>
          </a:p>
          <a:p>
            <a:pPr lvl="1"/>
            <a:endParaRPr lang="en-US" sz="2000" dirty="0" smtClean="0"/>
          </a:p>
          <a:p>
            <a:pPr lvl="1"/>
            <a:endParaRPr lang="en-US" sz="2000" dirty="0"/>
          </a:p>
        </p:txBody>
      </p:sp>
    </p:spTree>
    <p:extLst>
      <p:ext uri="{BB962C8B-B14F-4D97-AF65-F5344CB8AC3E}">
        <p14:creationId xmlns:p14="http://schemas.microsoft.com/office/powerpoint/2010/main" val="18445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en-US" dirty="0" err="1" smtClean="0"/>
              <a:t>EO</a:t>
            </a:r>
            <a:r>
              <a:rPr lang="en-US" dirty="0" smtClean="0"/>
              <a:t> 11246 – current Text</a:t>
            </a:r>
            <a:endParaRPr lang="en-US" dirty="0"/>
          </a:p>
        </p:txBody>
      </p:sp>
      <p:sp>
        <p:nvSpPr>
          <p:cNvPr id="90115" name="Rectangle 3"/>
          <p:cNvSpPr>
            <a:spLocks noGrp="1" noChangeArrowheads="1"/>
          </p:cNvSpPr>
          <p:nvPr>
            <p:ph idx="1"/>
          </p:nvPr>
        </p:nvSpPr>
        <p:spPr/>
        <p:txBody>
          <a:bodyPr>
            <a:normAutofit fontScale="92500" lnSpcReduction="20000"/>
          </a:bodyPr>
          <a:lstStyle/>
          <a:p>
            <a:pPr marL="457200" lvl="1" indent="0">
              <a:buNone/>
            </a:pPr>
            <a:r>
              <a:rPr lang="en-US" dirty="0"/>
              <a:t>Except in contracts exempted in accordance with Section 204 of this Order, all Government contracting agencies shall include in every Government contract hereafter entered into the following provisions:</a:t>
            </a:r>
          </a:p>
          <a:p>
            <a:pPr marL="457200" lvl="1" indent="0">
              <a:buNone/>
            </a:pPr>
            <a:endParaRPr lang="en-US" dirty="0" smtClean="0"/>
          </a:p>
          <a:p>
            <a:pPr marL="457200" lvl="1" indent="0">
              <a:buNone/>
            </a:pPr>
            <a:r>
              <a:rPr lang="en-US" i="1" dirty="0" smtClean="0"/>
              <a:t>During </a:t>
            </a:r>
            <a:r>
              <a:rPr lang="en-US" i="1" dirty="0"/>
              <a:t>the performance of this contract, the contractor agrees as follows:</a:t>
            </a:r>
          </a:p>
          <a:p>
            <a:pPr marL="457200" lvl="1" indent="0">
              <a:buNone/>
            </a:pPr>
            <a:endParaRPr lang="en-US" i="1" dirty="0" smtClean="0"/>
          </a:p>
          <a:p>
            <a:pPr marL="457200" lvl="1" indent="0">
              <a:buNone/>
            </a:pPr>
            <a:r>
              <a:rPr lang="en-US" i="1" dirty="0" smtClean="0"/>
              <a:t>The </a:t>
            </a:r>
            <a:r>
              <a:rPr lang="en-US" i="1" dirty="0"/>
              <a:t>contractor </a:t>
            </a:r>
            <a:r>
              <a:rPr lang="en-US" b="1" i="1" u="sng" dirty="0"/>
              <a:t>will not discriminate</a:t>
            </a:r>
            <a:r>
              <a:rPr lang="en-US" b="1" i="1" dirty="0"/>
              <a:t> </a:t>
            </a:r>
            <a:r>
              <a:rPr lang="en-US" i="1" dirty="0"/>
              <a:t>against any employee or applicant for employment because of race, color, religion, sex, sexual orientation, gender identity, or national origin. The contractor </a:t>
            </a:r>
            <a:r>
              <a:rPr lang="en-US" b="1" i="1" u="sng" dirty="0"/>
              <a:t>will take affirmative action </a:t>
            </a:r>
            <a:r>
              <a:rPr lang="en-US" i="1" dirty="0"/>
              <a:t>to ensure that applicants are employed, and that employees are treated during employment, without regard to their race, color, religion, sex, sexual orientation, gender identity, or national origin. Such action shall include, but not be limited to the following: employment, upgrading, demotion, or transfer; recruitment or recruitment advertising; layoff or termination; rates of pay or other forms of compensation; and selection for training, including apprenticeship. The contractor agrees to post in conspicuous places, available to employees and applicants for employment, notices to be provided by the contracting officer setting forth the provisions of this nondiscrimination </a:t>
            </a:r>
            <a:r>
              <a:rPr lang="en-US" i="1" dirty="0" smtClean="0"/>
              <a:t>clause.</a:t>
            </a:r>
          </a:p>
        </p:txBody>
      </p:sp>
    </p:spTree>
    <p:extLst>
      <p:ext uri="{BB962C8B-B14F-4D97-AF65-F5344CB8AC3E}">
        <p14:creationId xmlns:p14="http://schemas.microsoft.com/office/powerpoint/2010/main" val="157209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en-US" dirty="0" smtClean="0"/>
              <a:t>Section 503 of the rehabilitation act</a:t>
            </a:r>
            <a:endParaRPr lang="en-US" dirty="0"/>
          </a:p>
        </p:txBody>
      </p:sp>
      <p:sp>
        <p:nvSpPr>
          <p:cNvPr id="90115" name="Rectangle 3"/>
          <p:cNvSpPr>
            <a:spLocks noGrp="1" noChangeArrowheads="1"/>
          </p:cNvSpPr>
          <p:nvPr>
            <p:ph idx="1"/>
          </p:nvPr>
        </p:nvSpPr>
        <p:spPr/>
        <p:txBody>
          <a:bodyPr>
            <a:normAutofit lnSpcReduction="10000"/>
          </a:bodyPr>
          <a:lstStyle/>
          <a:p>
            <a:r>
              <a:rPr lang="en-US" dirty="0"/>
              <a:t>In 1973, Congress enacted the Rehabilitation Act, 29 </a:t>
            </a:r>
            <a:r>
              <a:rPr lang="en-US" dirty="0" err="1"/>
              <a:t>U.S.C</a:t>
            </a:r>
            <a:r>
              <a:rPr lang="en-US" dirty="0"/>
              <a:t>. § 701, et seq</a:t>
            </a:r>
            <a:r>
              <a:rPr lang="en-US" dirty="0" smtClean="0"/>
              <a:t>. (“Section 503”), </a:t>
            </a:r>
            <a:r>
              <a:rPr lang="en-US" dirty="0"/>
              <a:t>“to empower individuals with disabilities to maximize employment, economic self-sufficiency, independence, and inclusion and integration into society.” </a:t>
            </a:r>
            <a:r>
              <a:rPr lang="en-US" i="1" dirty="0"/>
              <a:t>Id</a:t>
            </a:r>
            <a:r>
              <a:rPr lang="en-US" dirty="0"/>
              <a:t>. § 701(b). </a:t>
            </a:r>
            <a:endParaRPr lang="en-US" dirty="0" smtClean="0"/>
          </a:p>
          <a:p>
            <a:pPr lvl="1"/>
            <a:endParaRPr lang="en-US" dirty="0"/>
          </a:p>
          <a:p>
            <a:r>
              <a:rPr lang="en-US" dirty="0" smtClean="0"/>
              <a:t>Section </a:t>
            </a:r>
            <a:r>
              <a:rPr lang="en-US" dirty="0"/>
              <a:t>503 applies this policy to government contractors:</a:t>
            </a:r>
          </a:p>
          <a:p>
            <a:pPr marL="457200" lvl="1" indent="0">
              <a:buNone/>
            </a:pPr>
            <a:endParaRPr lang="en-US" dirty="0" smtClean="0"/>
          </a:p>
          <a:p>
            <a:pPr marL="0" indent="0">
              <a:buNone/>
            </a:pPr>
            <a:r>
              <a:rPr lang="en-US" sz="1800" i="1" dirty="0" smtClean="0"/>
              <a:t>	Any </a:t>
            </a:r>
            <a:r>
              <a:rPr lang="en-US" sz="1800" i="1" dirty="0"/>
              <a:t>contract in excess of $10,000 entered into by any </a:t>
            </a:r>
            <a:r>
              <a:rPr lang="en-US" sz="1800" i="1" dirty="0" smtClean="0"/>
              <a:t>	Federal </a:t>
            </a:r>
            <a:r>
              <a:rPr lang="en-US" sz="1800" i="1" dirty="0"/>
              <a:t>department or agency for the procurement of </a:t>
            </a:r>
            <a:r>
              <a:rPr lang="en-US" sz="1800" i="1" dirty="0" smtClean="0"/>
              <a:t>	personal 	property </a:t>
            </a:r>
            <a:r>
              <a:rPr lang="en-US" sz="1800" i="1" dirty="0"/>
              <a:t>and </a:t>
            </a:r>
            <a:r>
              <a:rPr lang="en-US" sz="1800" i="1" dirty="0" err="1"/>
              <a:t>nonpersonal</a:t>
            </a:r>
            <a:r>
              <a:rPr lang="en-US" sz="1800" i="1" dirty="0"/>
              <a:t> services (including </a:t>
            </a:r>
            <a:r>
              <a:rPr lang="en-US" sz="1800" i="1" dirty="0" smtClean="0"/>
              <a:t>construction</a:t>
            </a:r>
            <a:r>
              <a:rPr lang="en-US" sz="1800" i="1" dirty="0"/>
              <a:t>) for </a:t>
            </a:r>
            <a:r>
              <a:rPr lang="en-US" sz="1800" i="1" dirty="0" smtClean="0"/>
              <a:t>	the </a:t>
            </a:r>
            <a:r>
              <a:rPr lang="en-US" sz="1800" i="1" dirty="0"/>
              <a:t>United States shall contain a </a:t>
            </a:r>
            <a:r>
              <a:rPr lang="en-US" sz="1800" i="1" dirty="0" smtClean="0"/>
              <a:t>provision </a:t>
            </a:r>
            <a:r>
              <a:rPr lang="en-US" sz="1800" i="1" dirty="0"/>
              <a:t>requiring that the </a:t>
            </a:r>
            <a:r>
              <a:rPr lang="en-US" sz="1800" i="1" dirty="0" smtClean="0"/>
              <a:t>	party </a:t>
            </a:r>
            <a:r>
              <a:rPr lang="en-US" sz="1800" i="1" dirty="0"/>
              <a:t>contracting with </a:t>
            </a:r>
            <a:r>
              <a:rPr lang="en-US" sz="1800" i="1" dirty="0" smtClean="0"/>
              <a:t>the United </a:t>
            </a:r>
            <a:r>
              <a:rPr lang="en-US" sz="1800" i="1" dirty="0"/>
              <a:t>States shall take affirmative </a:t>
            </a:r>
            <a:r>
              <a:rPr lang="en-US" sz="1800" i="1" dirty="0" smtClean="0"/>
              <a:t>	action </a:t>
            </a:r>
            <a:r>
              <a:rPr lang="en-US" sz="1800" i="1" dirty="0"/>
              <a:t>to employ and </a:t>
            </a:r>
            <a:r>
              <a:rPr lang="en-US" sz="1800" i="1" dirty="0" smtClean="0"/>
              <a:t>advance </a:t>
            </a:r>
            <a:r>
              <a:rPr lang="en-US" sz="1800" i="1" dirty="0"/>
              <a:t>in employment qualified </a:t>
            </a:r>
            <a:r>
              <a:rPr lang="en-US" sz="1800" i="1" dirty="0" smtClean="0"/>
              <a:t>	individuals </a:t>
            </a:r>
            <a:r>
              <a:rPr lang="en-US" sz="1800" i="1" dirty="0"/>
              <a:t>with </a:t>
            </a:r>
            <a:r>
              <a:rPr lang="en-US" sz="1800" i="1" dirty="0" smtClean="0"/>
              <a:t>disabilities.</a:t>
            </a:r>
            <a:r>
              <a:rPr lang="en-US" sz="1800" dirty="0"/>
              <a:t/>
            </a:r>
            <a:br>
              <a:rPr lang="en-US" sz="1800" dirty="0"/>
            </a:br>
            <a:r>
              <a:rPr lang="en-US" sz="1800" dirty="0"/>
              <a:t/>
            </a:r>
            <a:br>
              <a:rPr lang="en-US" sz="1800" dirty="0"/>
            </a:br>
            <a:r>
              <a:rPr lang="en-US" sz="1800" dirty="0"/>
              <a:t>29 </a:t>
            </a:r>
            <a:r>
              <a:rPr lang="en-US" sz="1800" dirty="0" err="1" smtClean="0"/>
              <a:t>U.S.C</a:t>
            </a:r>
            <a:r>
              <a:rPr lang="en-US" sz="1800" dirty="0" smtClean="0"/>
              <a:t>. </a:t>
            </a:r>
            <a:r>
              <a:rPr lang="en-US" sz="1800" dirty="0"/>
              <a:t>§ 793 </a:t>
            </a:r>
            <a:r>
              <a:rPr lang="en-US" sz="1800" dirty="0" smtClean="0"/>
              <a:t>(a).</a:t>
            </a:r>
            <a:endParaRPr lang="en-US" sz="1800" dirty="0"/>
          </a:p>
        </p:txBody>
      </p:sp>
    </p:spTree>
    <p:extLst>
      <p:ext uri="{BB962C8B-B14F-4D97-AF65-F5344CB8AC3E}">
        <p14:creationId xmlns:p14="http://schemas.microsoft.com/office/powerpoint/2010/main" val="3719473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dirty="0"/>
              <a:t>Vietnam Era Veterans' Readjustment Assistance Act of </a:t>
            </a:r>
            <a:r>
              <a:rPr lang="en-US" dirty="0" smtClean="0"/>
              <a:t>1974 (“</a:t>
            </a:r>
            <a:r>
              <a:rPr lang="en-US" dirty="0" err="1" smtClean="0"/>
              <a:t>VEVRAA</a:t>
            </a:r>
            <a:r>
              <a:rPr lang="en-US" dirty="0" smtClean="0"/>
              <a:t>”)</a:t>
            </a:r>
            <a:endParaRPr lang="en-US" dirty="0"/>
          </a:p>
        </p:txBody>
      </p:sp>
      <p:sp>
        <p:nvSpPr>
          <p:cNvPr id="90115" name="Rectangle 3"/>
          <p:cNvSpPr>
            <a:spLocks noGrp="1" noChangeArrowheads="1"/>
          </p:cNvSpPr>
          <p:nvPr>
            <p:ph idx="1"/>
          </p:nvPr>
        </p:nvSpPr>
        <p:spPr>
          <a:xfrm>
            <a:off x="304800" y="762000"/>
            <a:ext cx="8001000" cy="5257800"/>
          </a:xfrm>
        </p:spPr>
        <p:txBody>
          <a:bodyPr>
            <a:normAutofit fontScale="85000" lnSpcReduction="20000"/>
          </a:bodyPr>
          <a:lstStyle/>
          <a:p>
            <a:r>
              <a:rPr lang="en-US" dirty="0"/>
              <a:t>Congress originally enacted </a:t>
            </a:r>
            <a:r>
              <a:rPr lang="en-US" dirty="0" err="1"/>
              <a:t>VEVRAA</a:t>
            </a:r>
            <a:r>
              <a:rPr lang="en-US" dirty="0"/>
              <a:t> to guarantee the rights of employees called into military service to return to their old jobs, and to require certain employers to take affirmative action to provide employment opportunities for veterans of the Vietnam War era. </a:t>
            </a:r>
            <a:endParaRPr lang="en-US" dirty="0" smtClean="0"/>
          </a:p>
          <a:p>
            <a:pPr marL="457200" lvl="1" indent="0">
              <a:buNone/>
            </a:pPr>
            <a:endParaRPr lang="en-US" dirty="0"/>
          </a:p>
          <a:p>
            <a:r>
              <a:rPr lang="en-US" dirty="0"/>
              <a:t>Veterans Employment Opportunities Act of </a:t>
            </a:r>
            <a:r>
              <a:rPr lang="en-US" dirty="0" smtClean="0"/>
              <a:t>1998:  Raised minimum contract amount from $10,000 to $25,000 and expanded categories of veterans.</a:t>
            </a:r>
          </a:p>
          <a:p>
            <a:endParaRPr lang="en-US" dirty="0"/>
          </a:p>
          <a:p>
            <a:r>
              <a:rPr lang="en-US" dirty="0" smtClean="0"/>
              <a:t>Veterans </a:t>
            </a:r>
            <a:r>
              <a:rPr lang="en-US" dirty="0"/>
              <a:t>Benefits and Health Care Improvement </a:t>
            </a:r>
            <a:r>
              <a:rPr lang="en-US" dirty="0" smtClean="0"/>
              <a:t>Act:  Expanded groups covered. </a:t>
            </a:r>
          </a:p>
          <a:p>
            <a:endParaRPr lang="en-US" dirty="0"/>
          </a:p>
          <a:p>
            <a:r>
              <a:rPr lang="en-US" dirty="0" smtClean="0"/>
              <a:t>Jobs </a:t>
            </a:r>
            <a:r>
              <a:rPr lang="en-US" dirty="0"/>
              <a:t>for Veterans </a:t>
            </a:r>
            <a:r>
              <a:rPr lang="en-US" dirty="0" smtClean="0"/>
              <a:t>Act:  Raised </a:t>
            </a:r>
            <a:r>
              <a:rPr lang="en-US" dirty="0"/>
              <a:t>minimum contract amount to $100,000 and </a:t>
            </a:r>
            <a:r>
              <a:rPr lang="en-US" dirty="0" smtClean="0"/>
              <a:t>changed categories covered.</a:t>
            </a:r>
          </a:p>
          <a:p>
            <a:endParaRPr lang="en-US" dirty="0"/>
          </a:p>
          <a:p>
            <a:pPr marL="342900" lvl="1" indent="-342900"/>
            <a:r>
              <a:rPr lang="en-US" sz="2000" dirty="0" smtClean="0"/>
              <a:t>Section </a:t>
            </a:r>
            <a:r>
              <a:rPr lang="en-US" sz="2000" dirty="0"/>
              <a:t>402 of </a:t>
            </a:r>
            <a:r>
              <a:rPr lang="en-US" sz="2000" dirty="0" err="1" smtClean="0"/>
              <a:t>VEVRAA</a:t>
            </a:r>
            <a:r>
              <a:rPr lang="en-US" sz="2000" dirty="0"/>
              <a:t> </a:t>
            </a:r>
            <a:r>
              <a:rPr lang="en-US" sz="2000" dirty="0" smtClean="0"/>
              <a:t>(38 </a:t>
            </a:r>
            <a:r>
              <a:rPr lang="en-US" sz="2000" dirty="0" err="1"/>
              <a:t>U.S.C</a:t>
            </a:r>
            <a:r>
              <a:rPr lang="en-US" sz="2000" dirty="0"/>
              <a:t>. § </a:t>
            </a:r>
            <a:r>
              <a:rPr lang="en-US" sz="2000" dirty="0" smtClean="0"/>
              <a:t>4212) currently states.</a:t>
            </a:r>
          </a:p>
          <a:p>
            <a:pPr lvl="1"/>
            <a:endParaRPr lang="en-US" sz="2000" dirty="0" smtClean="0"/>
          </a:p>
          <a:p>
            <a:pPr marL="457200" lvl="1" indent="0">
              <a:buNone/>
            </a:pPr>
            <a:r>
              <a:rPr lang="en-US" sz="2100" i="1" dirty="0" smtClean="0"/>
              <a:t>Any </a:t>
            </a:r>
            <a:r>
              <a:rPr lang="en-US" sz="2100" i="1" dirty="0"/>
              <a:t>contract in the amount of $100,000 or more entered into by </a:t>
            </a:r>
            <a:r>
              <a:rPr lang="en-US" sz="2100" i="1" dirty="0" smtClean="0"/>
              <a:t>any </a:t>
            </a:r>
            <a:r>
              <a:rPr lang="en-US" sz="2100" i="1" dirty="0"/>
              <a:t>department or agency of the United States for the </a:t>
            </a:r>
            <a:r>
              <a:rPr lang="en-US" sz="2100" i="1" dirty="0" smtClean="0"/>
              <a:t>procurement </a:t>
            </a:r>
            <a:r>
              <a:rPr lang="en-US" sz="2100" i="1" dirty="0"/>
              <a:t>of personal property and </a:t>
            </a:r>
            <a:r>
              <a:rPr lang="en-US" sz="2100" i="1" dirty="0" err="1"/>
              <a:t>nonpersonal</a:t>
            </a:r>
            <a:r>
              <a:rPr lang="en-US" sz="2100" i="1" dirty="0"/>
              <a:t> services </a:t>
            </a:r>
            <a:r>
              <a:rPr lang="en-US" sz="2100" i="1" dirty="0" smtClean="0"/>
              <a:t> (</a:t>
            </a:r>
            <a:r>
              <a:rPr lang="en-US" sz="2100" i="1" dirty="0"/>
              <a:t>including construction) for the United States, shall contain a </a:t>
            </a:r>
            <a:r>
              <a:rPr lang="en-US" sz="2100" i="1" dirty="0" smtClean="0"/>
              <a:t>provision </a:t>
            </a:r>
            <a:r>
              <a:rPr lang="en-US" sz="2100" i="1" dirty="0"/>
              <a:t>requiring that the party contracting with the United </a:t>
            </a:r>
            <a:r>
              <a:rPr lang="en-US" sz="2100" i="1" dirty="0" smtClean="0"/>
              <a:t>States </a:t>
            </a:r>
            <a:r>
              <a:rPr lang="en-US" sz="2100" i="1" dirty="0"/>
              <a:t>take affirmative action to employ and advance in </a:t>
            </a:r>
            <a:r>
              <a:rPr lang="en-US" sz="2100" i="1" dirty="0" smtClean="0"/>
              <a:t>employment </a:t>
            </a:r>
            <a:r>
              <a:rPr lang="en-US" sz="2100" i="1" dirty="0"/>
              <a:t>qualified covered </a:t>
            </a:r>
            <a:r>
              <a:rPr lang="en-US" sz="2100" i="1" dirty="0" smtClean="0"/>
              <a:t>veterans</a:t>
            </a:r>
            <a:r>
              <a:rPr lang="en-US" sz="2100" dirty="0" smtClean="0"/>
              <a:t>.</a:t>
            </a:r>
          </a:p>
        </p:txBody>
      </p:sp>
    </p:spTree>
    <p:extLst>
      <p:ext uri="{BB962C8B-B14F-4D97-AF65-F5344CB8AC3E}">
        <p14:creationId xmlns:p14="http://schemas.microsoft.com/office/powerpoint/2010/main" val="2057894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en-US" dirty="0" smtClean="0"/>
              <a:t>Other relevant Authorities</a:t>
            </a:r>
            <a:endParaRPr lang="en-US" dirty="0"/>
          </a:p>
        </p:txBody>
      </p:sp>
      <p:sp>
        <p:nvSpPr>
          <p:cNvPr id="90115" name="Rectangle 3"/>
          <p:cNvSpPr>
            <a:spLocks noGrp="1" noChangeArrowheads="1"/>
          </p:cNvSpPr>
          <p:nvPr>
            <p:ph idx="1"/>
          </p:nvPr>
        </p:nvSpPr>
        <p:spPr>
          <a:xfrm>
            <a:off x="533400" y="914400"/>
            <a:ext cx="7525512" cy="5410200"/>
          </a:xfrm>
        </p:spPr>
        <p:txBody>
          <a:bodyPr>
            <a:noAutofit/>
          </a:bodyPr>
          <a:lstStyle/>
          <a:p>
            <a:r>
              <a:rPr lang="en-US" b="1" dirty="0" smtClean="0"/>
              <a:t>Implementing Regulations</a:t>
            </a:r>
          </a:p>
          <a:p>
            <a:pPr lvl="1"/>
            <a:r>
              <a:rPr lang="en-US" sz="1600" dirty="0" smtClean="0"/>
              <a:t>Executive Order 11246: </a:t>
            </a:r>
            <a:r>
              <a:rPr lang="en-US" sz="1600" dirty="0"/>
              <a:t>41 </a:t>
            </a:r>
            <a:r>
              <a:rPr lang="en-US" sz="1600" dirty="0" err="1"/>
              <a:t>C.F.R</a:t>
            </a:r>
            <a:r>
              <a:rPr lang="en-US" sz="1600" dirty="0"/>
              <a:t>. § 60-1 et seq.</a:t>
            </a:r>
          </a:p>
          <a:p>
            <a:pPr lvl="1"/>
            <a:r>
              <a:rPr lang="en-US" sz="1600" dirty="0" err="1" smtClean="0"/>
              <a:t>VEVRAA</a:t>
            </a:r>
            <a:r>
              <a:rPr lang="en-US" sz="1600" dirty="0"/>
              <a:t>: 41 </a:t>
            </a:r>
            <a:r>
              <a:rPr lang="en-US" sz="1600" dirty="0" err="1"/>
              <a:t>C.F.R</a:t>
            </a:r>
            <a:r>
              <a:rPr lang="en-US" sz="1600" dirty="0"/>
              <a:t>. § 60-300 et seq. </a:t>
            </a:r>
            <a:endParaRPr lang="en-US" sz="1600" dirty="0" smtClean="0"/>
          </a:p>
          <a:p>
            <a:pPr lvl="1"/>
            <a:r>
              <a:rPr lang="en-US" sz="1600" dirty="0" smtClean="0"/>
              <a:t>Section </a:t>
            </a:r>
            <a:r>
              <a:rPr lang="en-US" sz="1600" dirty="0"/>
              <a:t>503: 41 </a:t>
            </a:r>
            <a:r>
              <a:rPr lang="en-US" sz="1600" dirty="0" err="1"/>
              <a:t>C.F.R</a:t>
            </a:r>
            <a:r>
              <a:rPr lang="en-US" sz="1600" dirty="0"/>
              <a:t>. § 60-741 et seq</a:t>
            </a:r>
            <a:r>
              <a:rPr lang="en-US" sz="1600" dirty="0" smtClean="0"/>
              <a:t>.</a:t>
            </a:r>
            <a:endParaRPr lang="en-US" dirty="0" smtClean="0"/>
          </a:p>
          <a:p>
            <a:r>
              <a:rPr lang="en-US" b="1" dirty="0" smtClean="0"/>
              <a:t>Federal Contractor Compliance Manual</a:t>
            </a:r>
          </a:p>
          <a:p>
            <a:pPr lvl="1"/>
            <a:r>
              <a:rPr lang="en-US" sz="1600" dirty="0" smtClean="0"/>
              <a:t>Revised August 27, 2013</a:t>
            </a:r>
            <a:endParaRPr lang="en-US" b="1" dirty="0"/>
          </a:p>
          <a:p>
            <a:r>
              <a:rPr lang="en-US" b="1" dirty="0" smtClean="0"/>
              <a:t>Agency Directives </a:t>
            </a:r>
          </a:p>
          <a:p>
            <a:pPr lvl="1"/>
            <a:r>
              <a:rPr lang="en-US" sz="1600" dirty="0" smtClean="0"/>
              <a:t>E.g., Directive 307 (Procedures </a:t>
            </a:r>
            <a:r>
              <a:rPr lang="en-US" sz="1600" dirty="0"/>
              <a:t>for Reviewing Contractor Compensation Systems and </a:t>
            </a:r>
            <a:r>
              <a:rPr lang="en-US" sz="1600" dirty="0" smtClean="0"/>
              <a:t>Practices)</a:t>
            </a:r>
          </a:p>
          <a:p>
            <a:pPr lvl="1"/>
            <a:r>
              <a:rPr lang="en-US" sz="1600" dirty="0" smtClean="0"/>
              <a:t>E.g. Directive 310 (Calculation of Back Pay Damages)</a:t>
            </a:r>
            <a:endParaRPr lang="en-US" sz="1600" b="1" dirty="0" smtClean="0"/>
          </a:p>
          <a:p>
            <a:r>
              <a:rPr lang="en-US" b="1" dirty="0" smtClean="0"/>
              <a:t>Website Notices/</a:t>
            </a:r>
            <a:r>
              <a:rPr lang="en-US" b="1" dirty="0" err="1" smtClean="0"/>
              <a:t>FAQs</a:t>
            </a:r>
            <a:endParaRPr lang="en-US" b="1" dirty="0" smtClean="0"/>
          </a:p>
          <a:p>
            <a:pPr lvl="1"/>
            <a:r>
              <a:rPr lang="en-US" dirty="0" smtClean="0"/>
              <a:t>E.g. Internet Applicant </a:t>
            </a:r>
            <a:r>
              <a:rPr lang="en-US" dirty="0" err="1" smtClean="0"/>
              <a:t>FAQs</a:t>
            </a:r>
            <a:r>
              <a:rPr lang="en-US" dirty="0" smtClean="0"/>
              <a:t> </a:t>
            </a:r>
            <a:endParaRPr lang="en-US" dirty="0"/>
          </a:p>
          <a:p>
            <a:r>
              <a:rPr lang="en-US" b="1" dirty="0" err="1" smtClean="0"/>
              <a:t>ALJ</a:t>
            </a:r>
            <a:r>
              <a:rPr lang="en-US" b="1" dirty="0" smtClean="0"/>
              <a:t> and Court Decisions</a:t>
            </a:r>
            <a:endParaRPr lang="en-US" dirty="0" smtClean="0"/>
          </a:p>
        </p:txBody>
      </p:sp>
    </p:spTree>
    <p:extLst>
      <p:ext uri="{BB962C8B-B14F-4D97-AF65-F5344CB8AC3E}">
        <p14:creationId xmlns:p14="http://schemas.microsoft.com/office/powerpoint/2010/main" val="1748945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and effect of law:  yes or no</a:t>
            </a:r>
            <a:endParaRPr lang="en-US" dirty="0"/>
          </a:p>
        </p:txBody>
      </p:sp>
      <p:sp>
        <p:nvSpPr>
          <p:cNvPr id="3" name="Content Placeholder 2"/>
          <p:cNvSpPr>
            <a:spLocks noGrp="1"/>
          </p:cNvSpPr>
          <p:nvPr>
            <p:ph idx="1"/>
          </p:nvPr>
        </p:nvSpPr>
        <p:spPr/>
        <p:txBody>
          <a:bodyPr>
            <a:normAutofit lnSpcReduction="10000"/>
          </a:bodyPr>
          <a:lstStyle/>
          <a:p>
            <a:r>
              <a:rPr lang="en-US" dirty="0" smtClean="0"/>
              <a:t>Executive </a:t>
            </a:r>
            <a:r>
              <a:rPr lang="en-US" dirty="0"/>
              <a:t>Order </a:t>
            </a:r>
            <a:r>
              <a:rPr lang="en-US" dirty="0" smtClean="0"/>
              <a:t>11246, 30 </a:t>
            </a:r>
            <a:r>
              <a:rPr lang="en-US" dirty="0"/>
              <a:t>Fed. Reg. 12319, 12320 (Sept. 24, 1965</a:t>
            </a:r>
            <a:r>
              <a:rPr lang="en-US" dirty="0" smtClean="0"/>
              <a:t>)</a:t>
            </a:r>
          </a:p>
          <a:p>
            <a:pPr lvl="1"/>
            <a:r>
              <a:rPr lang="en-US" dirty="0" smtClean="0"/>
              <a:t>Answer:  Yes.</a:t>
            </a:r>
          </a:p>
          <a:p>
            <a:endParaRPr lang="en-US" dirty="0"/>
          </a:p>
          <a:p>
            <a:r>
              <a:rPr lang="en-US" dirty="0" smtClean="0"/>
              <a:t>Federal </a:t>
            </a:r>
            <a:r>
              <a:rPr lang="en-US" dirty="0"/>
              <a:t>Contract Compliance Manual </a:t>
            </a:r>
            <a:r>
              <a:rPr lang="en-US" dirty="0" smtClean="0"/>
              <a:t>(“</a:t>
            </a:r>
            <a:r>
              <a:rPr lang="en-US" dirty="0" err="1" smtClean="0"/>
              <a:t>FCCM</a:t>
            </a:r>
            <a:r>
              <a:rPr lang="en-US" dirty="0" smtClean="0"/>
              <a:t>”)</a:t>
            </a:r>
          </a:p>
          <a:p>
            <a:pPr lvl="1"/>
            <a:r>
              <a:rPr lang="en-US" dirty="0" smtClean="0"/>
              <a:t>Answer:  No.</a:t>
            </a:r>
          </a:p>
          <a:p>
            <a:endParaRPr lang="en-US" dirty="0" smtClean="0"/>
          </a:p>
          <a:p>
            <a:r>
              <a:rPr lang="en-US" dirty="0" smtClean="0"/>
              <a:t>Decision of an Administrative Law Judge</a:t>
            </a:r>
          </a:p>
          <a:p>
            <a:pPr lvl="1"/>
            <a:r>
              <a:rPr lang="en-US" dirty="0" smtClean="0"/>
              <a:t>Answer:  Yes.</a:t>
            </a:r>
            <a:br>
              <a:rPr lang="en-US" dirty="0" smtClean="0"/>
            </a:br>
            <a:endParaRPr lang="en-US" dirty="0" smtClean="0"/>
          </a:p>
          <a:p>
            <a:r>
              <a:rPr lang="en-US" dirty="0" smtClean="0"/>
              <a:t>Directive 307</a:t>
            </a:r>
          </a:p>
          <a:p>
            <a:pPr lvl="1"/>
            <a:r>
              <a:rPr lang="en-US" dirty="0" smtClean="0"/>
              <a:t>Answer:  No.</a:t>
            </a:r>
            <a:br>
              <a:rPr lang="en-US" dirty="0" smtClean="0"/>
            </a:br>
            <a:endParaRPr lang="en-US" dirty="0" smtClean="0"/>
          </a:p>
          <a:p>
            <a:r>
              <a:rPr lang="en-US" dirty="0" err="1" smtClean="0"/>
              <a:t>FAQs</a:t>
            </a:r>
            <a:r>
              <a:rPr lang="en-US" dirty="0" smtClean="0"/>
              <a:t> on OFCCP Website</a:t>
            </a:r>
          </a:p>
          <a:p>
            <a:pPr lvl="1"/>
            <a:r>
              <a:rPr lang="en-US" dirty="0" smtClean="0"/>
              <a:t>Answer:  No. </a:t>
            </a:r>
          </a:p>
          <a:p>
            <a:endParaRPr lang="en-US" dirty="0"/>
          </a:p>
        </p:txBody>
      </p:sp>
    </p:spTree>
    <p:extLst>
      <p:ext uri="{BB962C8B-B14F-4D97-AF65-F5344CB8AC3E}">
        <p14:creationId xmlns:p14="http://schemas.microsoft.com/office/powerpoint/2010/main" val="42207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PH  Presentation">
  <a:themeElements>
    <a:clrScheme name="PH Joanie">
      <a:dk1>
        <a:srgbClr val="000000"/>
      </a:dk1>
      <a:lt1>
        <a:srgbClr val="FFFFFF"/>
      </a:lt1>
      <a:dk2>
        <a:srgbClr val="4C4D4F"/>
      </a:dk2>
      <a:lt2>
        <a:srgbClr val="FFFFFF"/>
      </a:lt2>
      <a:accent1>
        <a:srgbClr val="8B0E04"/>
      </a:accent1>
      <a:accent2>
        <a:srgbClr val="B4A06E"/>
      </a:accent2>
      <a:accent3>
        <a:srgbClr val="5C3462"/>
      </a:accent3>
      <a:accent4>
        <a:srgbClr val="DEB408"/>
      </a:accent4>
      <a:accent5>
        <a:srgbClr val="5F6062"/>
      </a:accent5>
      <a:accent6>
        <a:srgbClr val="DC5A28"/>
      </a:accent6>
      <a:hlink>
        <a:srgbClr val="8B0E04"/>
      </a:hlink>
      <a:folHlink>
        <a:srgbClr val="B4A06E"/>
      </a:folHlink>
    </a:clrScheme>
    <a:fontScheme name="PH Fo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H  Presentation">
  <a:themeElements>
    <a:clrScheme name="PH Joanie">
      <a:dk1>
        <a:srgbClr val="000000"/>
      </a:dk1>
      <a:lt1>
        <a:srgbClr val="FFFFFF"/>
      </a:lt1>
      <a:dk2>
        <a:srgbClr val="4C4D4F"/>
      </a:dk2>
      <a:lt2>
        <a:srgbClr val="FFFFFF"/>
      </a:lt2>
      <a:accent1>
        <a:srgbClr val="8B0E04"/>
      </a:accent1>
      <a:accent2>
        <a:srgbClr val="B4A06E"/>
      </a:accent2>
      <a:accent3>
        <a:srgbClr val="5C3462"/>
      </a:accent3>
      <a:accent4>
        <a:srgbClr val="DEB408"/>
      </a:accent4>
      <a:accent5>
        <a:srgbClr val="5F6062"/>
      </a:accent5>
      <a:accent6>
        <a:srgbClr val="DC5A28"/>
      </a:accent6>
      <a:hlink>
        <a:srgbClr val="8B0E04"/>
      </a:hlink>
      <a:folHlink>
        <a:srgbClr val="B4A06E"/>
      </a:folHlink>
    </a:clrScheme>
    <a:fontScheme name="PH Fo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H">
  <a:themeElements>
    <a:clrScheme name="PH Joanie">
      <a:dk1>
        <a:srgbClr val="000000"/>
      </a:dk1>
      <a:lt1>
        <a:srgbClr val="FFFFFF"/>
      </a:lt1>
      <a:dk2>
        <a:srgbClr val="4C4D4F"/>
      </a:dk2>
      <a:lt2>
        <a:srgbClr val="FFFFFF"/>
      </a:lt2>
      <a:accent1>
        <a:srgbClr val="8B0E04"/>
      </a:accent1>
      <a:accent2>
        <a:srgbClr val="B4A06E"/>
      </a:accent2>
      <a:accent3>
        <a:srgbClr val="5C3462"/>
      </a:accent3>
      <a:accent4>
        <a:srgbClr val="DEB408"/>
      </a:accent4>
      <a:accent5>
        <a:srgbClr val="5F6062"/>
      </a:accent5>
      <a:accent6>
        <a:srgbClr val="DC5A28"/>
      </a:accent6>
      <a:hlink>
        <a:srgbClr val="8B0E04"/>
      </a:hlink>
      <a:folHlink>
        <a:srgbClr val="B4A06E"/>
      </a:folHlink>
    </a:clrScheme>
    <a:fontScheme name="PH Fo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3697</Words>
  <Application>Microsoft Office PowerPoint</Application>
  <PresentationFormat>On-screen Show (4:3)</PresentationFormat>
  <Paragraphs>260</Paragraphs>
  <Slides>34</Slides>
  <Notes>34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38" baseType="lpstr">
      <vt:lpstr>1_PH  Presentation</vt:lpstr>
      <vt:lpstr>2_PH  Presentation</vt:lpstr>
      <vt:lpstr>PH</vt:lpstr>
      <vt:lpstr>Acrobat Document</vt:lpstr>
      <vt:lpstr>Law school for contractors 101</vt:lpstr>
      <vt:lpstr>Table of contents</vt:lpstr>
      <vt:lpstr>Chapter 1: governing laws, regulations and related authorities</vt:lpstr>
      <vt:lpstr>Executive order 11246 – History</vt:lpstr>
      <vt:lpstr>EO 11246 – current Text</vt:lpstr>
      <vt:lpstr>Section 503 of the rehabilitation act</vt:lpstr>
      <vt:lpstr>Vietnam Era Veterans' Readjustment Assistance Act of 1974 (“VEVRAA”)</vt:lpstr>
      <vt:lpstr>Other relevant Authorities</vt:lpstr>
      <vt:lpstr>Force and effect of law:  yes or no</vt:lpstr>
      <vt:lpstr>Chapter 2: Jurisdiction  of primary federal contracts</vt:lpstr>
      <vt:lpstr>Three Initial questions</vt:lpstr>
      <vt:lpstr>Government contract Definitions</vt:lpstr>
      <vt:lpstr>Jurisdictional  dollar thresholds</vt:lpstr>
      <vt:lpstr>Basic threshold v. aap threshold</vt:lpstr>
      <vt:lpstr>AAP Threshold</vt:lpstr>
      <vt:lpstr>EO 11246 – Jurisdiction or no jurisdiction?</vt:lpstr>
      <vt:lpstr>Chapter 3: subcontractor and other ancillary jurisdiction</vt:lpstr>
      <vt:lpstr>But are you a covered subcontractor?</vt:lpstr>
      <vt:lpstr>Loffland Brothers v. Monongahela Railroad</vt:lpstr>
      <vt:lpstr>Loffland Brothers v. Monongahela Railroad</vt:lpstr>
      <vt:lpstr>Or are you affiliated with a contractor? </vt:lpstr>
      <vt:lpstr>Board of Governors v. United States Dept. of Labor, 917 F.2d 812 (4th Cir. 1990)</vt:lpstr>
      <vt:lpstr>OFCCP v. Manheim Auctions Inc., ALJ Case No. 2011-OFC-00005 (ALJ June 14, 2011)</vt:lpstr>
      <vt:lpstr>OFCCP v. Manheim Auctions Inc., ALJ Case No. 2011-OFC-00005 (ALJ June 14, 2011), cont’d.</vt:lpstr>
      <vt:lpstr>EO 11246 – Jurisdiction or no Jurisdiction – Part II</vt:lpstr>
      <vt:lpstr>Chapter 4: access to property and records</vt:lpstr>
      <vt:lpstr>Federal contractor selection system</vt:lpstr>
      <vt:lpstr>Federal contractor selection system</vt:lpstr>
      <vt:lpstr>Fourth Amendment Principles</vt:lpstr>
      <vt:lpstr>Relevant FCCM  and Scheduling letter Excerpts</vt:lpstr>
      <vt:lpstr>Case law</vt:lpstr>
      <vt:lpstr>Access or no access?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