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36"/>
  </p:notesMasterIdLst>
  <p:sldIdLst>
    <p:sldId id="256" r:id="rId2"/>
    <p:sldId id="301" r:id="rId3"/>
    <p:sldId id="273" r:id="rId4"/>
    <p:sldId id="314" r:id="rId5"/>
    <p:sldId id="313" r:id="rId6"/>
    <p:sldId id="275" r:id="rId7"/>
    <p:sldId id="276" r:id="rId8"/>
    <p:sldId id="277" r:id="rId9"/>
    <p:sldId id="292" r:id="rId10"/>
    <p:sldId id="291" r:id="rId11"/>
    <p:sldId id="293" r:id="rId12"/>
    <p:sldId id="278" r:id="rId13"/>
    <p:sldId id="280" r:id="rId14"/>
    <p:sldId id="282" r:id="rId15"/>
    <p:sldId id="283" r:id="rId16"/>
    <p:sldId id="302" r:id="rId17"/>
    <p:sldId id="312" r:id="rId18"/>
    <p:sldId id="257" r:id="rId19"/>
    <p:sldId id="258" r:id="rId20"/>
    <p:sldId id="300" r:id="rId21"/>
    <p:sldId id="304" r:id="rId22"/>
    <p:sldId id="311" r:id="rId23"/>
    <p:sldId id="315" r:id="rId24"/>
    <p:sldId id="317" r:id="rId25"/>
    <p:sldId id="305" r:id="rId26"/>
    <p:sldId id="306" r:id="rId27"/>
    <p:sldId id="316" r:id="rId28"/>
    <p:sldId id="307" r:id="rId29"/>
    <p:sldId id="308" r:id="rId30"/>
    <p:sldId id="309" r:id="rId31"/>
    <p:sldId id="310" r:id="rId32"/>
    <p:sldId id="262" r:id="rId33"/>
    <p:sldId id="263" r:id="rId34"/>
    <p:sldId id="271" r:id="rId35"/>
  </p:sldIdLst>
  <p:sldSz cx="12192000" cy="6858000"/>
  <p:notesSz cx="7010400" cy="9296400"/>
  <p:embeddedFontLst>
    <p:embeddedFont>
      <p:font typeface="Calibri" panose="020F0502020204030204" pitchFamily="34" charset="0"/>
      <p:regular r:id="rId37"/>
      <p:bold r:id="rId38"/>
      <p:italic r:id="rId39"/>
      <p:boldItalic r:id="rId40"/>
    </p:embeddedFont>
    <p:embeddedFont>
      <p:font typeface="Georgia" panose="02040502050405020303" pitchFamily="18" charset="0"/>
      <p:regular r:id="rId41"/>
      <p:bold r:id="rId42"/>
      <p:italic r:id="rId43"/>
      <p:boldItalic r:id="rId44"/>
    </p:embeddedFont>
    <p:embeddedFont>
      <p:font typeface="Verdana" panose="020B060403050404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400"/>
    <a:srgbClr val="EEB000"/>
    <a:srgbClr val="1F2531"/>
    <a:srgbClr val="343D52"/>
    <a:srgbClr val="CEBE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108"/>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3834" y="-96"/>
      </p:cViewPr>
      <p:guideLst>
        <p:guide orient="horz" pos="2928"/>
        <p:guide pos="2208"/>
      </p:guideLst>
    </p:cSldViewPr>
  </p:notesViewPr>
  <p:gridSpacing cx="76200" cy="76200"/>
</p:viewPr>
</file>

<file path=ppt/_rels/presentation.xml.rels>&#65279;<?xml version="1.0" encoding="UTF-8" standalone="yes"?>
<Relationships xmlns="http://schemas.openxmlformats.org/package/2006/relationships">
  <Relationship Id="rId2" Type="http://schemas.openxmlformats.org/officeDocument/2006/relationships/slide" Target="slides/slide1.xml" />
  <Relationship Id="rId3" Type="http://schemas.openxmlformats.org/officeDocument/2006/relationships/slide" Target="slides/slide2.xml" />
  <Relationship Id="rId4" Type="http://schemas.openxmlformats.org/officeDocument/2006/relationships/slide" Target="slides/slide3.xml" />
  <Relationship Id="rId5" Type="http://schemas.openxmlformats.org/officeDocument/2006/relationships/slide" Target="slides/slide4.xml" />
  <Relationship Id="rId6" Type="http://schemas.openxmlformats.org/officeDocument/2006/relationships/slide" Target="slides/slide5.xml" />
  <Relationship Id="rId7" Type="http://schemas.openxmlformats.org/officeDocument/2006/relationships/slide" Target="slides/slide6.xml" />
  <Relationship Id="rId8" Type="http://schemas.openxmlformats.org/officeDocument/2006/relationships/slide" Target="slides/slide7.xml" />
  <Relationship Id="rId9" Type="http://schemas.openxmlformats.org/officeDocument/2006/relationships/slide" Target="slides/slide8.xml" />
  <Relationship Id="rId10" Type="http://schemas.openxmlformats.org/officeDocument/2006/relationships/slide" Target="slides/slide9.xml" />
  <Relationship Id="rId11" Type="http://schemas.openxmlformats.org/officeDocument/2006/relationships/slide" Target="slides/slide10.xml" />
  <Relationship Id="rId12" Type="http://schemas.openxmlformats.org/officeDocument/2006/relationships/slide" Target="slides/slide11.xml" />
  <Relationship Id="rId13" Type="http://schemas.openxmlformats.org/officeDocument/2006/relationships/slide" Target="slides/slide12.xml" />
  <Relationship Id="rId14" Type="http://schemas.openxmlformats.org/officeDocument/2006/relationships/slide" Target="slides/slide13.xml" />
  <Relationship Id="rId15" Type="http://schemas.openxmlformats.org/officeDocument/2006/relationships/slide" Target="slides/slide14.xml" />
  <Relationship Id="rId16" Type="http://schemas.openxmlformats.org/officeDocument/2006/relationships/slide" Target="slides/slide15.xml" />
  <Relationship Id="rId17" Type="http://schemas.openxmlformats.org/officeDocument/2006/relationships/slide" Target="slides/slide16.xml" />
  <Relationship Id="rId18" Type="http://schemas.openxmlformats.org/officeDocument/2006/relationships/slide" Target="slides/slide17.xml" />
  <Relationship Id="rId19" Type="http://schemas.openxmlformats.org/officeDocument/2006/relationships/slide" Target="slides/slide18.xml" />
  <Relationship Id="rId20" Type="http://schemas.openxmlformats.org/officeDocument/2006/relationships/slide" Target="slides/slide19.xml" />
  <Relationship Id="rId21" Type="http://schemas.openxmlformats.org/officeDocument/2006/relationships/slide" Target="slides/slide20.xml" />
  <Relationship Id="rId22" Type="http://schemas.openxmlformats.org/officeDocument/2006/relationships/slide" Target="slides/slide21.xml" />
  <Relationship Id="rId23" Type="http://schemas.openxmlformats.org/officeDocument/2006/relationships/slide" Target="slides/slide22.xml" />
  <Relationship Id="rId24" Type="http://schemas.openxmlformats.org/officeDocument/2006/relationships/slide" Target="slides/slide23.xml" />
  <Relationship Id="rId25" Type="http://schemas.openxmlformats.org/officeDocument/2006/relationships/slide" Target="slides/slide24.xml" />
  <Relationship Id="rId26" Type="http://schemas.openxmlformats.org/officeDocument/2006/relationships/slide" Target="slides/slide25.xml" />
  <Relationship Id="rId27" Type="http://schemas.openxmlformats.org/officeDocument/2006/relationships/slide" Target="slides/slide26.xml" />
  <Relationship Id="rId28" Type="http://schemas.openxmlformats.org/officeDocument/2006/relationships/slide" Target="slides/slide27.xml" />
  <Relationship Id="rId29" Type="http://schemas.openxmlformats.org/officeDocument/2006/relationships/slide" Target="slides/slide28.xml" />
  <Relationship Id="rId30" Type="http://schemas.openxmlformats.org/officeDocument/2006/relationships/slide" Target="slides/slide29.xml" />
  <Relationship Id="rId31" Type="http://schemas.openxmlformats.org/officeDocument/2006/relationships/slide" Target="slides/slide30.xml" />
  <Relationship Id="rId32" Type="http://schemas.openxmlformats.org/officeDocument/2006/relationships/slide" Target="slides/slide31.xml" />
  <Relationship Id="rId33" Type="http://schemas.openxmlformats.org/officeDocument/2006/relationships/slide" Target="slides/slide32.xml" />
  <Relationship Id="rId34" Type="http://schemas.openxmlformats.org/officeDocument/2006/relationships/slide" Target="slides/slide33.xml" />
  <Relationship Id="rId35" Type="http://schemas.openxmlformats.org/officeDocument/2006/relationships/slide" Target="slides/slide34.xml" />
  <Relationship Id="rId39" Type="http://schemas.openxmlformats.org/officeDocument/2006/relationships/font" Target="fonts/font3.fntdata" />
  <Relationship Id="rId42" Type="http://schemas.openxmlformats.org/officeDocument/2006/relationships/font" Target="fonts/font6.fntdata" />
  <Relationship Id="rId47" Type="http://schemas.openxmlformats.org/officeDocument/2006/relationships/font" Target="fonts/font11.fntdata" />
  <Relationship Id="rId50" Type="http://schemas.openxmlformats.org/officeDocument/2006/relationships/viewProps" Target="viewProps.xml" />
  <Relationship Id="rId38" Type="http://schemas.openxmlformats.org/officeDocument/2006/relationships/font" Target="fonts/font2.fntdata" />
  <Relationship Id="rId46" Type="http://schemas.openxmlformats.org/officeDocument/2006/relationships/font" Target="fonts/font10.fntdata" />
  <Relationship Id="rId41" Type="http://schemas.openxmlformats.org/officeDocument/2006/relationships/font" Target="fonts/font5.fntdata" />
  <Relationship Id="rId1" Type="http://schemas.openxmlformats.org/officeDocument/2006/relationships/slideMaster" Target="slideMasters/slideMaster1.xml" />
  <Relationship Id="rId37" Type="http://schemas.openxmlformats.org/officeDocument/2006/relationships/font" Target="fonts/font1.fntdata" />
  <Relationship Id="rId40" Type="http://schemas.openxmlformats.org/officeDocument/2006/relationships/font" Target="fonts/font4.fntdata" />
  <Relationship Id="rId45" Type="http://schemas.openxmlformats.org/officeDocument/2006/relationships/font" Target="fonts/font9.fntdata" />
  <Relationship Id="rId36" Type="http://schemas.openxmlformats.org/officeDocument/2006/relationships/notesMaster" Target="notesMasters/notesMaster1.xml" />
  <Relationship Id="rId49" Type="http://schemas.openxmlformats.org/officeDocument/2006/relationships/presProps" Target="presProps.xml" />
  <Relationship Id="rId44" Type="http://schemas.openxmlformats.org/officeDocument/2006/relationships/font" Target="fonts/font8.fntdata" />
  <Relationship Id="rId52" Type="http://schemas.openxmlformats.org/officeDocument/2006/relationships/tableStyles" Target="tableStyles.xml" />
  <Relationship Id="rId43" Type="http://schemas.openxmlformats.org/officeDocument/2006/relationships/font" Target="fonts/font7.fntdata" />
  <Relationship Id="rId48" Type="http://schemas.openxmlformats.org/officeDocument/2006/relationships/font" Target="fonts/font12.fntdata" />
  <Relationship Id="rId51" Type="http://schemas.openxmlformats.org/officeDocument/2006/relationships/theme" Target="theme/theme1.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059EBF6-E21F-4E9E-A649-E311E0A2D583}" type="datetimeFigureOut">
              <a:rPr lang="en-US" smtClean="0"/>
              <a:t>6/16/2017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6704B10-1353-481F-81E2-A0FDBC417249}" type="slidenum">
              <a:rPr lang="en-US" smtClean="0"/>
              <a:t>‹#›</a:t>
            </a:fld>
            <a:endParaRPr lang="en-US"/>
          </a:p>
        </p:txBody>
      </p:sp>
    </p:spTree>
    <p:extLst>
      <p:ext uri="{BB962C8B-B14F-4D97-AF65-F5344CB8AC3E}">
        <p14:creationId xmlns:p14="http://schemas.microsoft.com/office/powerpoint/2010/main" val="3025884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704B10-1353-481F-81E2-A0FDBC417249}" type="slidenum">
              <a:rPr lang="en-US" smtClean="0"/>
              <a:t>1</a:t>
            </a:fld>
            <a:endParaRPr lang="en-US"/>
          </a:p>
        </p:txBody>
      </p:sp>
    </p:spTree>
    <p:extLst>
      <p:ext uri="{BB962C8B-B14F-4D97-AF65-F5344CB8AC3E}">
        <p14:creationId xmlns:p14="http://schemas.microsoft.com/office/powerpoint/2010/main" val="3589932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704B10-1353-481F-81E2-A0FDBC417249}" type="slidenum">
              <a:rPr lang="en-US" smtClean="0"/>
              <a:t>2</a:t>
            </a:fld>
            <a:endParaRPr lang="en-US"/>
          </a:p>
        </p:txBody>
      </p:sp>
    </p:spTree>
    <p:extLst>
      <p:ext uri="{BB962C8B-B14F-4D97-AF65-F5344CB8AC3E}">
        <p14:creationId xmlns:p14="http://schemas.microsoft.com/office/powerpoint/2010/main" val="295569192"/>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1274" y="1122363"/>
            <a:ext cx="8991601" cy="2387600"/>
          </a:xfrm>
        </p:spPr>
        <p:txBody>
          <a:bodyPr anchor="ctr"/>
          <a:lstStyle>
            <a:lvl1pPr algn="ctr">
              <a:defRPr sz="6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581274" y="3602038"/>
            <a:ext cx="89916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2440548" y="6332566"/>
            <a:ext cx="1862931" cy="365125"/>
          </a:xfrm>
        </p:spPr>
        <p:txBody>
          <a:bodyPr/>
          <a:lstStyle>
            <a:lvl1pPr>
              <a:defRPr>
                <a:solidFill>
                  <a:schemeClr val="tx1"/>
                </a:solidFill>
              </a:defRPr>
            </a:lvl1pPr>
          </a:lstStyle>
          <a:p>
            <a:fld id="{0ACFB799-330A-4369-A740-8DF841AEADA7}" type="datetime1">
              <a:rPr lang="en-US" smtClean="0"/>
              <a:t>6/16/2017</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0B2829A7-6A75-432D-902C-AFF710972F4A}" type="slidenum">
              <a:rPr lang="en-US" smtClean="0"/>
              <a:pPr/>
              <a:t>‹#›</a:t>
            </a:fld>
            <a:endParaRPr lang="en-US"/>
          </a:p>
        </p:txBody>
      </p:sp>
    </p:spTree>
    <p:extLst>
      <p:ext uri="{BB962C8B-B14F-4D97-AF65-F5344CB8AC3E}">
        <p14:creationId xmlns:p14="http://schemas.microsoft.com/office/powerpoint/2010/main" val="8859794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71EAF-6FE0-4BFC-9993-1DAFE2A69F44}"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829A7-6A75-432D-902C-AFF710972F4A}" type="slidenum">
              <a:rPr lang="en-US" smtClean="0"/>
              <a:t>‹#›</a:t>
            </a:fld>
            <a:endParaRPr lang="en-US"/>
          </a:p>
        </p:txBody>
      </p:sp>
    </p:spTree>
    <p:extLst>
      <p:ext uri="{BB962C8B-B14F-4D97-AF65-F5344CB8AC3E}">
        <p14:creationId xmlns:p14="http://schemas.microsoft.com/office/powerpoint/2010/main" val="4039487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8006" y="142613"/>
            <a:ext cx="1837189" cy="6034350"/>
          </a:xfrm>
        </p:spPr>
        <p:txBody>
          <a:bodyPr vert="eaVert"/>
          <a:lstStyle>
            <a:lvl1pPr algn="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571750" y="151002"/>
            <a:ext cx="7033643" cy="602596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B336E66-7A4E-4F78-95C7-B470124B2B5A}"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829A7-6A75-432D-902C-AFF710972F4A}" type="slidenum">
              <a:rPr lang="en-US" smtClean="0"/>
              <a:t>‹#›</a:t>
            </a:fld>
            <a:endParaRPr lang="en-US"/>
          </a:p>
        </p:txBody>
      </p:sp>
    </p:spTree>
    <p:extLst>
      <p:ext uri="{BB962C8B-B14F-4D97-AF65-F5344CB8AC3E}">
        <p14:creationId xmlns:p14="http://schemas.microsoft.com/office/powerpoint/2010/main" val="1911437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E9B111-A0EA-4CD9-8BBC-10F1D45CB0E3}"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829A7-6A75-432D-902C-AFF710972F4A}" type="slidenum">
              <a:rPr lang="en-US" smtClean="0"/>
              <a:t>‹#›</a:t>
            </a:fld>
            <a:endParaRPr lang="en-US"/>
          </a:p>
        </p:txBody>
      </p:sp>
    </p:spTree>
    <p:extLst>
      <p:ext uri="{BB962C8B-B14F-4D97-AF65-F5344CB8AC3E}">
        <p14:creationId xmlns:p14="http://schemas.microsoft.com/office/powerpoint/2010/main" val="19558733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1274" y="1709738"/>
            <a:ext cx="8991601" cy="2852737"/>
          </a:xfrm>
        </p:spPr>
        <p:txBody>
          <a:bodyPr anchor="ctr"/>
          <a:lstStyle>
            <a:lvl1pPr algn="ct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2581274" y="4589463"/>
            <a:ext cx="8991601"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5D95A475-6F3C-4478-8663-2BC26465C7EC}"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829A7-6A75-432D-902C-AFF710972F4A}" type="slidenum">
              <a:rPr lang="en-US" smtClean="0"/>
              <a:t>‹#›</a:t>
            </a:fld>
            <a:endParaRPr lang="en-US"/>
          </a:p>
        </p:txBody>
      </p:sp>
    </p:spTree>
    <p:extLst>
      <p:ext uri="{BB962C8B-B14F-4D97-AF65-F5344CB8AC3E}">
        <p14:creationId xmlns:p14="http://schemas.microsoft.com/office/powerpoint/2010/main" val="1849384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90799" y="1291906"/>
            <a:ext cx="4333875" cy="48850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239000" y="1291905"/>
            <a:ext cx="4334256" cy="48850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EEB88C-386D-4803-BF85-8533E3A57AE8}" type="datetime1">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829A7-6A75-432D-902C-AFF710972F4A}" type="slidenum">
              <a:rPr lang="en-US" smtClean="0"/>
              <a:t>‹#›</a:t>
            </a:fld>
            <a:endParaRPr lang="en-US"/>
          </a:p>
        </p:txBody>
      </p:sp>
    </p:spTree>
    <p:extLst>
      <p:ext uri="{BB962C8B-B14F-4D97-AF65-F5344CB8AC3E}">
        <p14:creationId xmlns:p14="http://schemas.microsoft.com/office/powerpoint/2010/main" val="380141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71749" y="1278492"/>
            <a:ext cx="433425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571750" y="2206305"/>
            <a:ext cx="4334256" cy="39593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7237777" y="1295270"/>
            <a:ext cx="433425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7239000" y="2206305"/>
            <a:ext cx="4334256" cy="395960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229D2F7-03A1-4251-80E8-DCBC61CD18EC}" type="datetime1">
              <a:rPr lang="en-US" smtClean="0"/>
              <a:t>6/16/2017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2829A7-6A75-432D-902C-AFF710972F4A}" type="slidenum">
              <a:rPr lang="en-US" smtClean="0"/>
              <a:t>‹#›</a:t>
            </a:fld>
            <a:endParaRPr lang="en-US"/>
          </a:p>
        </p:txBody>
      </p:sp>
      <p:sp>
        <p:nvSpPr>
          <p:cNvPr id="10" name="Title 1"/>
          <p:cNvSpPr txBox="1">
            <a:spLocks/>
          </p:cNvSpPr>
          <p:nvPr userDrawn="1"/>
        </p:nvSpPr>
        <p:spPr>
          <a:xfrm>
            <a:off x="2571750" y="140017"/>
            <a:ext cx="8999538" cy="1002505"/>
          </a:xfrm>
          <a:prstGeom prst="rect">
            <a:avLst/>
          </a:prstGeom>
        </p:spPr>
        <p:txBody>
          <a:bodyPr vert="horz" lIns="91440" tIns="91440" rIns="91440" bIns="9144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2112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404F23-25BA-484B-870B-226522398B7C}" type="datetime1">
              <a:rPr lang="en-US" smtClean="0"/>
              <a:t>6/16/2017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2829A7-6A75-432D-902C-AFF710972F4A}" type="slidenum">
              <a:rPr lang="en-US" smtClean="0"/>
              <a:t>‹#›</a:t>
            </a:fld>
            <a:endParaRPr lang="en-US"/>
          </a:p>
        </p:txBody>
      </p:sp>
    </p:spTree>
    <p:extLst>
      <p:ext uri="{BB962C8B-B14F-4D97-AF65-F5344CB8AC3E}">
        <p14:creationId xmlns:p14="http://schemas.microsoft.com/office/powerpoint/2010/main" val="334527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4E404-4A6D-4964-B0A3-DD5D24475B42}" type="datetime1">
              <a:rPr lang="en-US" smtClean="0"/>
              <a:t>6/16/2017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2829A7-6A75-432D-902C-AFF710972F4A}" type="slidenum">
              <a:rPr lang="en-US" smtClean="0"/>
              <a:t>‹#›</a:t>
            </a:fld>
            <a:endParaRPr lang="en-US"/>
          </a:p>
        </p:txBody>
      </p:sp>
    </p:spTree>
    <p:extLst>
      <p:ext uri="{BB962C8B-B14F-4D97-AF65-F5344CB8AC3E}">
        <p14:creationId xmlns:p14="http://schemas.microsoft.com/office/powerpoint/2010/main" val="235647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93596" y="151003"/>
            <a:ext cx="3657600" cy="1451294"/>
          </a:xfrm>
        </p:spPr>
        <p:txBody>
          <a:bodyPr anchor="ct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6467475" y="159391"/>
            <a:ext cx="5109331" cy="600651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593596" y="1744910"/>
            <a:ext cx="3657600" cy="44377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8E794-9133-4AE0-94FC-790BAD9D37D9}" type="datetime1">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829A7-6A75-432D-902C-AFF710972F4A}" type="slidenum">
              <a:rPr lang="en-US" smtClean="0"/>
              <a:t>‹#›</a:t>
            </a:fld>
            <a:endParaRPr lang="en-US"/>
          </a:p>
        </p:txBody>
      </p:sp>
    </p:spTree>
    <p:extLst>
      <p:ext uri="{BB962C8B-B14F-4D97-AF65-F5344CB8AC3E}">
        <p14:creationId xmlns:p14="http://schemas.microsoft.com/office/powerpoint/2010/main" val="405025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92459" y="151002"/>
            <a:ext cx="3649211" cy="1451295"/>
          </a:xfrm>
        </p:spPr>
        <p:txBody>
          <a:bodyPr anchor="ctr"/>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6456989" y="151003"/>
            <a:ext cx="5111496" cy="60232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93596" y="1736521"/>
            <a:ext cx="3649211" cy="44293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811B9F6-0FC3-4B6C-AF4C-79C05F28E673}" type="datetime1">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829A7-6A75-432D-902C-AFF710972F4A}" type="slidenum">
              <a:rPr lang="en-US" smtClean="0"/>
              <a:t>‹#›</a:t>
            </a:fld>
            <a:endParaRPr lang="en-US"/>
          </a:p>
        </p:txBody>
      </p:sp>
    </p:spTree>
    <p:extLst>
      <p:ext uri="{BB962C8B-B14F-4D97-AF65-F5344CB8AC3E}">
        <p14:creationId xmlns:p14="http://schemas.microsoft.com/office/powerpoint/2010/main" val="1662826280"/>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image" Target="../media/image1.jpg" />
  <Relationship Id="rId18" Type="http://schemas.openxmlformats.org/officeDocument/2006/relationships/image" Target="../media/image6.png"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17" Type="http://schemas.openxmlformats.org/officeDocument/2006/relationships/image" Target="../media/image5.jpg" />
  <Relationship Id="rId2" Type="http://schemas.openxmlformats.org/officeDocument/2006/relationships/slideLayout" Target="../slideLayouts/slideLayout2.xml" />
  <Relationship Id="rId16" Type="http://schemas.openxmlformats.org/officeDocument/2006/relationships/image" Target="../media/image4.jpg"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5" Type="http://schemas.openxmlformats.org/officeDocument/2006/relationships/image" Target="../media/image3.jpg"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image" Target="../media/image2.png"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2609849" y="140017"/>
            <a:ext cx="8961120" cy="1002505"/>
          </a:xfrm>
          <a:prstGeom prst="rect">
            <a:avLst/>
          </a:prstGeom>
        </p:spPr>
        <p:txBody>
          <a:bodyPr vert="horz" lIns="91440" tIns="91440" rIns="91440" bIns="91440" rtlCol="0" anchor="ctr">
            <a:no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2609849" y="1282223"/>
            <a:ext cx="8961120" cy="4883685"/>
          </a:xfrm>
          <a:prstGeom prst="rect">
            <a:avLst/>
          </a:prstGeom>
        </p:spPr>
        <p:txBody>
          <a:bodyPr vert="horz" lIns="91440" tIns="91440" rIns="91440" bIns="9144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2440548" y="6332566"/>
            <a:ext cx="1862931" cy="365125"/>
          </a:xfrm>
          <a:prstGeom prst="rect">
            <a:avLst/>
          </a:prstGeom>
        </p:spPr>
        <p:txBody>
          <a:bodyPr vert="horz" lIns="91440" tIns="45720" rIns="91440" bIns="45720" rtlCol="0" anchor="ctr"/>
          <a:lstStyle>
            <a:lvl1pPr algn="l">
              <a:defRPr sz="1200">
                <a:solidFill>
                  <a:schemeClr val="tx1"/>
                </a:solidFill>
                <a:latin typeface="Georgia" panose="02040502050405020303" pitchFamily="18" charset="0"/>
              </a:defRPr>
            </a:lvl1pPr>
          </a:lstStyle>
          <a:p>
            <a:fld id="{7A726915-5E0F-4676-BD46-064C4196C3B8}" type="datetime1">
              <a:rPr lang="en-US" smtClean="0"/>
              <a:t>6/16/2017</a:t>
            </a:fld>
            <a:endParaRPr lang="en-US"/>
          </a:p>
        </p:txBody>
      </p:sp>
      <p:sp>
        <p:nvSpPr>
          <p:cNvPr id="5" name="Footer Placeholder 4"/>
          <p:cNvSpPr>
            <a:spLocks noGrp="1"/>
          </p:cNvSpPr>
          <p:nvPr userDrawn="1">
            <p:ph type="ftr" sz="quarter" idx="3"/>
          </p:nvPr>
        </p:nvSpPr>
        <p:spPr>
          <a:xfrm>
            <a:off x="4317891" y="6329257"/>
            <a:ext cx="5394960" cy="365125"/>
          </a:xfrm>
          <a:prstGeom prst="rect">
            <a:avLst/>
          </a:prstGeom>
        </p:spPr>
        <p:txBody>
          <a:bodyPr vert="horz" lIns="91440" tIns="45720" rIns="91440" bIns="45720" rtlCol="0" anchor="ctr"/>
          <a:lstStyle>
            <a:lvl1pPr algn="ctr">
              <a:defRPr sz="1200">
                <a:solidFill>
                  <a:schemeClr val="tx1"/>
                </a:solidFill>
                <a:latin typeface="Georgia" panose="02040502050405020303" pitchFamily="18" charset="0"/>
              </a:defRPr>
            </a:lvl1pPr>
          </a:lstStyle>
          <a:p>
            <a:endParaRPr lang="en-US" dirty="0"/>
          </a:p>
        </p:txBody>
      </p:sp>
      <p:sp>
        <p:nvSpPr>
          <p:cNvPr id="6" name="Slide Number Placeholder 5"/>
          <p:cNvSpPr>
            <a:spLocks noGrp="1"/>
          </p:cNvSpPr>
          <p:nvPr userDrawn="1">
            <p:ph type="sldNum" sz="quarter" idx="4"/>
          </p:nvPr>
        </p:nvSpPr>
        <p:spPr>
          <a:xfrm>
            <a:off x="9727747" y="6329257"/>
            <a:ext cx="1846701" cy="365125"/>
          </a:xfrm>
          <a:prstGeom prst="rect">
            <a:avLst/>
          </a:prstGeom>
        </p:spPr>
        <p:txBody>
          <a:bodyPr vert="horz" lIns="91440" tIns="45720" rIns="91440" bIns="45720" rtlCol="0" anchor="ctr"/>
          <a:lstStyle>
            <a:lvl1pPr algn="r">
              <a:defRPr sz="1200">
                <a:solidFill>
                  <a:schemeClr val="tx1"/>
                </a:solidFill>
                <a:latin typeface="Georgia" panose="02040502050405020303" pitchFamily="18" charset="0"/>
              </a:defRPr>
            </a:lvl1pPr>
          </a:lstStyle>
          <a:p>
            <a:fld id="{0B2829A7-6A75-432D-902C-AFF710972F4A}" type="slidenum">
              <a:rPr lang="en-US" smtClean="0"/>
              <a:pPr/>
              <a:t>‹#›</a:t>
            </a:fld>
            <a:endParaRPr lang="en-US"/>
          </a:p>
        </p:txBody>
      </p:sp>
      <p:sp>
        <p:nvSpPr>
          <p:cNvPr id="1523" name="Freeform 116"/>
          <p:cNvSpPr>
            <a:spLocks/>
          </p:cNvSpPr>
          <p:nvPr userDrawn="1"/>
        </p:nvSpPr>
        <p:spPr bwMode="auto">
          <a:xfrm>
            <a:off x="648494" y="-223838"/>
            <a:ext cx="11113" cy="14288"/>
          </a:xfrm>
          <a:custGeom>
            <a:avLst/>
            <a:gdLst>
              <a:gd name="T0" fmla="*/ 6 w 11"/>
              <a:gd name="T1" fmla="*/ 0 h 13"/>
              <a:gd name="T2" fmla="*/ 0 w 11"/>
              <a:gd name="T3" fmla="*/ 7 h 13"/>
              <a:gd name="T4" fmla="*/ 5 w 11"/>
              <a:gd name="T5" fmla="*/ 12 h 13"/>
              <a:gd name="T6" fmla="*/ 11 w 11"/>
              <a:gd name="T7" fmla="*/ 8 h 13"/>
              <a:gd name="T8" fmla="*/ 6 w 11"/>
              <a:gd name="T9" fmla="*/ 0 h 13"/>
            </a:gdLst>
            <a:ahLst/>
            <a:cxnLst>
              <a:cxn ang="0">
                <a:pos x="T0" y="T1"/>
              </a:cxn>
              <a:cxn ang="0">
                <a:pos x="T2" y="T3"/>
              </a:cxn>
              <a:cxn ang="0">
                <a:pos x="T4" y="T5"/>
              </a:cxn>
              <a:cxn ang="0">
                <a:pos x="T6" y="T7"/>
              </a:cxn>
              <a:cxn ang="0">
                <a:pos x="T8" y="T9"/>
              </a:cxn>
            </a:cxnLst>
            <a:rect l="0" t="0" r="r" b="b"/>
            <a:pathLst>
              <a:path w="11" h="13">
                <a:moveTo>
                  <a:pt x="6" y="0"/>
                </a:moveTo>
                <a:cubicBezTo>
                  <a:pt x="3" y="4"/>
                  <a:pt x="0" y="6"/>
                  <a:pt x="0" y="7"/>
                </a:cubicBezTo>
                <a:cubicBezTo>
                  <a:pt x="0" y="9"/>
                  <a:pt x="3" y="12"/>
                  <a:pt x="5" y="12"/>
                </a:cubicBezTo>
                <a:cubicBezTo>
                  <a:pt x="7" y="13"/>
                  <a:pt x="10" y="10"/>
                  <a:pt x="11" y="8"/>
                </a:cubicBezTo>
                <a:cubicBezTo>
                  <a:pt x="11" y="6"/>
                  <a:pt x="8" y="4"/>
                  <a:pt x="6" y="0"/>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8" name="Freeform 282"/>
          <p:cNvSpPr>
            <a:spLocks/>
          </p:cNvSpPr>
          <p:nvPr userDrawn="1"/>
        </p:nvSpPr>
        <p:spPr bwMode="auto">
          <a:xfrm>
            <a:off x="4874419" y="-122237"/>
            <a:ext cx="12700" cy="12700"/>
          </a:xfrm>
          <a:custGeom>
            <a:avLst/>
            <a:gdLst>
              <a:gd name="T0" fmla="*/ 5 w 11"/>
              <a:gd name="T1" fmla="*/ 0 h 12"/>
              <a:gd name="T2" fmla="*/ 11 w 11"/>
              <a:gd name="T3" fmla="*/ 7 h 12"/>
              <a:gd name="T4" fmla="*/ 5 w 11"/>
              <a:gd name="T5" fmla="*/ 12 h 12"/>
              <a:gd name="T6" fmla="*/ 0 w 11"/>
              <a:gd name="T7" fmla="*/ 7 h 12"/>
              <a:gd name="T8" fmla="*/ 5 w 11"/>
              <a:gd name="T9" fmla="*/ 0 h 12"/>
            </a:gdLst>
            <a:ahLst/>
            <a:cxnLst>
              <a:cxn ang="0">
                <a:pos x="T0" y="T1"/>
              </a:cxn>
              <a:cxn ang="0">
                <a:pos x="T2" y="T3"/>
              </a:cxn>
              <a:cxn ang="0">
                <a:pos x="T4" y="T5"/>
              </a:cxn>
              <a:cxn ang="0">
                <a:pos x="T6" y="T7"/>
              </a:cxn>
              <a:cxn ang="0">
                <a:pos x="T8" y="T9"/>
              </a:cxn>
            </a:cxnLst>
            <a:rect l="0" t="0" r="r" b="b"/>
            <a:pathLst>
              <a:path w="11" h="12">
                <a:moveTo>
                  <a:pt x="5" y="0"/>
                </a:moveTo>
                <a:cubicBezTo>
                  <a:pt x="8" y="3"/>
                  <a:pt x="11" y="5"/>
                  <a:pt x="11" y="7"/>
                </a:cubicBezTo>
                <a:cubicBezTo>
                  <a:pt x="10" y="9"/>
                  <a:pt x="7" y="12"/>
                  <a:pt x="5" y="12"/>
                </a:cubicBezTo>
                <a:cubicBezTo>
                  <a:pt x="4" y="12"/>
                  <a:pt x="0" y="9"/>
                  <a:pt x="0" y="7"/>
                </a:cubicBezTo>
                <a:cubicBezTo>
                  <a:pt x="0" y="5"/>
                  <a:pt x="3" y="3"/>
                  <a:pt x="5" y="0"/>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1" name="Freeform 285"/>
          <p:cNvSpPr>
            <a:spLocks/>
          </p:cNvSpPr>
          <p:nvPr userDrawn="1"/>
        </p:nvSpPr>
        <p:spPr bwMode="auto">
          <a:xfrm>
            <a:off x="3612357" y="-1658937"/>
            <a:ext cx="15875" cy="12700"/>
          </a:xfrm>
          <a:custGeom>
            <a:avLst/>
            <a:gdLst>
              <a:gd name="T0" fmla="*/ 14 w 14"/>
              <a:gd name="T1" fmla="*/ 5 h 12"/>
              <a:gd name="T2" fmla="*/ 6 w 14"/>
              <a:gd name="T3" fmla="*/ 0 h 12"/>
              <a:gd name="T4" fmla="*/ 0 w 14"/>
              <a:gd name="T5" fmla="*/ 6 h 12"/>
              <a:gd name="T6" fmla="*/ 7 w 14"/>
              <a:gd name="T7" fmla="*/ 12 h 12"/>
              <a:gd name="T8" fmla="*/ 14 w 14"/>
              <a:gd name="T9" fmla="*/ 8 h 12"/>
              <a:gd name="T10" fmla="*/ 14 w 14"/>
              <a:gd name="T11" fmla="*/ 5 h 12"/>
            </a:gdLst>
            <a:ahLst/>
            <a:cxnLst>
              <a:cxn ang="0">
                <a:pos x="T0" y="T1"/>
              </a:cxn>
              <a:cxn ang="0">
                <a:pos x="T2" y="T3"/>
              </a:cxn>
              <a:cxn ang="0">
                <a:pos x="T4" y="T5"/>
              </a:cxn>
              <a:cxn ang="0">
                <a:pos x="T6" y="T7"/>
              </a:cxn>
              <a:cxn ang="0">
                <a:pos x="T8" y="T9"/>
              </a:cxn>
              <a:cxn ang="0">
                <a:pos x="T10" y="T11"/>
              </a:cxn>
            </a:cxnLst>
            <a:rect l="0" t="0" r="r" b="b"/>
            <a:pathLst>
              <a:path w="14" h="12">
                <a:moveTo>
                  <a:pt x="14" y="5"/>
                </a:moveTo>
                <a:cubicBezTo>
                  <a:pt x="11" y="3"/>
                  <a:pt x="9" y="0"/>
                  <a:pt x="6" y="0"/>
                </a:cubicBezTo>
                <a:cubicBezTo>
                  <a:pt x="4" y="0"/>
                  <a:pt x="2" y="4"/>
                  <a:pt x="0" y="6"/>
                </a:cubicBezTo>
                <a:cubicBezTo>
                  <a:pt x="2" y="8"/>
                  <a:pt x="4" y="11"/>
                  <a:pt x="7" y="12"/>
                </a:cubicBezTo>
                <a:cubicBezTo>
                  <a:pt x="9" y="12"/>
                  <a:pt x="12" y="9"/>
                  <a:pt x="14" y="8"/>
                </a:cubicBezTo>
                <a:cubicBezTo>
                  <a:pt x="14" y="7"/>
                  <a:pt x="14" y="6"/>
                  <a:pt x="14" y="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2" name="Freeform 286"/>
          <p:cNvSpPr>
            <a:spLocks/>
          </p:cNvSpPr>
          <p:nvPr userDrawn="1"/>
        </p:nvSpPr>
        <p:spPr bwMode="auto">
          <a:xfrm>
            <a:off x="4023519" y="-2435225"/>
            <a:ext cx="14288" cy="15875"/>
          </a:xfrm>
          <a:custGeom>
            <a:avLst/>
            <a:gdLst>
              <a:gd name="T0" fmla="*/ 6 w 13"/>
              <a:gd name="T1" fmla="*/ 0 h 15"/>
              <a:gd name="T2" fmla="*/ 0 w 13"/>
              <a:gd name="T3" fmla="*/ 9 h 15"/>
              <a:gd name="T4" fmla="*/ 7 w 13"/>
              <a:gd name="T5" fmla="*/ 15 h 15"/>
              <a:gd name="T6" fmla="*/ 13 w 13"/>
              <a:gd name="T7" fmla="*/ 9 h 15"/>
              <a:gd name="T8" fmla="*/ 6 w 13"/>
              <a:gd name="T9" fmla="*/ 0 h 15"/>
            </a:gdLst>
            <a:ahLst/>
            <a:cxnLst>
              <a:cxn ang="0">
                <a:pos x="T0" y="T1"/>
              </a:cxn>
              <a:cxn ang="0">
                <a:pos x="T2" y="T3"/>
              </a:cxn>
              <a:cxn ang="0">
                <a:pos x="T4" y="T5"/>
              </a:cxn>
              <a:cxn ang="0">
                <a:pos x="T6" y="T7"/>
              </a:cxn>
              <a:cxn ang="0">
                <a:pos x="T8" y="T9"/>
              </a:cxn>
            </a:cxnLst>
            <a:rect l="0" t="0" r="r" b="b"/>
            <a:pathLst>
              <a:path w="13" h="15">
                <a:moveTo>
                  <a:pt x="6" y="0"/>
                </a:moveTo>
                <a:cubicBezTo>
                  <a:pt x="3" y="4"/>
                  <a:pt x="0" y="7"/>
                  <a:pt x="0" y="9"/>
                </a:cubicBezTo>
                <a:cubicBezTo>
                  <a:pt x="1" y="11"/>
                  <a:pt x="4" y="15"/>
                  <a:pt x="7" y="15"/>
                </a:cubicBezTo>
                <a:cubicBezTo>
                  <a:pt x="9" y="14"/>
                  <a:pt x="13" y="11"/>
                  <a:pt x="13" y="9"/>
                </a:cubicBezTo>
                <a:cubicBezTo>
                  <a:pt x="13" y="7"/>
                  <a:pt x="9" y="4"/>
                  <a:pt x="6" y="0"/>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3" name="Freeform 287"/>
          <p:cNvSpPr>
            <a:spLocks/>
          </p:cNvSpPr>
          <p:nvPr userDrawn="1"/>
        </p:nvSpPr>
        <p:spPr bwMode="auto">
          <a:xfrm>
            <a:off x="3899694" y="-2154237"/>
            <a:ext cx="14288" cy="15875"/>
          </a:xfrm>
          <a:custGeom>
            <a:avLst/>
            <a:gdLst>
              <a:gd name="T0" fmla="*/ 6 w 13"/>
              <a:gd name="T1" fmla="*/ 15 h 15"/>
              <a:gd name="T2" fmla="*/ 13 w 13"/>
              <a:gd name="T3" fmla="*/ 6 h 15"/>
              <a:gd name="T4" fmla="*/ 7 w 13"/>
              <a:gd name="T5" fmla="*/ 1 h 15"/>
              <a:gd name="T6" fmla="*/ 0 w 13"/>
              <a:gd name="T7" fmla="*/ 6 h 15"/>
              <a:gd name="T8" fmla="*/ 6 w 13"/>
              <a:gd name="T9" fmla="*/ 15 h 15"/>
            </a:gdLst>
            <a:ahLst/>
            <a:cxnLst>
              <a:cxn ang="0">
                <a:pos x="T0" y="T1"/>
              </a:cxn>
              <a:cxn ang="0">
                <a:pos x="T2" y="T3"/>
              </a:cxn>
              <a:cxn ang="0">
                <a:pos x="T4" y="T5"/>
              </a:cxn>
              <a:cxn ang="0">
                <a:pos x="T6" y="T7"/>
              </a:cxn>
              <a:cxn ang="0">
                <a:pos x="T8" y="T9"/>
              </a:cxn>
            </a:cxnLst>
            <a:rect l="0" t="0" r="r" b="b"/>
            <a:pathLst>
              <a:path w="13" h="15">
                <a:moveTo>
                  <a:pt x="6" y="15"/>
                </a:moveTo>
                <a:cubicBezTo>
                  <a:pt x="9" y="11"/>
                  <a:pt x="13" y="9"/>
                  <a:pt x="13" y="6"/>
                </a:cubicBezTo>
                <a:cubicBezTo>
                  <a:pt x="12" y="4"/>
                  <a:pt x="9" y="1"/>
                  <a:pt x="7" y="1"/>
                </a:cubicBezTo>
                <a:cubicBezTo>
                  <a:pt x="5" y="0"/>
                  <a:pt x="1" y="4"/>
                  <a:pt x="0" y="6"/>
                </a:cubicBezTo>
                <a:cubicBezTo>
                  <a:pt x="0" y="8"/>
                  <a:pt x="3" y="11"/>
                  <a:pt x="6" y="1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4" name="Freeform 288"/>
          <p:cNvSpPr>
            <a:spLocks/>
          </p:cNvSpPr>
          <p:nvPr userDrawn="1"/>
        </p:nvSpPr>
        <p:spPr bwMode="auto">
          <a:xfrm>
            <a:off x="3980657" y="-1577975"/>
            <a:ext cx="12700" cy="15875"/>
          </a:xfrm>
          <a:custGeom>
            <a:avLst/>
            <a:gdLst>
              <a:gd name="T0" fmla="*/ 6 w 12"/>
              <a:gd name="T1" fmla="*/ 15 h 15"/>
              <a:gd name="T2" fmla="*/ 12 w 12"/>
              <a:gd name="T3" fmla="*/ 6 h 15"/>
              <a:gd name="T4" fmla="*/ 6 w 12"/>
              <a:gd name="T5" fmla="*/ 1 h 15"/>
              <a:gd name="T6" fmla="*/ 0 w 12"/>
              <a:gd name="T7" fmla="*/ 6 h 15"/>
              <a:gd name="T8" fmla="*/ 6 w 12"/>
              <a:gd name="T9" fmla="*/ 15 h 15"/>
            </a:gdLst>
            <a:ahLst/>
            <a:cxnLst>
              <a:cxn ang="0">
                <a:pos x="T0" y="T1"/>
              </a:cxn>
              <a:cxn ang="0">
                <a:pos x="T2" y="T3"/>
              </a:cxn>
              <a:cxn ang="0">
                <a:pos x="T4" y="T5"/>
              </a:cxn>
              <a:cxn ang="0">
                <a:pos x="T6" y="T7"/>
              </a:cxn>
              <a:cxn ang="0">
                <a:pos x="T8" y="T9"/>
              </a:cxn>
            </a:cxnLst>
            <a:rect l="0" t="0" r="r" b="b"/>
            <a:pathLst>
              <a:path w="12" h="15">
                <a:moveTo>
                  <a:pt x="6" y="15"/>
                </a:moveTo>
                <a:cubicBezTo>
                  <a:pt x="9" y="11"/>
                  <a:pt x="12" y="8"/>
                  <a:pt x="12" y="6"/>
                </a:cubicBezTo>
                <a:cubicBezTo>
                  <a:pt x="12" y="4"/>
                  <a:pt x="8" y="1"/>
                  <a:pt x="6" y="1"/>
                </a:cubicBezTo>
                <a:cubicBezTo>
                  <a:pt x="4" y="0"/>
                  <a:pt x="0" y="4"/>
                  <a:pt x="0" y="6"/>
                </a:cubicBezTo>
                <a:cubicBezTo>
                  <a:pt x="0" y="8"/>
                  <a:pt x="3" y="11"/>
                  <a:pt x="6" y="1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5" name="Freeform 289"/>
          <p:cNvSpPr>
            <a:spLocks/>
          </p:cNvSpPr>
          <p:nvPr userDrawn="1"/>
        </p:nvSpPr>
        <p:spPr bwMode="auto">
          <a:xfrm>
            <a:off x="3640932" y="-2432050"/>
            <a:ext cx="19050" cy="12700"/>
          </a:xfrm>
          <a:custGeom>
            <a:avLst/>
            <a:gdLst>
              <a:gd name="T0" fmla="*/ 0 w 17"/>
              <a:gd name="T1" fmla="*/ 5 h 12"/>
              <a:gd name="T2" fmla="*/ 10 w 17"/>
              <a:gd name="T3" fmla="*/ 12 h 12"/>
              <a:gd name="T4" fmla="*/ 17 w 17"/>
              <a:gd name="T5" fmla="*/ 7 h 12"/>
              <a:gd name="T6" fmla="*/ 11 w 17"/>
              <a:gd name="T7" fmla="*/ 0 h 12"/>
              <a:gd name="T8" fmla="*/ 0 w 17"/>
              <a:gd name="T9" fmla="*/ 5 h 12"/>
            </a:gdLst>
            <a:ahLst/>
            <a:cxnLst>
              <a:cxn ang="0">
                <a:pos x="T0" y="T1"/>
              </a:cxn>
              <a:cxn ang="0">
                <a:pos x="T2" y="T3"/>
              </a:cxn>
              <a:cxn ang="0">
                <a:pos x="T4" y="T5"/>
              </a:cxn>
              <a:cxn ang="0">
                <a:pos x="T6" y="T7"/>
              </a:cxn>
              <a:cxn ang="0">
                <a:pos x="T8" y="T9"/>
              </a:cxn>
            </a:cxnLst>
            <a:rect l="0" t="0" r="r" b="b"/>
            <a:pathLst>
              <a:path w="17" h="12">
                <a:moveTo>
                  <a:pt x="0" y="5"/>
                </a:moveTo>
                <a:cubicBezTo>
                  <a:pt x="5" y="9"/>
                  <a:pt x="8" y="12"/>
                  <a:pt x="10" y="12"/>
                </a:cubicBezTo>
                <a:cubicBezTo>
                  <a:pt x="12" y="11"/>
                  <a:pt x="15" y="8"/>
                  <a:pt x="17" y="7"/>
                </a:cubicBezTo>
                <a:cubicBezTo>
                  <a:pt x="15" y="4"/>
                  <a:pt x="13" y="1"/>
                  <a:pt x="11" y="0"/>
                </a:cubicBezTo>
                <a:cubicBezTo>
                  <a:pt x="8" y="0"/>
                  <a:pt x="6" y="3"/>
                  <a:pt x="0" y="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6" name="Freeform 290"/>
          <p:cNvSpPr>
            <a:spLocks/>
          </p:cNvSpPr>
          <p:nvPr userDrawn="1"/>
        </p:nvSpPr>
        <p:spPr bwMode="auto">
          <a:xfrm>
            <a:off x="4029869" y="-1885950"/>
            <a:ext cx="14288" cy="15875"/>
          </a:xfrm>
          <a:custGeom>
            <a:avLst/>
            <a:gdLst>
              <a:gd name="T0" fmla="*/ 6 w 13"/>
              <a:gd name="T1" fmla="*/ 14 h 14"/>
              <a:gd name="T2" fmla="*/ 12 w 13"/>
              <a:gd name="T3" fmla="*/ 5 h 14"/>
              <a:gd name="T4" fmla="*/ 6 w 13"/>
              <a:gd name="T5" fmla="*/ 0 h 14"/>
              <a:gd name="T6" fmla="*/ 0 w 13"/>
              <a:gd name="T7" fmla="*/ 5 h 14"/>
              <a:gd name="T8" fmla="*/ 6 w 13"/>
              <a:gd name="T9" fmla="*/ 14 h 14"/>
            </a:gdLst>
            <a:ahLst/>
            <a:cxnLst>
              <a:cxn ang="0">
                <a:pos x="T0" y="T1"/>
              </a:cxn>
              <a:cxn ang="0">
                <a:pos x="T2" y="T3"/>
              </a:cxn>
              <a:cxn ang="0">
                <a:pos x="T4" y="T5"/>
              </a:cxn>
              <a:cxn ang="0">
                <a:pos x="T6" y="T7"/>
              </a:cxn>
              <a:cxn ang="0">
                <a:pos x="T8" y="T9"/>
              </a:cxn>
            </a:cxnLst>
            <a:rect l="0" t="0" r="r" b="b"/>
            <a:pathLst>
              <a:path w="13" h="14">
                <a:moveTo>
                  <a:pt x="6" y="14"/>
                </a:moveTo>
                <a:cubicBezTo>
                  <a:pt x="9" y="10"/>
                  <a:pt x="13" y="7"/>
                  <a:pt x="12" y="5"/>
                </a:cubicBezTo>
                <a:cubicBezTo>
                  <a:pt x="12" y="3"/>
                  <a:pt x="8" y="0"/>
                  <a:pt x="6" y="0"/>
                </a:cubicBezTo>
                <a:cubicBezTo>
                  <a:pt x="4" y="0"/>
                  <a:pt x="0" y="3"/>
                  <a:pt x="0" y="5"/>
                </a:cubicBezTo>
                <a:cubicBezTo>
                  <a:pt x="0" y="7"/>
                  <a:pt x="3" y="10"/>
                  <a:pt x="6" y="14"/>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7" name="Freeform 291"/>
          <p:cNvSpPr>
            <a:spLocks/>
          </p:cNvSpPr>
          <p:nvPr userDrawn="1"/>
        </p:nvSpPr>
        <p:spPr bwMode="auto">
          <a:xfrm>
            <a:off x="4334669" y="-2430462"/>
            <a:ext cx="11113" cy="12700"/>
          </a:xfrm>
          <a:custGeom>
            <a:avLst/>
            <a:gdLst>
              <a:gd name="T0" fmla="*/ 5 w 10"/>
              <a:gd name="T1" fmla="*/ 11 h 11"/>
              <a:gd name="T2" fmla="*/ 10 w 10"/>
              <a:gd name="T3" fmla="*/ 5 h 11"/>
              <a:gd name="T4" fmla="*/ 4 w 10"/>
              <a:gd name="T5" fmla="*/ 0 h 11"/>
              <a:gd name="T6" fmla="*/ 0 w 10"/>
              <a:gd name="T7" fmla="*/ 5 h 11"/>
              <a:gd name="T8" fmla="*/ 5 w 10"/>
              <a:gd name="T9" fmla="*/ 11 h 11"/>
            </a:gdLst>
            <a:ahLst/>
            <a:cxnLst>
              <a:cxn ang="0">
                <a:pos x="T0" y="T1"/>
              </a:cxn>
              <a:cxn ang="0">
                <a:pos x="T2" y="T3"/>
              </a:cxn>
              <a:cxn ang="0">
                <a:pos x="T4" y="T5"/>
              </a:cxn>
              <a:cxn ang="0">
                <a:pos x="T6" y="T7"/>
              </a:cxn>
              <a:cxn ang="0">
                <a:pos x="T8" y="T9"/>
              </a:cxn>
            </a:cxnLst>
            <a:rect l="0" t="0" r="r" b="b"/>
            <a:pathLst>
              <a:path w="10" h="11">
                <a:moveTo>
                  <a:pt x="5" y="11"/>
                </a:moveTo>
                <a:cubicBezTo>
                  <a:pt x="7" y="8"/>
                  <a:pt x="10" y="6"/>
                  <a:pt x="10" y="5"/>
                </a:cubicBezTo>
                <a:cubicBezTo>
                  <a:pt x="9" y="3"/>
                  <a:pt x="6" y="1"/>
                  <a:pt x="4" y="0"/>
                </a:cubicBezTo>
                <a:cubicBezTo>
                  <a:pt x="3" y="0"/>
                  <a:pt x="0" y="3"/>
                  <a:pt x="0" y="5"/>
                </a:cubicBezTo>
                <a:cubicBezTo>
                  <a:pt x="0" y="6"/>
                  <a:pt x="3" y="8"/>
                  <a:pt x="5" y="11"/>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8" name="Freeform 292"/>
          <p:cNvSpPr>
            <a:spLocks/>
          </p:cNvSpPr>
          <p:nvPr userDrawn="1"/>
        </p:nvSpPr>
        <p:spPr bwMode="auto">
          <a:xfrm>
            <a:off x="4247357" y="-2065337"/>
            <a:ext cx="14288" cy="9525"/>
          </a:xfrm>
          <a:custGeom>
            <a:avLst/>
            <a:gdLst>
              <a:gd name="T0" fmla="*/ 12 w 12"/>
              <a:gd name="T1" fmla="*/ 5 h 9"/>
              <a:gd name="T2" fmla="*/ 5 w 12"/>
              <a:gd name="T3" fmla="*/ 0 h 9"/>
              <a:gd name="T4" fmla="*/ 0 w 12"/>
              <a:gd name="T5" fmla="*/ 4 h 9"/>
              <a:gd name="T6" fmla="*/ 5 w 12"/>
              <a:gd name="T7" fmla="*/ 9 h 9"/>
              <a:gd name="T8" fmla="*/ 12 w 12"/>
              <a:gd name="T9" fmla="*/ 5 h 9"/>
            </a:gdLst>
            <a:ahLst/>
            <a:cxnLst>
              <a:cxn ang="0">
                <a:pos x="T0" y="T1"/>
              </a:cxn>
              <a:cxn ang="0">
                <a:pos x="T2" y="T3"/>
              </a:cxn>
              <a:cxn ang="0">
                <a:pos x="T4" y="T5"/>
              </a:cxn>
              <a:cxn ang="0">
                <a:pos x="T6" y="T7"/>
              </a:cxn>
              <a:cxn ang="0">
                <a:pos x="T8" y="T9"/>
              </a:cxn>
            </a:cxnLst>
            <a:rect l="0" t="0" r="r" b="b"/>
            <a:pathLst>
              <a:path w="12" h="9">
                <a:moveTo>
                  <a:pt x="12" y="5"/>
                </a:moveTo>
                <a:cubicBezTo>
                  <a:pt x="9" y="2"/>
                  <a:pt x="7" y="0"/>
                  <a:pt x="5" y="0"/>
                </a:cubicBezTo>
                <a:cubicBezTo>
                  <a:pt x="3" y="0"/>
                  <a:pt x="2" y="3"/>
                  <a:pt x="0" y="4"/>
                </a:cubicBezTo>
                <a:cubicBezTo>
                  <a:pt x="2" y="6"/>
                  <a:pt x="3" y="8"/>
                  <a:pt x="5" y="9"/>
                </a:cubicBezTo>
                <a:cubicBezTo>
                  <a:pt x="6" y="9"/>
                  <a:pt x="9" y="7"/>
                  <a:pt x="12" y="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9" name="Freeform 293"/>
          <p:cNvSpPr>
            <a:spLocks/>
          </p:cNvSpPr>
          <p:nvPr userDrawn="1"/>
        </p:nvSpPr>
        <p:spPr bwMode="auto">
          <a:xfrm>
            <a:off x="4279107" y="-1284287"/>
            <a:ext cx="9525" cy="11113"/>
          </a:xfrm>
          <a:custGeom>
            <a:avLst/>
            <a:gdLst>
              <a:gd name="T0" fmla="*/ 4 w 9"/>
              <a:gd name="T1" fmla="*/ 11 h 11"/>
              <a:gd name="T2" fmla="*/ 9 w 9"/>
              <a:gd name="T3" fmla="*/ 5 h 11"/>
              <a:gd name="T4" fmla="*/ 5 w 9"/>
              <a:gd name="T5" fmla="*/ 1 h 11"/>
              <a:gd name="T6" fmla="*/ 0 w 9"/>
              <a:gd name="T7" fmla="*/ 5 h 11"/>
              <a:gd name="T8" fmla="*/ 4 w 9"/>
              <a:gd name="T9" fmla="*/ 11 h 11"/>
            </a:gdLst>
            <a:ahLst/>
            <a:cxnLst>
              <a:cxn ang="0">
                <a:pos x="T0" y="T1"/>
              </a:cxn>
              <a:cxn ang="0">
                <a:pos x="T2" y="T3"/>
              </a:cxn>
              <a:cxn ang="0">
                <a:pos x="T4" y="T5"/>
              </a:cxn>
              <a:cxn ang="0">
                <a:pos x="T6" y="T7"/>
              </a:cxn>
              <a:cxn ang="0">
                <a:pos x="T8" y="T9"/>
              </a:cxn>
            </a:cxnLst>
            <a:rect l="0" t="0" r="r" b="b"/>
            <a:pathLst>
              <a:path w="9" h="11">
                <a:moveTo>
                  <a:pt x="4" y="11"/>
                </a:moveTo>
                <a:cubicBezTo>
                  <a:pt x="7" y="8"/>
                  <a:pt x="9" y="6"/>
                  <a:pt x="9" y="5"/>
                </a:cubicBezTo>
                <a:cubicBezTo>
                  <a:pt x="9" y="3"/>
                  <a:pt x="6" y="1"/>
                  <a:pt x="5" y="1"/>
                </a:cubicBezTo>
                <a:cubicBezTo>
                  <a:pt x="3" y="0"/>
                  <a:pt x="0" y="3"/>
                  <a:pt x="0" y="5"/>
                </a:cubicBezTo>
                <a:cubicBezTo>
                  <a:pt x="0" y="6"/>
                  <a:pt x="2" y="8"/>
                  <a:pt x="4" y="11"/>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0" name="Freeform 294"/>
          <p:cNvSpPr>
            <a:spLocks/>
          </p:cNvSpPr>
          <p:nvPr userDrawn="1"/>
        </p:nvSpPr>
        <p:spPr bwMode="auto">
          <a:xfrm>
            <a:off x="4199732" y="-1487487"/>
            <a:ext cx="14288" cy="9525"/>
          </a:xfrm>
          <a:custGeom>
            <a:avLst/>
            <a:gdLst>
              <a:gd name="T0" fmla="*/ 0 w 12"/>
              <a:gd name="T1" fmla="*/ 5 h 9"/>
              <a:gd name="T2" fmla="*/ 7 w 12"/>
              <a:gd name="T3" fmla="*/ 9 h 9"/>
              <a:gd name="T4" fmla="*/ 12 w 12"/>
              <a:gd name="T5" fmla="*/ 4 h 9"/>
              <a:gd name="T6" fmla="*/ 7 w 12"/>
              <a:gd name="T7" fmla="*/ 0 h 9"/>
              <a:gd name="T8" fmla="*/ 0 w 12"/>
              <a:gd name="T9" fmla="*/ 5 h 9"/>
            </a:gdLst>
            <a:ahLst/>
            <a:cxnLst>
              <a:cxn ang="0">
                <a:pos x="T0" y="T1"/>
              </a:cxn>
              <a:cxn ang="0">
                <a:pos x="T2" y="T3"/>
              </a:cxn>
              <a:cxn ang="0">
                <a:pos x="T4" y="T5"/>
              </a:cxn>
              <a:cxn ang="0">
                <a:pos x="T6" y="T7"/>
              </a:cxn>
              <a:cxn ang="0">
                <a:pos x="T8" y="T9"/>
              </a:cxn>
            </a:cxnLst>
            <a:rect l="0" t="0" r="r" b="b"/>
            <a:pathLst>
              <a:path w="12" h="9">
                <a:moveTo>
                  <a:pt x="0" y="5"/>
                </a:moveTo>
                <a:cubicBezTo>
                  <a:pt x="3" y="7"/>
                  <a:pt x="6" y="9"/>
                  <a:pt x="7" y="9"/>
                </a:cubicBezTo>
                <a:cubicBezTo>
                  <a:pt x="9" y="8"/>
                  <a:pt x="10" y="6"/>
                  <a:pt x="12" y="4"/>
                </a:cubicBezTo>
                <a:cubicBezTo>
                  <a:pt x="10" y="3"/>
                  <a:pt x="9" y="0"/>
                  <a:pt x="7" y="0"/>
                </a:cubicBezTo>
                <a:cubicBezTo>
                  <a:pt x="5" y="0"/>
                  <a:pt x="3" y="2"/>
                  <a:pt x="0" y="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1" name="Freeform 295"/>
          <p:cNvSpPr>
            <a:spLocks/>
          </p:cNvSpPr>
          <p:nvPr userDrawn="1"/>
        </p:nvSpPr>
        <p:spPr bwMode="auto">
          <a:xfrm>
            <a:off x="3709194" y="-1920875"/>
            <a:ext cx="14288" cy="9525"/>
          </a:xfrm>
          <a:custGeom>
            <a:avLst/>
            <a:gdLst>
              <a:gd name="T0" fmla="*/ 0 w 12"/>
              <a:gd name="T1" fmla="*/ 4 h 9"/>
              <a:gd name="T2" fmla="*/ 7 w 12"/>
              <a:gd name="T3" fmla="*/ 9 h 9"/>
              <a:gd name="T4" fmla="*/ 12 w 12"/>
              <a:gd name="T5" fmla="*/ 6 h 9"/>
              <a:gd name="T6" fmla="*/ 8 w 12"/>
              <a:gd name="T7" fmla="*/ 1 h 9"/>
              <a:gd name="T8" fmla="*/ 0 w 12"/>
              <a:gd name="T9" fmla="*/ 4 h 9"/>
            </a:gdLst>
            <a:ahLst/>
            <a:cxnLst>
              <a:cxn ang="0">
                <a:pos x="T0" y="T1"/>
              </a:cxn>
              <a:cxn ang="0">
                <a:pos x="T2" y="T3"/>
              </a:cxn>
              <a:cxn ang="0">
                <a:pos x="T4" y="T5"/>
              </a:cxn>
              <a:cxn ang="0">
                <a:pos x="T6" y="T7"/>
              </a:cxn>
              <a:cxn ang="0">
                <a:pos x="T8" y="T9"/>
              </a:cxn>
            </a:cxnLst>
            <a:rect l="0" t="0" r="r" b="b"/>
            <a:pathLst>
              <a:path w="12" h="9">
                <a:moveTo>
                  <a:pt x="0" y="4"/>
                </a:moveTo>
                <a:cubicBezTo>
                  <a:pt x="4" y="7"/>
                  <a:pt x="5" y="9"/>
                  <a:pt x="7" y="9"/>
                </a:cubicBezTo>
                <a:cubicBezTo>
                  <a:pt x="9" y="9"/>
                  <a:pt x="11" y="7"/>
                  <a:pt x="12" y="6"/>
                </a:cubicBezTo>
                <a:cubicBezTo>
                  <a:pt x="11" y="4"/>
                  <a:pt x="10" y="1"/>
                  <a:pt x="8" y="1"/>
                </a:cubicBezTo>
                <a:cubicBezTo>
                  <a:pt x="6" y="0"/>
                  <a:pt x="4" y="2"/>
                  <a:pt x="0" y="4"/>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2" name="Freeform 296"/>
          <p:cNvSpPr>
            <a:spLocks/>
          </p:cNvSpPr>
          <p:nvPr userDrawn="1"/>
        </p:nvSpPr>
        <p:spPr bwMode="auto">
          <a:xfrm>
            <a:off x="3007519" y="-1622425"/>
            <a:ext cx="17463" cy="12700"/>
          </a:xfrm>
          <a:custGeom>
            <a:avLst/>
            <a:gdLst>
              <a:gd name="T0" fmla="*/ 15 w 15"/>
              <a:gd name="T1" fmla="*/ 5 h 12"/>
              <a:gd name="T2" fmla="*/ 6 w 15"/>
              <a:gd name="T3" fmla="*/ 0 h 12"/>
              <a:gd name="T4" fmla="*/ 0 w 15"/>
              <a:gd name="T5" fmla="*/ 6 h 12"/>
              <a:gd name="T6" fmla="*/ 7 w 15"/>
              <a:gd name="T7" fmla="*/ 12 h 12"/>
              <a:gd name="T8" fmla="*/ 15 w 15"/>
              <a:gd name="T9" fmla="*/ 8 h 12"/>
              <a:gd name="T10" fmla="*/ 15 w 15"/>
              <a:gd name="T11" fmla="*/ 5 h 12"/>
            </a:gdLst>
            <a:ahLst/>
            <a:cxnLst>
              <a:cxn ang="0">
                <a:pos x="T0" y="T1"/>
              </a:cxn>
              <a:cxn ang="0">
                <a:pos x="T2" y="T3"/>
              </a:cxn>
              <a:cxn ang="0">
                <a:pos x="T4" y="T5"/>
              </a:cxn>
              <a:cxn ang="0">
                <a:pos x="T6" y="T7"/>
              </a:cxn>
              <a:cxn ang="0">
                <a:pos x="T8" y="T9"/>
              </a:cxn>
              <a:cxn ang="0">
                <a:pos x="T10" y="T11"/>
              </a:cxn>
            </a:cxnLst>
            <a:rect l="0" t="0" r="r" b="b"/>
            <a:pathLst>
              <a:path w="15" h="12">
                <a:moveTo>
                  <a:pt x="15" y="5"/>
                </a:moveTo>
                <a:cubicBezTo>
                  <a:pt x="12" y="3"/>
                  <a:pt x="9" y="0"/>
                  <a:pt x="6" y="0"/>
                </a:cubicBezTo>
                <a:cubicBezTo>
                  <a:pt x="4" y="1"/>
                  <a:pt x="2" y="4"/>
                  <a:pt x="0" y="6"/>
                </a:cubicBezTo>
                <a:cubicBezTo>
                  <a:pt x="3" y="8"/>
                  <a:pt x="5" y="12"/>
                  <a:pt x="7" y="12"/>
                </a:cubicBezTo>
                <a:cubicBezTo>
                  <a:pt x="9" y="12"/>
                  <a:pt x="12" y="9"/>
                  <a:pt x="15" y="8"/>
                </a:cubicBezTo>
                <a:cubicBezTo>
                  <a:pt x="15" y="7"/>
                  <a:pt x="15" y="6"/>
                  <a:pt x="15" y="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3" name="Freeform 297"/>
          <p:cNvSpPr>
            <a:spLocks/>
          </p:cNvSpPr>
          <p:nvPr userDrawn="1"/>
        </p:nvSpPr>
        <p:spPr bwMode="auto">
          <a:xfrm>
            <a:off x="3418682" y="-2400300"/>
            <a:ext cx="14288" cy="17463"/>
          </a:xfrm>
          <a:custGeom>
            <a:avLst/>
            <a:gdLst>
              <a:gd name="T0" fmla="*/ 6 w 13"/>
              <a:gd name="T1" fmla="*/ 0 h 15"/>
              <a:gd name="T2" fmla="*/ 1 w 13"/>
              <a:gd name="T3" fmla="*/ 9 h 15"/>
              <a:gd name="T4" fmla="*/ 7 w 13"/>
              <a:gd name="T5" fmla="*/ 15 h 15"/>
              <a:gd name="T6" fmla="*/ 13 w 13"/>
              <a:gd name="T7" fmla="*/ 9 h 15"/>
              <a:gd name="T8" fmla="*/ 6 w 13"/>
              <a:gd name="T9" fmla="*/ 0 h 15"/>
            </a:gdLst>
            <a:ahLst/>
            <a:cxnLst>
              <a:cxn ang="0">
                <a:pos x="T0" y="T1"/>
              </a:cxn>
              <a:cxn ang="0">
                <a:pos x="T2" y="T3"/>
              </a:cxn>
              <a:cxn ang="0">
                <a:pos x="T4" y="T5"/>
              </a:cxn>
              <a:cxn ang="0">
                <a:pos x="T6" y="T7"/>
              </a:cxn>
              <a:cxn ang="0">
                <a:pos x="T8" y="T9"/>
              </a:cxn>
            </a:cxnLst>
            <a:rect l="0" t="0" r="r" b="b"/>
            <a:pathLst>
              <a:path w="13" h="15">
                <a:moveTo>
                  <a:pt x="6" y="0"/>
                </a:moveTo>
                <a:cubicBezTo>
                  <a:pt x="3" y="5"/>
                  <a:pt x="0" y="7"/>
                  <a:pt x="1" y="9"/>
                </a:cubicBezTo>
                <a:cubicBezTo>
                  <a:pt x="1" y="12"/>
                  <a:pt x="5" y="15"/>
                  <a:pt x="7" y="15"/>
                </a:cubicBezTo>
                <a:cubicBezTo>
                  <a:pt x="9" y="15"/>
                  <a:pt x="13" y="11"/>
                  <a:pt x="13" y="9"/>
                </a:cubicBezTo>
                <a:cubicBezTo>
                  <a:pt x="13" y="7"/>
                  <a:pt x="10" y="4"/>
                  <a:pt x="6" y="0"/>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4" name="Freeform 298"/>
          <p:cNvSpPr>
            <a:spLocks/>
          </p:cNvSpPr>
          <p:nvPr userDrawn="1"/>
        </p:nvSpPr>
        <p:spPr bwMode="auto">
          <a:xfrm>
            <a:off x="3294857" y="-2117725"/>
            <a:ext cx="14288" cy="14288"/>
          </a:xfrm>
          <a:custGeom>
            <a:avLst/>
            <a:gdLst>
              <a:gd name="T0" fmla="*/ 6 w 13"/>
              <a:gd name="T1" fmla="*/ 14 h 14"/>
              <a:gd name="T2" fmla="*/ 13 w 13"/>
              <a:gd name="T3" fmla="*/ 6 h 14"/>
              <a:gd name="T4" fmla="*/ 7 w 13"/>
              <a:gd name="T5" fmla="*/ 0 h 14"/>
              <a:gd name="T6" fmla="*/ 1 w 13"/>
              <a:gd name="T7" fmla="*/ 5 h 14"/>
              <a:gd name="T8" fmla="*/ 6 w 13"/>
              <a:gd name="T9" fmla="*/ 14 h 14"/>
            </a:gdLst>
            <a:ahLst/>
            <a:cxnLst>
              <a:cxn ang="0">
                <a:pos x="T0" y="T1"/>
              </a:cxn>
              <a:cxn ang="0">
                <a:pos x="T2" y="T3"/>
              </a:cxn>
              <a:cxn ang="0">
                <a:pos x="T4" y="T5"/>
              </a:cxn>
              <a:cxn ang="0">
                <a:pos x="T6" y="T7"/>
              </a:cxn>
              <a:cxn ang="0">
                <a:pos x="T8" y="T9"/>
              </a:cxn>
            </a:cxnLst>
            <a:rect l="0" t="0" r="r" b="b"/>
            <a:pathLst>
              <a:path w="13" h="14">
                <a:moveTo>
                  <a:pt x="6" y="14"/>
                </a:moveTo>
                <a:cubicBezTo>
                  <a:pt x="10" y="10"/>
                  <a:pt x="13" y="8"/>
                  <a:pt x="13" y="6"/>
                </a:cubicBezTo>
                <a:cubicBezTo>
                  <a:pt x="13" y="3"/>
                  <a:pt x="9" y="0"/>
                  <a:pt x="7" y="0"/>
                </a:cubicBezTo>
                <a:cubicBezTo>
                  <a:pt x="5" y="0"/>
                  <a:pt x="1" y="3"/>
                  <a:pt x="1" y="5"/>
                </a:cubicBezTo>
                <a:cubicBezTo>
                  <a:pt x="0" y="7"/>
                  <a:pt x="3" y="10"/>
                  <a:pt x="6" y="14"/>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5" name="Freeform 299"/>
          <p:cNvSpPr>
            <a:spLocks/>
          </p:cNvSpPr>
          <p:nvPr userDrawn="1"/>
        </p:nvSpPr>
        <p:spPr bwMode="auto">
          <a:xfrm>
            <a:off x="3375819" y="-1541462"/>
            <a:ext cx="14288" cy="15875"/>
          </a:xfrm>
          <a:custGeom>
            <a:avLst/>
            <a:gdLst>
              <a:gd name="T0" fmla="*/ 6 w 13"/>
              <a:gd name="T1" fmla="*/ 14 h 14"/>
              <a:gd name="T2" fmla="*/ 12 w 13"/>
              <a:gd name="T3" fmla="*/ 5 h 14"/>
              <a:gd name="T4" fmla="*/ 6 w 13"/>
              <a:gd name="T5" fmla="*/ 0 h 14"/>
              <a:gd name="T6" fmla="*/ 0 w 13"/>
              <a:gd name="T7" fmla="*/ 5 h 14"/>
              <a:gd name="T8" fmla="*/ 6 w 13"/>
              <a:gd name="T9" fmla="*/ 14 h 14"/>
            </a:gdLst>
            <a:ahLst/>
            <a:cxnLst>
              <a:cxn ang="0">
                <a:pos x="T0" y="T1"/>
              </a:cxn>
              <a:cxn ang="0">
                <a:pos x="T2" y="T3"/>
              </a:cxn>
              <a:cxn ang="0">
                <a:pos x="T4" y="T5"/>
              </a:cxn>
              <a:cxn ang="0">
                <a:pos x="T6" y="T7"/>
              </a:cxn>
              <a:cxn ang="0">
                <a:pos x="T8" y="T9"/>
              </a:cxn>
            </a:cxnLst>
            <a:rect l="0" t="0" r="r" b="b"/>
            <a:pathLst>
              <a:path w="13" h="14">
                <a:moveTo>
                  <a:pt x="6" y="14"/>
                </a:moveTo>
                <a:cubicBezTo>
                  <a:pt x="9" y="10"/>
                  <a:pt x="13" y="7"/>
                  <a:pt x="12" y="5"/>
                </a:cubicBezTo>
                <a:cubicBezTo>
                  <a:pt x="12" y="3"/>
                  <a:pt x="8" y="0"/>
                  <a:pt x="6" y="0"/>
                </a:cubicBezTo>
                <a:cubicBezTo>
                  <a:pt x="4" y="0"/>
                  <a:pt x="0" y="3"/>
                  <a:pt x="0" y="5"/>
                </a:cubicBezTo>
                <a:cubicBezTo>
                  <a:pt x="0" y="7"/>
                  <a:pt x="3" y="10"/>
                  <a:pt x="6" y="14"/>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6" name="Freeform 300"/>
          <p:cNvSpPr>
            <a:spLocks/>
          </p:cNvSpPr>
          <p:nvPr userDrawn="1"/>
        </p:nvSpPr>
        <p:spPr bwMode="auto">
          <a:xfrm>
            <a:off x="3037682" y="-2397125"/>
            <a:ext cx="19050" cy="14288"/>
          </a:xfrm>
          <a:custGeom>
            <a:avLst/>
            <a:gdLst>
              <a:gd name="T0" fmla="*/ 0 w 17"/>
              <a:gd name="T1" fmla="*/ 5 h 12"/>
              <a:gd name="T2" fmla="*/ 9 w 17"/>
              <a:gd name="T3" fmla="*/ 12 h 12"/>
              <a:gd name="T4" fmla="*/ 17 w 17"/>
              <a:gd name="T5" fmla="*/ 7 h 12"/>
              <a:gd name="T6" fmla="*/ 10 w 17"/>
              <a:gd name="T7" fmla="*/ 1 h 12"/>
              <a:gd name="T8" fmla="*/ 0 w 17"/>
              <a:gd name="T9" fmla="*/ 5 h 12"/>
            </a:gdLst>
            <a:ahLst/>
            <a:cxnLst>
              <a:cxn ang="0">
                <a:pos x="T0" y="T1"/>
              </a:cxn>
              <a:cxn ang="0">
                <a:pos x="T2" y="T3"/>
              </a:cxn>
              <a:cxn ang="0">
                <a:pos x="T4" y="T5"/>
              </a:cxn>
              <a:cxn ang="0">
                <a:pos x="T6" y="T7"/>
              </a:cxn>
              <a:cxn ang="0">
                <a:pos x="T8" y="T9"/>
              </a:cxn>
            </a:cxnLst>
            <a:rect l="0" t="0" r="r" b="b"/>
            <a:pathLst>
              <a:path w="17" h="12">
                <a:moveTo>
                  <a:pt x="0" y="5"/>
                </a:moveTo>
                <a:cubicBezTo>
                  <a:pt x="5" y="9"/>
                  <a:pt x="7" y="12"/>
                  <a:pt x="9" y="12"/>
                </a:cubicBezTo>
                <a:cubicBezTo>
                  <a:pt x="12" y="12"/>
                  <a:pt x="14" y="8"/>
                  <a:pt x="17" y="7"/>
                </a:cubicBezTo>
                <a:cubicBezTo>
                  <a:pt x="14" y="4"/>
                  <a:pt x="13" y="1"/>
                  <a:pt x="10" y="1"/>
                </a:cubicBezTo>
                <a:cubicBezTo>
                  <a:pt x="8" y="0"/>
                  <a:pt x="5" y="3"/>
                  <a:pt x="0" y="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7" name="Freeform 301"/>
          <p:cNvSpPr>
            <a:spLocks/>
          </p:cNvSpPr>
          <p:nvPr userDrawn="1"/>
        </p:nvSpPr>
        <p:spPr bwMode="auto">
          <a:xfrm>
            <a:off x="3426619" y="-1849437"/>
            <a:ext cx="12700" cy="15875"/>
          </a:xfrm>
          <a:custGeom>
            <a:avLst/>
            <a:gdLst>
              <a:gd name="T0" fmla="*/ 6 w 12"/>
              <a:gd name="T1" fmla="*/ 14 h 14"/>
              <a:gd name="T2" fmla="*/ 12 w 12"/>
              <a:gd name="T3" fmla="*/ 6 h 14"/>
              <a:gd name="T4" fmla="*/ 5 w 12"/>
              <a:gd name="T5" fmla="*/ 0 h 14"/>
              <a:gd name="T6" fmla="*/ 0 w 12"/>
              <a:gd name="T7" fmla="*/ 5 h 14"/>
              <a:gd name="T8" fmla="*/ 6 w 12"/>
              <a:gd name="T9" fmla="*/ 14 h 14"/>
            </a:gdLst>
            <a:ahLst/>
            <a:cxnLst>
              <a:cxn ang="0">
                <a:pos x="T0" y="T1"/>
              </a:cxn>
              <a:cxn ang="0">
                <a:pos x="T2" y="T3"/>
              </a:cxn>
              <a:cxn ang="0">
                <a:pos x="T4" y="T5"/>
              </a:cxn>
              <a:cxn ang="0">
                <a:pos x="T6" y="T7"/>
              </a:cxn>
              <a:cxn ang="0">
                <a:pos x="T8" y="T9"/>
              </a:cxn>
            </a:cxnLst>
            <a:rect l="0" t="0" r="r" b="b"/>
            <a:pathLst>
              <a:path w="12" h="14">
                <a:moveTo>
                  <a:pt x="6" y="14"/>
                </a:moveTo>
                <a:cubicBezTo>
                  <a:pt x="9" y="10"/>
                  <a:pt x="12" y="7"/>
                  <a:pt x="12" y="6"/>
                </a:cubicBezTo>
                <a:cubicBezTo>
                  <a:pt x="11" y="3"/>
                  <a:pt x="8" y="1"/>
                  <a:pt x="5" y="0"/>
                </a:cubicBezTo>
                <a:cubicBezTo>
                  <a:pt x="4" y="0"/>
                  <a:pt x="0" y="3"/>
                  <a:pt x="0" y="5"/>
                </a:cubicBezTo>
                <a:cubicBezTo>
                  <a:pt x="0" y="8"/>
                  <a:pt x="3" y="10"/>
                  <a:pt x="6" y="14"/>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8" name="Freeform 302"/>
          <p:cNvSpPr>
            <a:spLocks/>
          </p:cNvSpPr>
          <p:nvPr userDrawn="1"/>
        </p:nvSpPr>
        <p:spPr bwMode="auto">
          <a:xfrm>
            <a:off x="3731419" y="-2393950"/>
            <a:ext cx="9525" cy="11113"/>
          </a:xfrm>
          <a:custGeom>
            <a:avLst/>
            <a:gdLst>
              <a:gd name="T0" fmla="*/ 5 w 9"/>
              <a:gd name="T1" fmla="*/ 11 h 11"/>
              <a:gd name="T2" fmla="*/ 9 w 9"/>
              <a:gd name="T3" fmla="*/ 5 h 11"/>
              <a:gd name="T4" fmla="*/ 4 w 9"/>
              <a:gd name="T5" fmla="*/ 0 h 11"/>
              <a:gd name="T6" fmla="*/ 0 w 9"/>
              <a:gd name="T7" fmla="*/ 5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7" y="8"/>
                  <a:pt x="9" y="6"/>
                  <a:pt x="9" y="5"/>
                </a:cubicBezTo>
                <a:cubicBezTo>
                  <a:pt x="8" y="3"/>
                  <a:pt x="6" y="1"/>
                  <a:pt x="4" y="0"/>
                </a:cubicBezTo>
                <a:cubicBezTo>
                  <a:pt x="3" y="0"/>
                  <a:pt x="0" y="3"/>
                  <a:pt x="0" y="5"/>
                </a:cubicBezTo>
                <a:cubicBezTo>
                  <a:pt x="0" y="7"/>
                  <a:pt x="2" y="8"/>
                  <a:pt x="5" y="11"/>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9" name="Freeform 303"/>
          <p:cNvSpPr>
            <a:spLocks/>
          </p:cNvSpPr>
          <p:nvPr userDrawn="1"/>
        </p:nvSpPr>
        <p:spPr bwMode="auto">
          <a:xfrm>
            <a:off x="3642519" y="-2030412"/>
            <a:ext cx="14288" cy="9525"/>
          </a:xfrm>
          <a:custGeom>
            <a:avLst/>
            <a:gdLst>
              <a:gd name="T0" fmla="*/ 13 w 13"/>
              <a:gd name="T1" fmla="*/ 5 h 9"/>
              <a:gd name="T2" fmla="*/ 6 w 13"/>
              <a:gd name="T3" fmla="*/ 0 h 9"/>
              <a:gd name="T4" fmla="*/ 0 w 13"/>
              <a:gd name="T5" fmla="*/ 4 h 9"/>
              <a:gd name="T6" fmla="*/ 5 w 13"/>
              <a:gd name="T7" fmla="*/ 9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9" y="3"/>
                  <a:pt x="7" y="0"/>
                  <a:pt x="6" y="0"/>
                </a:cubicBezTo>
                <a:cubicBezTo>
                  <a:pt x="4" y="0"/>
                  <a:pt x="2" y="3"/>
                  <a:pt x="0" y="4"/>
                </a:cubicBezTo>
                <a:cubicBezTo>
                  <a:pt x="2" y="6"/>
                  <a:pt x="3" y="9"/>
                  <a:pt x="5" y="9"/>
                </a:cubicBezTo>
                <a:cubicBezTo>
                  <a:pt x="7" y="9"/>
                  <a:pt x="9" y="7"/>
                  <a:pt x="13" y="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0" name="Freeform 304"/>
          <p:cNvSpPr>
            <a:spLocks/>
          </p:cNvSpPr>
          <p:nvPr userDrawn="1"/>
        </p:nvSpPr>
        <p:spPr bwMode="auto">
          <a:xfrm>
            <a:off x="3674269" y="-1247775"/>
            <a:ext cx="11113" cy="11113"/>
          </a:xfrm>
          <a:custGeom>
            <a:avLst/>
            <a:gdLst>
              <a:gd name="T0" fmla="*/ 5 w 10"/>
              <a:gd name="T1" fmla="*/ 10 h 10"/>
              <a:gd name="T2" fmla="*/ 9 w 10"/>
              <a:gd name="T3" fmla="*/ 4 h 10"/>
              <a:gd name="T4" fmla="*/ 5 w 10"/>
              <a:gd name="T5" fmla="*/ 0 h 10"/>
              <a:gd name="T6" fmla="*/ 0 w 10"/>
              <a:gd name="T7" fmla="*/ 4 h 10"/>
              <a:gd name="T8" fmla="*/ 5 w 10"/>
              <a:gd name="T9" fmla="*/ 10 h 10"/>
            </a:gdLst>
            <a:ahLst/>
            <a:cxnLst>
              <a:cxn ang="0">
                <a:pos x="T0" y="T1"/>
              </a:cxn>
              <a:cxn ang="0">
                <a:pos x="T2" y="T3"/>
              </a:cxn>
              <a:cxn ang="0">
                <a:pos x="T4" y="T5"/>
              </a:cxn>
              <a:cxn ang="0">
                <a:pos x="T6" y="T7"/>
              </a:cxn>
              <a:cxn ang="0">
                <a:pos x="T8" y="T9"/>
              </a:cxn>
            </a:cxnLst>
            <a:rect l="0" t="0" r="r" b="b"/>
            <a:pathLst>
              <a:path w="10" h="10">
                <a:moveTo>
                  <a:pt x="5" y="10"/>
                </a:moveTo>
                <a:cubicBezTo>
                  <a:pt x="7" y="7"/>
                  <a:pt x="10" y="6"/>
                  <a:pt x="9" y="4"/>
                </a:cubicBezTo>
                <a:cubicBezTo>
                  <a:pt x="9" y="2"/>
                  <a:pt x="7" y="0"/>
                  <a:pt x="5" y="0"/>
                </a:cubicBezTo>
                <a:cubicBezTo>
                  <a:pt x="3" y="0"/>
                  <a:pt x="1" y="2"/>
                  <a:pt x="0" y="4"/>
                </a:cubicBezTo>
                <a:cubicBezTo>
                  <a:pt x="0" y="5"/>
                  <a:pt x="3" y="7"/>
                  <a:pt x="5" y="10"/>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1" name="Freeform 305"/>
          <p:cNvSpPr>
            <a:spLocks/>
          </p:cNvSpPr>
          <p:nvPr userDrawn="1"/>
        </p:nvSpPr>
        <p:spPr bwMode="auto">
          <a:xfrm>
            <a:off x="3596482" y="-1450975"/>
            <a:ext cx="12700" cy="9525"/>
          </a:xfrm>
          <a:custGeom>
            <a:avLst/>
            <a:gdLst>
              <a:gd name="T0" fmla="*/ 0 w 11"/>
              <a:gd name="T1" fmla="*/ 5 h 9"/>
              <a:gd name="T2" fmla="*/ 7 w 11"/>
              <a:gd name="T3" fmla="*/ 9 h 9"/>
              <a:gd name="T4" fmla="*/ 11 w 11"/>
              <a:gd name="T5" fmla="*/ 4 h 9"/>
              <a:gd name="T6" fmla="*/ 6 w 11"/>
              <a:gd name="T7" fmla="*/ 0 h 9"/>
              <a:gd name="T8" fmla="*/ 0 w 11"/>
              <a:gd name="T9" fmla="*/ 5 h 9"/>
            </a:gdLst>
            <a:ahLst/>
            <a:cxnLst>
              <a:cxn ang="0">
                <a:pos x="T0" y="T1"/>
              </a:cxn>
              <a:cxn ang="0">
                <a:pos x="T2" y="T3"/>
              </a:cxn>
              <a:cxn ang="0">
                <a:pos x="T4" y="T5"/>
              </a:cxn>
              <a:cxn ang="0">
                <a:pos x="T6" y="T7"/>
              </a:cxn>
              <a:cxn ang="0">
                <a:pos x="T8" y="T9"/>
              </a:cxn>
            </a:cxnLst>
            <a:rect l="0" t="0" r="r" b="b"/>
            <a:pathLst>
              <a:path w="11" h="9">
                <a:moveTo>
                  <a:pt x="0" y="5"/>
                </a:moveTo>
                <a:cubicBezTo>
                  <a:pt x="3" y="7"/>
                  <a:pt x="5" y="9"/>
                  <a:pt x="7" y="9"/>
                </a:cubicBezTo>
                <a:cubicBezTo>
                  <a:pt x="8" y="9"/>
                  <a:pt x="10" y="6"/>
                  <a:pt x="11" y="4"/>
                </a:cubicBezTo>
                <a:cubicBezTo>
                  <a:pt x="10" y="3"/>
                  <a:pt x="8" y="0"/>
                  <a:pt x="6" y="0"/>
                </a:cubicBezTo>
                <a:cubicBezTo>
                  <a:pt x="5" y="0"/>
                  <a:pt x="3" y="3"/>
                  <a:pt x="0" y="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2" name="Freeform 306"/>
          <p:cNvSpPr>
            <a:spLocks/>
          </p:cNvSpPr>
          <p:nvPr userDrawn="1"/>
        </p:nvSpPr>
        <p:spPr bwMode="auto">
          <a:xfrm>
            <a:off x="3105944" y="-1885950"/>
            <a:ext cx="12700" cy="11113"/>
          </a:xfrm>
          <a:custGeom>
            <a:avLst/>
            <a:gdLst>
              <a:gd name="T0" fmla="*/ 0 w 12"/>
              <a:gd name="T1" fmla="*/ 4 h 9"/>
              <a:gd name="T2" fmla="*/ 7 w 12"/>
              <a:gd name="T3" fmla="*/ 9 h 9"/>
              <a:gd name="T4" fmla="*/ 12 w 12"/>
              <a:gd name="T5" fmla="*/ 6 h 9"/>
              <a:gd name="T6" fmla="*/ 7 w 12"/>
              <a:gd name="T7" fmla="*/ 1 h 9"/>
              <a:gd name="T8" fmla="*/ 0 w 12"/>
              <a:gd name="T9" fmla="*/ 4 h 9"/>
            </a:gdLst>
            <a:ahLst/>
            <a:cxnLst>
              <a:cxn ang="0">
                <a:pos x="T0" y="T1"/>
              </a:cxn>
              <a:cxn ang="0">
                <a:pos x="T2" y="T3"/>
              </a:cxn>
              <a:cxn ang="0">
                <a:pos x="T4" y="T5"/>
              </a:cxn>
              <a:cxn ang="0">
                <a:pos x="T6" y="T7"/>
              </a:cxn>
              <a:cxn ang="0">
                <a:pos x="T8" y="T9"/>
              </a:cxn>
            </a:cxnLst>
            <a:rect l="0" t="0" r="r" b="b"/>
            <a:pathLst>
              <a:path w="12" h="9">
                <a:moveTo>
                  <a:pt x="0" y="4"/>
                </a:moveTo>
                <a:cubicBezTo>
                  <a:pt x="3" y="7"/>
                  <a:pt x="5" y="9"/>
                  <a:pt x="7" y="9"/>
                </a:cubicBezTo>
                <a:cubicBezTo>
                  <a:pt x="8" y="9"/>
                  <a:pt x="10" y="7"/>
                  <a:pt x="12" y="6"/>
                </a:cubicBezTo>
                <a:cubicBezTo>
                  <a:pt x="10" y="4"/>
                  <a:pt x="9" y="1"/>
                  <a:pt x="7" y="1"/>
                </a:cubicBezTo>
                <a:cubicBezTo>
                  <a:pt x="6" y="0"/>
                  <a:pt x="4" y="3"/>
                  <a:pt x="0" y="4"/>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3" name="Freeform 307"/>
          <p:cNvSpPr>
            <a:spLocks/>
          </p:cNvSpPr>
          <p:nvPr userDrawn="1"/>
        </p:nvSpPr>
        <p:spPr bwMode="auto">
          <a:xfrm>
            <a:off x="4344194" y="-93662"/>
            <a:ext cx="19050" cy="15875"/>
          </a:xfrm>
          <a:custGeom>
            <a:avLst/>
            <a:gdLst>
              <a:gd name="T0" fmla="*/ 0 w 17"/>
              <a:gd name="T1" fmla="*/ 5 h 14"/>
              <a:gd name="T2" fmla="*/ 9 w 17"/>
              <a:gd name="T3" fmla="*/ 0 h 14"/>
              <a:gd name="T4" fmla="*/ 17 w 17"/>
              <a:gd name="T5" fmla="*/ 7 h 14"/>
              <a:gd name="T6" fmla="*/ 9 w 17"/>
              <a:gd name="T7" fmla="*/ 13 h 14"/>
              <a:gd name="T8" fmla="*/ 0 w 17"/>
              <a:gd name="T9" fmla="*/ 9 h 14"/>
              <a:gd name="T10" fmla="*/ 0 w 17"/>
              <a:gd name="T11" fmla="*/ 5 h 14"/>
            </a:gdLst>
            <a:ahLst/>
            <a:cxnLst>
              <a:cxn ang="0">
                <a:pos x="T0" y="T1"/>
              </a:cxn>
              <a:cxn ang="0">
                <a:pos x="T2" y="T3"/>
              </a:cxn>
              <a:cxn ang="0">
                <a:pos x="T4" y="T5"/>
              </a:cxn>
              <a:cxn ang="0">
                <a:pos x="T6" y="T7"/>
              </a:cxn>
              <a:cxn ang="0">
                <a:pos x="T8" y="T9"/>
              </a:cxn>
              <a:cxn ang="0">
                <a:pos x="T10" y="T11"/>
              </a:cxn>
            </a:cxnLst>
            <a:rect l="0" t="0" r="r" b="b"/>
            <a:pathLst>
              <a:path w="17" h="14">
                <a:moveTo>
                  <a:pt x="0" y="5"/>
                </a:moveTo>
                <a:cubicBezTo>
                  <a:pt x="3" y="3"/>
                  <a:pt x="6" y="0"/>
                  <a:pt x="9" y="0"/>
                </a:cubicBezTo>
                <a:cubicBezTo>
                  <a:pt x="12" y="0"/>
                  <a:pt x="14" y="4"/>
                  <a:pt x="17" y="7"/>
                </a:cubicBezTo>
                <a:cubicBezTo>
                  <a:pt x="14" y="9"/>
                  <a:pt x="12" y="13"/>
                  <a:pt x="9" y="13"/>
                </a:cubicBezTo>
                <a:cubicBezTo>
                  <a:pt x="6" y="14"/>
                  <a:pt x="3" y="10"/>
                  <a:pt x="0" y="9"/>
                </a:cubicBezTo>
                <a:cubicBezTo>
                  <a:pt x="0" y="7"/>
                  <a:pt x="0" y="6"/>
                  <a:pt x="0" y="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4" name="Freeform 308"/>
          <p:cNvSpPr>
            <a:spLocks/>
          </p:cNvSpPr>
          <p:nvPr userDrawn="1"/>
        </p:nvSpPr>
        <p:spPr bwMode="auto">
          <a:xfrm>
            <a:off x="3874294" y="-990600"/>
            <a:ext cx="14288" cy="17463"/>
          </a:xfrm>
          <a:custGeom>
            <a:avLst/>
            <a:gdLst>
              <a:gd name="T0" fmla="*/ 8 w 14"/>
              <a:gd name="T1" fmla="*/ 0 h 16"/>
              <a:gd name="T2" fmla="*/ 14 w 14"/>
              <a:gd name="T3" fmla="*/ 10 h 16"/>
              <a:gd name="T4" fmla="*/ 7 w 14"/>
              <a:gd name="T5" fmla="*/ 16 h 16"/>
              <a:gd name="T6" fmla="*/ 0 w 14"/>
              <a:gd name="T7" fmla="*/ 10 h 16"/>
              <a:gd name="T8" fmla="*/ 8 w 14"/>
              <a:gd name="T9" fmla="*/ 0 h 16"/>
            </a:gdLst>
            <a:ahLst/>
            <a:cxnLst>
              <a:cxn ang="0">
                <a:pos x="T0" y="T1"/>
              </a:cxn>
              <a:cxn ang="0">
                <a:pos x="T2" y="T3"/>
              </a:cxn>
              <a:cxn ang="0">
                <a:pos x="T4" y="T5"/>
              </a:cxn>
              <a:cxn ang="0">
                <a:pos x="T6" y="T7"/>
              </a:cxn>
              <a:cxn ang="0">
                <a:pos x="T8" y="T9"/>
              </a:cxn>
            </a:cxnLst>
            <a:rect l="0" t="0" r="r" b="b"/>
            <a:pathLst>
              <a:path w="14" h="16">
                <a:moveTo>
                  <a:pt x="8" y="0"/>
                </a:moveTo>
                <a:cubicBezTo>
                  <a:pt x="11" y="5"/>
                  <a:pt x="14" y="8"/>
                  <a:pt x="14" y="10"/>
                </a:cubicBezTo>
                <a:cubicBezTo>
                  <a:pt x="13" y="13"/>
                  <a:pt x="9" y="16"/>
                  <a:pt x="7" y="16"/>
                </a:cubicBezTo>
                <a:cubicBezTo>
                  <a:pt x="4" y="16"/>
                  <a:pt x="0" y="12"/>
                  <a:pt x="0" y="10"/>
                </a:cubicBezTo>
                <a:cubicBezTo>
                  <a:pt x="0" y="7"/>
                  <a:pt x="4" y="4"/>
                  <a:pt x="8" y="0"/>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5" name="Freeform 309"/>
          <p:cNvSpPr>
            <a:spLocks/>
          </p:cNvSpPr>
          <p:nvPr userDrawn="1"/>
        </p:nvSpPr>
        <p:spPr bwMode="auto">
          <a:xfrm>
            <a:off x="4015582" y="-665162"/>
            <a:ext cx="15875" cy="17463"/>
          </a:xfrm>
          <a:custGeom>
            <a:avLst/>
            <a:gdLst>
              <a:gd name="T0" fmla="*/ 8 w 15"/>
              <a:gd name="T1" fmla="*/ 16 h 16"/>
              <a:gd name="T2" fmla="*/ 0 w 15"/>
              <a:gd name="T3" fmla="*/ 7 h 16"/>
              <a:gd name="T4" fmla="*/ 7 w 15"/>
              <a:gd name="T5" fmla="*/ 0 h 16"/>
              <a:gd name="T6" fmla="*/ 14 w 15"/>
              <a:gd name="T7" fmla="*/ 6 h 16"/>
              <a:gd name="T8" fmla="*/ 8 w 15"/>
              <a:gd name="T9" fmla="*/ 16 h 16"/>
            </a:gdLst>
            <a:ahLst/>
            <a:cxnLst>
              <a:cxn ang="0">
                <a:pos x="T0" y="T1"/>
              </a:cxn>
              <a:cxn ang="0">
                <a:pos x="T2" y="T3"/>
              </a:cxn>
              <a:cxn ang="0">
                <a:pos x="T4" y="T5"/>
              </a:cxn>
              <a:cxn ang="0">
                <a:pos x="T6" y="T7"/>
              </a:cxn>
              <a:cxn ang="0">
                <a:pos x="T8" y="T9"/>
              </a:cxn>
            </a:cxnLst>
            <a:rect l="0" t="0" r="r" b="b"/>
            <a:pathLst>
              <a:path w="15" h="16">
                <a:moveTo>
                  <a:pt x="8" y="16"/>
                </a:moveTo>
                <a:cubicBezTo>
                  <a:pt x="4" y="12"/>
                  <a:pt x="0" y="9"/>
                  <a:pt x="0" y="7"/>
                </a:cubicBezTo>
                <a:cubicBezTo>
                  <a:pt x="0" y="4"/>
                  <a:pt x="4" y="0"/>
                  <a:pt x="7" y="0"/>
                </a:cubicBezTo>
                <a:cubicBezTo>
                  <a:pt x="9" y="0"/>
                  <a:pt x="14" y="3"/>
                  <a:pt x="14" y="6"/>
                </a:cubicBezTo>
                <a:cubicBezTo>
                  <a:pt x="15" y="8"/>
                  <a:pt x="11" y="11"/>
                  <a:pt x="8" y="16"/>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7" name="Freeform 311"/>
          <p:cNvSpPr>
            <a:spLocks/>
          </p:cNvSpPr>
          <p:nvPr userDrawn="1"/>
        </p:nvSpPr>
        <p:spPr bwMode="auto">
          <a:xfrm>
            <a:off x="4309269" y="-987425"/>
            <a:ext cx="20638" cy="14288"/>
          </a:xfrm>
          <a:custGeom>
            <a:avLst/>
            <a:gdLst>
              <a:gd name="T0" fmla="*/ 19 w 19"/>
              <a:gd name="T1" fmla="*/ 6 h 13"/>
              <a:gd name="T2" fmla="*/ 8 w 19"/>
              <a:gd name="T3" fmla="*/ 13 h 13"/>
              <a:gd name="T4" fmla="*/ 0 w 19"/>
              <a:gd name="T5" fmla="*/ 7 h 13"/>
              <a:gd name="T6" fmla="*/ 7 w 19"/>
              <a:gd name="T7" fmla="*/ 0 h 13"/>
              <a:gd name="T8" fmla="*/ 19 w 19"/>
              <a:gd name="T9" fmla="*/ 6 h 13"/>
            </a:gdLst>
            <a:ahLst/>
            <a:cxnLst>
              <a:cxn ang="0">
                <a:pos x="T0" y="T1"/>
              </a:cxn>
              <a:cxn ang="0">
                <a:pos x="T2" y="T3"/>
              </a:cxn>
              <a:cxn ang="0">
                <a:pos x="T4" y="T5"/>
              </a:cxn>
              <a:cxn ang="0">
                <a:pos x="T6" y="T7"/>
              </a:cxn>
              <a:cxn ang="0">
                <a:pos x="T8" y="T9"/>
              </a:cxn>
            </a:cxnLst>
            <a:rect l="0" t="0" r="r" b="b"/>
            <a:pathLst>
              <a:path w="19" h="13">
                <a:moveTo>
                  <a:pt x="19" y="6"/>
                </a:moveTo>
                <a:cubicBezTo>
                  <a:pt x="13" y="10"/>
                  <a:pt x="11" y="13"/>
                  <a:pt x="8" y="13"/>
                </a:cubicBezTo>
                <a:cubicBezTo>
                  <a:pt x="5" y="13"/>
                  <a:pt x="2" y="9"/>
                  <a:pt x="0" y="7"/>
                </a:cubicBezTo>
                <a:cubicBezTo>
                  <a:pt x="2" y="5"/>
                  <a:pt x="4" y="1"/>
                  <a:pt x="7" y="0"/>
                </a:cubicBezTo>
                <a:cubicBezTo>
                  <a:pt x="10" y="0"/>
                  <a:pt x="13" y="3"/>
                  <a:pt x="19" y="6"/>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8" name="Freeform 312"/>
          <p:cNvSpPr>
            <a:spLocks/>
          </p:cNvSpPr>
          <p:nvPr userDrawn="1"/>
        </p:nvSpPr>
        <p:spPr bwMode="auto">
          <a:xfrm>
            <a:off x="3864769" y="-355600"/>
            <a:ext cx="15875" cy="19050"/>
          </a:xfrm>
          <a:custGeom>
            <a:avLst/>
            <a:gdLst>
              <a:gd name="T0" fmla="*/ 8 w 15"/>
              <a:gd name="T1" fmla="*/ 17 h 17"/>
              <a:gd name="T2" fmla="*/ 1 w 15"/>
              <a:gd name="T3" fmla="*/ 7 h 17"/>
              <a:gd name="T4" fmla="*/ 8 w 15"/>
              <a:gd name="T5" fmla="*/ 1 h 17"/>
              <a:gd name="T6" fmla="*/ 15 w 15"/>
              <a:gd name="T7" fmla="*/ 6 h 17"/>
              <a:gd name="T8" fmla="*/ 8 w 15"/>
              <a:gd name="T9" fmla="*/ 17 h 17"/>
            </a:gdLst>
            <a:ahLst/>
            <a:cxnLst>
              <a:cxn ang="0">
                <a:pos x="T0" y="T1"/>
              </a:cxn>
              <a:cxn ang="0">
                <a:pos x="T2" y="T3"/>
              </a:cxn>
              <a:cxn ang="0">
                <a:pos x="T4" y="T5"/>
              </a:cxn>
              <a:cxn ang="0">
                <a:pos x="T6" y="T7"/>
              </a:cxn>
              <a:cxn ang="0">
                <a:pos x="T8" y="T9"/>
              </a:cxn>
            </a:cxnLst>
            <a:rect l="0" t="0" r="r" b="b"/>
            <a:pathLst>
              <a:path w="15" h="17">
                <a:moveTo>
                  <a:pt x="8" y="17"/>
                </a:moveTo>
                <a:cubicBezTo>
                  <a:pt x="5" y="12"/>
                  <a:pt x="0" y="9"/>
                  <a:pt x="1" y="7"/>
                </a:cubicBezTo>
                <a:cubicBezTo>
                  <a:pt x="1" y="4"/>
                  <a:pt x="6" y="1"/>
                  <a:pt x="8" y="1"/>
                </a:cubicBezTo>
                <a:cubicBezTo>
                  <a:pt x="10" y="0"/>
                  <a:pt x="15" y="4"/>
                  <a:pt x="15" y="6"/>
                </a:cubicBezTo>
                <a:cubicBezTo>
                  <a:pt x="15" y="9"/>
                  <a:pt x="12" y="12"/>
                  <a:pt x="8" y="17"/>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9" name="Freeform 313"/>
          <p:cNvSpPr>
            <a:spLocks/>
          </p:cNvSpPr>
          <p:nvPr userDrawn="1"/>
        </p:nvSpPr>
        <p:spPr bwMode="auto">
          <a:xfrm>
            <a:off x="3515519" y="-984250"/>
            <a:ext cx="14288" cy="14288"/>
          </a:xfrm>
          <a:custGeom>
            <a:avLst/>
            <a:gdLst>
              <a:gd name="T0" fmla="*/ 6 w 12"/>
              <a:gd name="T1" fmla="*/ 13 h 13"/>
              <a:gd name="T2" fmla="*/ 1 w 12"/>
              <a:gd name="T3" fmla="*/ 6 h 13"/>
              <a:gd name="T4" fmla="*/ 7 w 12"/>
              <a:gd name="T5" fmla="*/ 0 h 13"/>
              <a:gd name="T6" fmla="*/ 12 w 12"/>
              <a:gd name="T7" fmla="*/ 6 h 13"/>
              <a:gd name="T8" fmla="*/ 6 w 12"/>
              <a:gd name="T9" fmla="*/ 13 h 13"/>
            </a:gdLst>
            <a:ahLst/>
            <a:cxnLst>
              <a:cxn ang="0">
                <a:pos x="T0" y="T1"/>
              </a:cxn>
              <a:cxn ang="0">
                <a:pos x="T2" y="T3"/>
              </a:cxn>
              <a:cxn ang="0">
                <a:pos x="T4" y="T5"/>
              </a:cxn>
              <a:cxn ang="0">
                <a:pos x="T6" y="T7"/>
              </a:cxn>
              <a:cxn ang="0">
                <a:pos x="T8" y="T9"/>
              </a:cxn>
            </a:cxnLst>
            <a:rect l="0" t="0" r="r" b="b"/>
            <a:pathLst>
              <a:path w="12" h="13">
                <a:moveTo>
                  <a:pt x="6" y="13"/>
                </a:moveTo>
                <a:cubicBezTo>
                  <a:pt x="4" y="10"/>
                  <a:pt x="0" y="7"/>
                  <a:pt x="1" y="6"/>
                </a:cubicBezTo>
                <a:cubicBezTo>
                  <a:pt x="2" y="3"/>
                  <a:pt x="5" y="1"/>
                  <a:pt x="7" y="0"/>
                </a:cubicBezTo>
                <a:cubicBezTo>
                  <a:pt x="8" y="0"/>
                  <a:pt x="12" y="4"/>
                  <a:pt x="12" y="6"/>
                </a:cubicBezTo>
                <a:cubicBezTo>
                  <a:pt x="12" y="8"/>
                  <a:pt x="9" y="10"/>
                  <a:pt x="6" y="13"/>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0" name="Freeform 314"/>
          <p:cNvSpPr>
            <a:spLocks/>
          </p:cNvSpPr>
          <p:nvPr userDrawn="1"/>
        </p:nvSpPr>
        <p:spPr bwMode="auto">
          <a:xfrm>
            <a:off x="3613944" y="-563562"/>
            <a:ext cx="15875" cy="11113"/>
          </a:xfrm>
          <a:custGeom>
            <a:avLst/>
            <a:gdLst>
              <a:gd name="T0" fmla="*/ 0 w 14"/>
              <a:gd name="T1" fmla="*/ 6 h 10"/>
              <a:gd name="T2" fmla="*/ 8 w 14"/>
              <a:gd name="T3" fmla="*/ 0 h 10"/>
              <a:gd name="T4" fmla="*/ 14 w 14"/>
              <a:gd name="T5" fmla="*/ 5 h 10"/>
              <a:gd name="T6" fmla="*/ 9 w 14"/>
              <a:gd name="T7" fmla="*/ 10 h 10"/>
              <a:gd name="T8" fmla="*/ 0 w 14"/>
              <a:gd name="T9" fmla="*/ 6 h 10"/>
            </a:gdLst>
            <a:ahLst/>
            <a:cxnLst>
              <a:cxn ang="0">
                <a:pos x="T0" y="T1"/>
              </a:cxn>
              <a:cxn ang="0">
                <a:pos x="T2" y="T3"/>
              </a:cxn>
              <a:cxn ang="0">
                <a:pos x="T4" y="T5"/>
              </a:cxn>
              <a:cxn ang="0">
                <a:pos x="T6" y="T7"/>
              </a:cxn>
              <a:cxn ang="0">
                <a:pos x="T8" y="T9"/>
              </a:cxn>
            </a:cxnLst>
            <a:rect l="0" t="0" r="r" b="b"/>
            <a:pathLst>
              <a:path w="14" h="10">
                <a:moveTo>
                  <a:pt x="0" y="6"/>
                </a:moveTo>
                <a:cubicBezTo>
                  <a:pt x="4" y="3"/>
                  <a:pt x="6" y="0"/>
                  <a:pt x="8" y="0"/>
                </a:cubicBezTo>
                <a:cubicBezTo>
                  <a:pt x="10" y="0"/>
                  <a:pt x="12" y="3"/>
                  <a:pt x="14" y="5"/>
                </a:cubicBezTo>
                <a:cubicBezTo>
                  <a:pt x="13" y="7"/>
                  <a:pt x="11" y="10"/>
                  <a:pt x="9" y="10"/>
                </a:cubicBezTo>
                <a:cubicBezTo>
                  <a:pt x="7" y="10"/>
                  <a:pt x="4" y="8"/>
                  <a:pt x="0" y="6"/>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3" name="Freeform 317"/>
          <p:cNvSpPr>
            <a:spLocks/>
          </p:cNvSpPr>
          <p:nvPr userDrawn="1"/>
        </p:nvSpPr>
        <p:spPr bwMode="auto">
          <a:xfrm>
            <a:off x="4236244" y="-395287"/>
            <a:ext cx="14288" cy="9525"/>
          </a:xfrm>
          <a:custGeom>
            <a:avLst/>
            <a:gdLst>
              <a:gd name="T0" fmla="*/ 13 w 13"/>
              <a:gd name="T1" fmla="*/ 4 h 10"/>
              <a:gd name="T2" fmla="*/ 5 w 13"/>
              <a:gd name="T3" fmla="*/ 10 h 10"/>
              <a:gd name="T4" fmla="*/ 0 w 13"/>
              <a:gd name="T5" fmla="*/ 6 h 10"/>
              <a:gd name="T6" fmla="*/ 5 w 13"/>
              <a:gd name="T7" fmla="*/ 0 h 10"/>
              <a:gd name="T8" fmla="*/ 13 w 13"/>
              <a:gd name="T9" fmla="*/ 4 h 10"/>
            </a:gdLst>
            <a:ahLst/>
            <a:cxnLst>
              <a:cxn ang="0">
                <a:pos x="T0" y="T1"/>
              </a:cxn>
              <a:cxn ang="0">
                <a:pos x="T2" y="T3"/>
              </a:cxn>
              <a:cxn ang="0">
                <a:pos x="T4" y="T5"/>
              </a:cxn>
              <a:cxn ang="0">
                <a:pos x="T6" y="T7"/>
              </a:cxn>
              <a:cxn ang="0">
                <a:pos x="T8" y="T9"/>
              </a:cxn>
            </a:cxnLst>
            <a:rect l="0" t="0" r="r" b="b"/>
            <a:pathLst>
              <a:path w="13" h="10">
                <a:moveTo>
                  <a:pt x="13" y="4"/>
                </a:moveTo>
                <a:cubicBezTo>
                  <a:pt x="9" y="7"/>
                  <a:pt x="7" y="10"/>
                  <a:pt x="5" y="10"/>
                </a:cubicBezTo>
                <a:cubicBezTo>
                  <a:pt x="3" y="10"/>
                  <a:pt x="2" y="7"/>
                  <a:pt x="0" y="6"/>
                </a:cubicBezTo>
                <a:cubicBezTo>
                  <a:pt x="1" y="4"/>
                  <a:pt x="3" y="1"/>
                  <a:pt x="5" y="0"/>
                </a:cubicBezTo>
                <a:cubicBezTo>
                  <a:pt x="6" y="0"/>
                  <a:pt x="9" y="2"/>
                  <a:pt x="13" y="4"/>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7" name="Freeform 341"/>
          <p:cNvSpPr>
            <a:spLocks/>
          </p:cNvSpPr>
          <p:nvPr userDrawn="1"/>
        </p:nvSpPr>
        <p:spPr bwMode="auto">
          <a:xfrm>
            <a:off x="8327232" y="-103187"/>
            <a:ext cx="14288" cy="15875"/>
          </a:xfrm>
          <a:custGeom>
            <a:avLst/>
            <a:gdLst>
              <a:gd name="T0" fmla="*/ 6 w 13"/>
              <a:gd name="T1" fmla="*/ 0 h 15"/>
              <a:gd name="T2" fmla="*/ 1 w 13"/>
              <a:gd name="T3" fmla="*/ 9 h 15"/>
              <a:gd name="T4" fmla="*/ 7 w 13"/>
              <a:gd name="T5" fmla="*/ 15 h 15"/>
              <a:gd name="T6" fmla="*/ 13 w 13"/>
              <a:gd name="T7" fmla="*/ 9 h 15"/>
              <a:gd name="T8" fmla="*/ 6 w 13"/>
              <a:gd name="T9" fmla="*/ 0 h 15"/>
            </a:gdLst>
            <a:ahLst/>
            <a:cxnLst>
              <a:cxn ang="0">
                <a:pos x="T0" y="T1"/>
              </a:cxn>
              <a:cxn ang="0">
                <a:pos x="T2" y="T3"/>
              </a:cxn>
              <a:cxn ang="0">
                <a:pos x="T4" y="T5"/>
              </a:cxn>
              <a:cxn ang="0">
                <a:pos x="T6" y="T7"/>
              </a:cxn>
              <a:cxn ang="0">
                <a:pos x="T8" y="T9"/>
              </a:cxn>
            </a:cxnLst>
            <a:rect l="0" t="0" r="r" b="b"/>
            <a:pathLst>
              <a:path w="13" h="15">
                <a:moveTo>
                  <a:pt x="6" y="0"/>
                </a:moveTo>
                <a:cubicBezTo>
                  <a:pt x="4" y="4"/>
                  <a:pt x="0" y="7"/>
                  <a:pt x="1" y="9"/>
                </a:cubicBezTo>
                <a:cubicBezTo>
                  <a:pt x="1" y="11"/>
                  <a:pt x="5" y="15"/>
                  <a:pt x="7" y="15"/>
                </a:cubicBezTo>
                <a:cubicBezTo>
                  <a:pt x="9" y="14"/>
                  <a:pt x="13" y="11"/>
                  <a:pt x="13" y="9"/>
                </a:cubicBezTo>
                <a:cubicBezTo>
                  <a:pt x="13" y="7"/>
                  <a:pt x="10" y="4"/>
                  <a:pt x="6" y="0"/>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0" name="Freeform 344"/>
          <p:cNvSpPr>
            <a:spLocks/>
          </p:cNvSpPr>
          <p:nvPr userDrawn="1"/>
        </p:nvSpPr>
        <p:spPr bwMode="auto">
          <a:xfrm>
            <a:off x="7946232" y="-100012"/>
            <a:ext cx="19050" cy="12700"/>
          </a:xfrm>
          <a:custGeom>
            <a:avLst/>
            <a:gdLst>
              <a:gd name="T0" fmla="*/ 0 w 17"/>
              <a:gd name="T1" fmla="*/ 5 h 12"/>
              <a:gd name="T2" fmla="*/ 10 w 17"/>
              <a:gd name="T3" fmla="*/ 12 h 12"/>
              <a:gd name="T4" fmla="*/ 17 w 17"/>
              <a:gd name="T5" fmla="*/ 6 h 12"/>
              <a:gd name="T6" fmla="*/ 10 w 17"/>
              <a:gd name="T7" fmla="*/ 0 h 12"/>
              <a:gd name="T8" fmla="*/ 0 w 17"/>
              <a:gd name="T9" fmla="*/ 5 h 12"/>
            </a:gdLst>
            <a:ahLst/>
            <a:cxnLst>
              <a:cxn ang="0">
                <a:pos x="T0" y="T1"/>
              </a:cxn>
              <a:cxn ang="0">
                <a:pos x="T2" y="T3"/>
              </a:cxn>
              <a:cxn ang="0">
                <a:pos x="T4" y="T5"/>
              </a:cxn>
              <a:cxn ang="0">
                <a:pos x="T6" y="T7"/>
              </a:cxn>
              <a:cxn ang="0">
                <a:pos x="T8" y="T9"/>
              </a:cxn>
            </a:cxnLst>
            <a:rect l="0" t="0" r="r" b="b"/>
            <a:pathLst>
              <a:path w="17" h="12">
                <a:moveTo>
                  <a:pt x="0" y="5"/>
                </a:moveTo>
                <a:cubicBezTo>
                  <a:pt x="5" y="9"/>
                  <a:pt x="7" y="12"/>
                  <a:pt x="10" y="12"/>
                </a:cubicBezTo>
                <a:cubicBezTo>
                  <a:pt x="12" y="11"/>
                  <a:pt x="14" y="8"/>
                  <a:pt x="17" y="6"/>
                </a:cubicBezTo>
                <a:cubicBezTo>
                  <a:pt x="15" y="4"/>
                  <a:pt x="13" y="1"/>
                  <a:pt x="10" y="0"/>
                </a:cubicBezTo>
                <a:cubicBezTo>
                  <a:pt x="8" y="0"/>
                  <a:pt x="5" y="3"/>
                  <a:pt x="0" y="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2" name="Freeform 346"/>
          <p:cNvSpPr>
            <a:spLocks/>
          </p:cNvSpPr>
          <p:nvPr userDrawn="1"/>
        </p:nvSpPr>
        <p:spPr bwMode="auto">
          <a:xfrm>
            <a:off x="8639969" y="-98425"/>
            <a:ext cx="11113" cy="12700"/>
          </a:xfrm>
          <a:custGeom>
            <a:avLst/>
            <a:gdLst>
              <a:gd name="T0" fmla="*/ 5 w 10"/>
              <a:gd name="T1" fmla="*/ 11 h 11"/>
              <a:gd name="T2" fmla="*/ 9 w 10"/>
              <a:gd name="T3" fmla="*/ 5 h 11"/>
              <a:gd name="T4" fmla="*/ 4 w 10"/>
              <a:gd name="T5" fmla="*/ 0 h 11"/>
              <a:gd name="T6" fmla="*/ 0 w 10"/>
              <a:gd name="T7" fmla="*/ 5 h 11"/>
              <a:gd name="T8" fmla="*/ 5 w 10"/>
              <a:gd name="T9" fmla="*/ 11 h 11"/>
            </a:gdLst>
            <a:ahLst/>
            <a:cxnLst>
              <a:cxn ang="0">
                <a:pos x="T0" y="T1"/>
              </a:cxn>
              <a:cxn ang="0">
                <a:pos x="T2" y="T3"/>
              </a:cxn>
              <a:cxn ang="0">
                <a:pos x="T4" y="T5"/>
              </a:cxn>
              <a:cxn ang="0">
                <a:pos x="T6" y="T7"/>
              </a:cxn>
              <a:cxn ang="0">
                <a:pos x="T8" y="T9"/>
              </a:cxn>
            </a:cxnLst>
            <a:rect l="0" t="0" r="r" b="b"/>
            <a:pathLst>
              <a:path w="10" h="11">
                <a:moveTo>
                  <a:pt x="5" y="11"/>
                </a:moveTo>
                <a:cubicBezTo>
                  <a:pt x="7" y="8"/>
                  <a:pt x="10" y="6"/>
                  <a:pt x="9" y="5"/>
                </a:cubicBezTo>
                <a:cubicBezTo>
                  <a:pt x="8" y="3"/>
                  <a:pt x="6" y="1"/>
                  <a:pt x="4" y="0"/>
                </a:cubicBezTo>
                <a:cubicBezTo>
                  <a:pt x="3" y="0"/>
                  <a:pt x="0" y="3"/>
                  <a:pt x="0" y="5"/>
                </a:cubicBezTo>
                <a:cubicBezTo>
                  <a:pt x="0" y="6"/>
                  <a:pt x="2" y="8"/>
                  <a:pt x="5" y="11"/>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8" name="Freeform 352"/>
          <p:cNvSpPr>
            <a:spLocks/>
          </p:cNvSpPr>
          <p:nvPr userDrawn="1"/>
        </p:nvSpPr>
        <p:spPr bwMode="auto">
          <a:xfrm>
            <a:off x="7722394" y="-68262"/>
            <a:ext cx="14288" cy="17463"/>
          </a:xfrm>
          <a:custGeom>
            <a:avLst/>
            <a:gdLst>
              <a:gd name="T0" fmla="*/ 6 w 13"/>
              <a:gd name="T1" fmla="*/ 0 h 15"/>
              <a:gd name="T2" fmla="*/ 0 w 13"/>
              <a:gd name="T3" fmla="*/ 9 h 15"/>
              <a:gd name="T4" fmla="*/ 7 w 13"/>
              <a:gd name="T5" fmla="*/ 15 h 15"/>
              <a:gd name="T6" fmla="*/ 13 w 13"/>
              <a:gd name="T7" fmla="*/ 9 h 15"/>
              <a:gd name="T8" fmla="*/ 6 w 13"/>
              <a:gd name="T9" fmla="*/ 0 h 15"/>
            </a:gdLst>
            <a:ahLst/>
            <a:cxnLst>
              <a:cxn ang="0">
                <a:pos x="T0" y="T1"/>
              </a:cxn>
              <a:cxn ang="0">
                <a:pos x="T2" y="T3"/>
              </a:cxn>
              <a:cxn ang="0">
                <a:pos x="T4" y="T5"/>
              </a:cxn>
              <a:cxn ang="0">
                <a:pos x="T6" y="T7"/>
              </a:cxn>
              <a:cxn ang="0">
                <a:pos x="T8" y="T9"/>
              </a:cxn>
            </a:cxnLst>
            <a:rect l="0" t="0" r="r" b="b"/>
            <a:pathLst>
              <a:path w="13" h="15">
                <a:moveTo>
                  <a:pt x="6" y="0"/>
                </a:moveTo>
                <a:cubicBezTo>
                  <a:pt x="3" y="5"/>
                  <a:pt x="0" y="7"/>
                  <a:pt x="0" y="9"/>
                </a:cubicBezTo>
                <a:cubicBezTo>
                  <a:pt x="1" y="12"/>
                  <a:pt x="5" y="15"/>
                  <a:pt x="7" y="15"/>
                </a:cubicBezTo>
                <a:cubicBezTo>
                  <a:pt x="9" y="15"/>
                  <a:pt x="13" y="11"/>
                  <a:pt x="13" y="9"/>
                </a:cubicBezTo>
                <a:cubicBezTo>
                  <a:pt x="13" y="7"/>
                  <a:pt x="9" y="4"/>
                  <a:pt x="6" y="0"/>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1" name="Freeform 355"/>
          <p:cNvSpPr>
            <a:spLocks/>
          </p:cNvSpPr>
          <p:nvPr userDrawn="1"/>
        </p:nvSpPr>
        <p:spPr bwMode="auto">
          <a:xfrm>
            <a:off x="7341394" y="-63500"/>
            <a:ext cx="19050" cy="12700"/>
          </a:xfrm>
          <a:custGeom>
            <a:avLst/>
            <a:gdLst>
              <a:gd name="T0" fmla="*/ 0 w 17"/>
              <a:gd name="T1" fmla="*/ 5 h 12"/>
              <a:gd name="T2" fmla="*/ 10 w 17"/>
              <a:gd name="T3" fmla="*/ 12 h 12"/>
              <a:gd name="T4" fmla="*/ 17 w 17"/>
              <a:gd name="T5" fmla="*/ 7 h 12"/>
              <a:gd name="T6" fmla="*/ 11 w 17"/>
              <a:gd name="T7" fmla="*/ 1 h 12"/>
              <a:gd name="T8" fmla="*/ 0 w 17"/>
              <a:gd name="T9" fmla="*/ 5 h 12"/>
            </a:gdLst>
            <a:ahLst/>
            <a:cxnLst>
              <a:cxn ang="0">
                <a:pos x="T0" y="T1"/>
              </a:cxn>
              <a:cxn ang="0">
                <a:pos x="T2" y="T3"/>
              </a:cxn>
              <a:cxn ang="0">
                <a:pos x="T4" y="T5"/>
              </a:cxn>
              <a:cxn ang="0">
                <a:pos x="T6" y="T7"/>
              </a:cxn>
              <a:cxn ang="0">
                <a:pos x="T8" y="T9"/>
              </a:cxn>
            </a:cxnLst>
            <a:rect l="0" t="0" r="r" b="b"/>
            <a:pathLst>
              <a:path w="17" h="12">
                <a:moveTo>
                  <a:pt x="0" y="5"/>
                </a:moveTo>
                <a:cubicBezTo>
                  <a:pt x="5" y="9"/>
                  <a:pt x="8" y="12"/>
                  <a:pt x="10" y="12"/>
                </a:cubicBezTo>
                <a:cubicBezTo>
                  <a:pt x="12" y="12"/>
                  <a:pt x="15" y="8"/>
                  <a:pt x="17" y="7"/>
                </a:cubicBezTo>
                <a:cubicBezTo>
                  <a:pt x="15" y="4"/>
                  <a:pt x="13" y="1"/>
                  <a:pt x="11" y="1"/>
                </a:cubicBezTo>
                <a:cubicBezTo>
                  <a:pt x="8" y="0"/>
                  <a:pt x="6" y="3"/>
                  <a:pt x="0" y="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3" name="Freeform 357"/>
          <p:cNvSpPr>
            <a:spLocks/>
          </p:cNvSpPr>
          <p:nvPr userDrawn="1"/>
        </p:nvSpPr>
        <p:spPr bwMode="auto">
          <a:xfrm>
            <a:off x="8035132" y="-61912"/>
            <a:ext cx="11113" cy="11113"/>
          </a:xfrm>
          <a:custGeom>
            <a:avLst/>
            <a:gdLst>
              <a:gd name="T0" fmla="*/ 5 w 10"/>
              <a:gd name="T1" fmla="*/ 11 h 11"/>
              <a:gd name="T2" fmla="*/ 10 w 10"/>
              <a:gd name="T3" fmla="*/ 5 h 11"/>
              <a:gd name="T4" fmla="*/ 4 w 10"/>
              <a:gd name="T5" fmla="*/ 0 h 11"/>
              <a:gd name="T6" fmla="*/ 0 w 10"/>
              <a:gd name="T7" fmla="*/ 5 h 11"/>
              <a:gd name="T8" fmla="*/ 5 w 10"/>
              <a:gd name="T9" fmla="*/ 11 h 11"/>
            </a:gdLst>
            <a:ahLst/>
            <a:cxnLst>
              <a:cxn ang="0">
                <a:pos x="T0" y="T1"/>
              </a:cxn>
              <a:cxn ang="0">
                <a:pos x="T2" y="T3"/>
              </a:cxn>
              <a:cxn ang="0">
                <a:pos x="T4" y="T5"/>
              </a:cxn>
              <a:cxn ang="0">
                <a:pos x="T6" y="T7"/>
              </a:cxn>
              <a:cxn ang="0">
                <a:pos x="T8" y="T9"/>
              </a:cxn>
            </a:cxnLst>
            <a:rect l="0" t="0" r="r" b="b"/>
            <a:pathLst>
              <a:path w="10" h="11">
                <a:moveTo>
                  <a:pt x="5" y="11"/>
                </a:moveTo>
                <a:cubicBezTo>
                  <a:pt x="7" y="8"/>
                  <a:pt x="10" y="6"/>
                  <a:pt x="10" y="5"/>
                </a:cubicBezTo>
                <a:cubicBezTo>
                  <a:pt x="9" y="3"/>
                  <a:pt x="7" y="1"/>
                  <a:pt x="4" y="0"/>
                </a:cubicBezTo>
                <a:cubicBezTo>
                  <a:pt x="3" y="0"/>
                  <a:pt x="0" y="3"/>
                  <a:pt x="0" y="5"/>
                </a:cubicBezTo>
                <a:cubicBezTo>
                  <a:pt x="0" y="7"/>
                  <a:pt x="3" y="8"/>
                  <a:pt x="5" y="11"/>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12"/>
          <p:cNvSpPr>
            <a:spLocks/>
          </p:cNvSpPr>
          <p:nvPr userDrawn="1"/>
        </p:nvSpPr>
        <p:spPr bwMode="auto">
          <a:xfrm>
            <a:off x="11260932" y="4579937"/>
            <a:ext cx="12700" cy="14288"/>
          </a:xfrm>
          <a:custGeom>
            <a:avLst/>
            <a:gdLst>
              <a:gd name="T0" fmla="*/ 6 w 12"/>
              <a:gd name="T1" fmla="*/ 13 h 13"/>
              <a:gd name="T2" fmla="*/ 1 w 12"/>
              <a:gd name="T3" fmla="*/ 6 h 13"/>
              <a:gd name="T4" fmla="*/ 7 w 12"/>
              <a:gd name="T5" fmla="*/ 1 h 13"/>
              <a:gd name="T6" fmla="*/ 12 w 12"/>
              <a:gd name="T7" fmla="*/ 6 h 13"/>
              <a:gd name="T8" fmla="*/ 6 w 12"/>
              <a:gd name="T9" fmla="*/ 13 h 13"/>
            </a:gdLst>
            <a:ahLst/>
            <a:cxnLst>
              <a:cxn ang="0">
                <a:pos x="T0" y="T1"/>
              </a:cxn>
              <a:cxn ang="0">
                <a:pos x="T2" y="T3"/>
              </a:cxn>
              <a:cxn ang="0">
                <a:pos x="T4" y="T5"/>
              </a:cxn>
              <a:cxn ang="0">
                <a:pos x="T6" y="T7"/>
              </a:cxn>
              <a:cxn ang="0">
                <a:pos x="T8" y="T9"/>
              </a:cxn>
            </a:cxnLst>
            <a:rect l="0" t="0" r="r" b="b"/>
            <a:pathLst>
              <a:path w="12" h="13">
                <a:moveTo>
                  <a:pt x="6" y="13"/>
                </a:moveTo>
                <a:cubicBezTo>
                  <a:pt x="4" y="10"/>
                  <a:pt x="0" y="7"/>
                  <a:pt x="1" y="6"/>
                </a:cubicBezTo>
                <a:cubicBezTo>
                  <a:pt x="2" y="4"/>
                  <a:pt x="5" y="1"/>
                  <a:pt x="7" y="1"/>
                </a:cubicBezTo>
                <a:cubicBezTo>
                  <a:pt x="8" y="0"/>
                  <a:pt x="12" y="4"/>
                  <a:pt x="12" y="6"/>
                </a:cubicBezTo>
                <a:cubicBezTo>
                  <a:pt x="12" y="8"/>
                  <a:pt x="9" y="10"/>
                  <a:pt x="6" y="13"/>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13"/>
          <p:cNvSpPr>
            <a:spLocks/>
          </p:cNvSpPr>
          <p:nvPr userDrawn="1"/>
        </p:nvSpPr>
        <p:spPr bwMode="auto">
          <a:xfrm>
            <a:off x="11359357" y="5000625"/>
            <a:ext cx="14288" cy="11113"/>
          </a:xfrm>
          <a:custGeom>
            <a:avLst/>
            <a:gdLst>
              <a:gd name="T0" fmla="*/ 0 w 14"/>
              <a:gd name="T1" fmla="*/ 6 h 11"/>
              <a:gd name="T2" fmla="*/ 8 w 14"/>
              <a:gd name="T3" fmla="*/ 0 h 11"/>
              <a:gd name="T4" fmla="*/ 14 w 14"/>
              <a:gd name="T5" fmla="*/ 5 h 11"/>
              <a:gd name="T6" fmla="*/ 9 w 14"/>
              <a:gd name="T7" fmla="*/ 10 h 11"/>
              <a:gd name="T8" fmla="*/ 0 w 14"/>
              <a:gd name="T9" fmla="*/ 6 h 11"/>
            </a:gdLst>
            <a:ahLst/>
            <a:cxnLst>
              <a:cxn ang="0">
                <a:pos x="T0" y="T1"/>
              </a:cxn>
              <a:cxn ang="0">
                <a:pos x="T2" y="T3"/>
              </a:cxn>
              <a:cxn ang="0">
                <a:pos x="T4" y="T5"/>
              </a:cxn>
              <a:cxn ang="0">
                <a:pos x="T6" y="T7"/>
              </a:cxn>
              <a:cxn ang="0">
                <a:pos x="T8" y="T9"/>
              </a:cxn>
            </a:cxnLst>
            <a:rect l="0" t="0" r="r" b="b"/>
            <a:pathLst>
              <a:path w="14" h="11">
                <a:moveTo>
                  <a:pt x="0" y="6"/>
                </a:moveTo>
                <a:cubicBezTo>
                  <a:pt x="4" y="3"/>
                  <a:pt x="6" y="0"/>
                  <a:pt x="8" y="0"/>
                </a:cubicBezTo>
                <a:cubicBezTo>
                  <a:pt x="10" y="0"/>
                  <a:pt x="12" y="3"/>
                  <a:pt x="14" y="5"/>
                </a:cubicBezTo>
                <a:cubicBezTo>
                  <a:pt x="13" y="7"/>
                  <a:pt x="11" y="10"/>
                  <a:pt x="9" y="10"/>
                </a:cubicBezTo>
                <a:cubicBezTo>
                  <a:pt x="7" y="11"/>
                  <a:pt x="4" y="8"/>
                  <a:pt x="0" y="6"/>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14"/>
          <p:cNvSpPr>
            <a:spLocks/>
          </p:cNvSpPr>
          <p:nvPr userDrawn="1"/>
        </p:nvSpPr>
        <p:spPr bwMode="auto">
          <a:xfrm>
            <a:off x="11326019" y="5902325"/>
            <a:ext cx="12700" cy="14288"/>
          </a:xfrm>
          <a:custGeom>
            <a:avLst/>
            <a:gdLst>
              <a:gd name="T0" fmla="*/ 6 w 11"/>
              <a:gd name="T1" fmla="*/ 13 h 13"/>
              <a:gd name="T2" fmla="*/ 0 w 11"/>
              <a:gd name="T3" fmla="*/ 6 h 13"/>
              <a:gd name="T4" fmla="*/ 6 w 11"/>
              <a:gd name="T5" fmla="*/ 1 h 13"/>
              <a:gd name="T6" fmla="*/ 11 w 11"/>
              <a:gd name="T7" fmla="*/ 5 h 13"/>
              <a:gd name="T8" fmla="*/ 6 w 11"/>
              <a:gd name="T9" fmla="*/ 13 h 13"/>
            </a:gdLst>
            <a:ahLst/>
            <a:cxnLst>
              <a:cxn ang="0">
                <a:pos x="T0" y="T1"/>
              </a:cxn>
              <a:cxn ang="0">
                <a:pos x="T2" y="T3"/>
              </a:cxn>
              <a:cxn ang="0">
                <a:pos x="T4" y="T5"/>
              </a:cxn>
              <a:cxn ang="0">
                <a:pos x="T6" y="T7"/>
              </a:cxn>
              <a:cxn ang="0">
                <a:pos x="T8" y="T9"/>
              </a:cxn>
            </a:cxnLst>
            <a:rect l="0" t="0" r="r" b="b"/>
            <a:pathLst>
              <a:path w="11" h="13">
                <a:moveTo>
                  <a:pt x="6" y="13"/>
                </a:moveTo>
                <a:cubicBezTo>
                  <a:pt x="3" y="10"/>
                  <a:pt x="0" y="7"/>
                  <a:pt x="0" y="6"/>
                </a:cubicBezTo>
                <a:cubicBezTo>
                  <a:pt x="1" y="4"/>
                  <a:pt x="4" y="1"/>
                  <a:pt x="6" y="1"/>
                </a:cubicBezTo>
                <a:cubicBezTo>
                  <a:pt x="7" y="0"/>
                  <a:pt x="11" y="3"/>
                  <a:pt x="11" y="5"/>
                </a:cubicBezTo>
                <a:cubicBezTo>
                  <a:pt x="11" y="7"/>
                  <a:pt x="8" y="9"/>
                  <a:pt x="6" y="13"/>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15"/>
          <p:cNvSpPr>
            <a:spLocks/>
          </p:cNvSpPr>
          <p:nvPr userDrawn="1"/>
        </p:nvSpPr>
        <p:spPr bwMode="auto">
          <a:xfrm>
            <a:off x="11414919" y="5668962"/>
            <a:ext cx="14288" cy="11113"/>
          </a:xfrm>
          <a:custGeom>
            <a:avLst/>
            <a:gdLst>
              <a:gd name="T0" fmla="*/ 14 w 14"/>
              <a:gd name="T1" fmla="*/ 6 h 11"/>
              <a:gd name="T2" fmla="*/ 6 w 14"/>
              <a:gd name="T3" fmla="*/ 10 h 11"/>
              <a:gd name="T4" fmla="*/ 0 w 14"/>
              <a:gd name="T5" fmla="*/ 5 h 11"/>
              <a:gd name="T6" fmla="*/ 6 w 14"/>
              <a:gd name="T7" fmla="*/ 1 h 11"/>
              <a:gd name="T8" fmla="*/ 14 w 14"/>
              <a:gd name="T9" fmla="*/ 6 h 11"/>
            </a:gdLst>
            <a:ahLst/>
            <a:cxnLst>
              <a:cxn ang="0">
                <a:pos x="T0" y="T1"/>
              </a:cxn>
              <a:cxn ang="0">
                <a:pos x="T2" y="T3"/>
              </a:cxn>
              <a:cxn ang="0">
                <a:pos x="T4" y="T5"/>
              </a:cxn>
              <a:cxn ang="0">
                <a:pos x="T6" y="T7"/>
              </a:cxn>
              <a:cxn ang="0">
                <a:pos x="T8" y="T9"/>
              </a:cxn>
            </a:cxnLst>
            <a:rect l="0" t="0" r="r" b="b"/>
            <a:pathLst>
              <a:path w="14" h="11">
                <a:moveTo>
                  <a:pt x="14" y="6"/>
                </a:moveTo>
                <a:cubicBezTo>
                  <a:pt x="10" y="8"/>
                  <a:pt x="8" y="11"/>
                  <a:pt x="6" y="10"/>
                </a:cubicBezTo>
                <a:cubicBezTo>
                  <a:pt x="4" y="10"/>
                  <a:pt x="2" y="7"/>
                  <a:pt x="0" y="5"/>
                </a:cubicBezTo>
                <a:cubicBezTo>
                  <a:pt x="2" y="4"/>
                  <a:pt x="4" y="1"/>
                  <a:pt x="6" y="1"/>
                </a:cubicBezTo>
                <a:cubicBezTo>
                  <a:pt x="8" y="0"/>
                  <a:pt x="10" y="3"/>
                  <a:pt x="14" y="6"/>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16"/>
          <p:cNvSpPr>
            <a:spLocks/>
          </p:cNvSpPr>
          <p:nvPr userDrawn="1"/>
        </p:nvSpPr>
        <p:spPr bwMode="auto">
          <a:xfrm>
            <a:off x="11981657" y="5167312"/>
            <a:ext cx="14288" cy="11113"/>
          </a:xfrm>
          <a:custGeom>
            <a:avLst/>
            <a:gdLst>
              <a:gd name="T0" fmla="*/ 13 w 13"/>
              <a:gd name="T1" fmla="*/ 5 h 10"/>
              <a:gd name="T2" fmla="*/ 5 w 13"/>
              <a:gd name="T3" fmla="*/ 10 h 10"/>
              <a:gd name="T4" fmla="*/ 0 w 13"/>
              <a:gd name="T5" fmla="*/ 6 h 10"/>
              <a:gd name="T6" fmla="*/ 5 w 13"/>
              <a:gd name="T7" fmla="*/ 0 h 10"/>
              <a:gd name="T8" fmla="*/ 13 w 13"/>
              <a:gd name="T9" fmla="*/ 5 h 10"/>
            </a:gdLst>
            <a:ahLst/>
            <a:cxnLst>
              <a:cxn ang="0">
                <a:pos x="T0" y="T1"/>
              </a:cxn>
              <a:cxn ang="0">
                <a:pos x="T2" y="T3"/>
              </a:cxn>
              <a:cxn ang="0">
                <a:pos x="T4" y="T5"/>
              </a:cxn>
              <a:cxn ang="0">
                <a:pos x="T6" y="T7"/>
              </a:cxn>
              <a:cxn ang="0">
                <a:pos x="T8" y="T9"/>
              </a:cxn>
            </a:cxnLst>
            <a:rect l="0" t="0" r="r" b="b"/>
            <a:pathLst>
              <a:path w="13" h="10">
                <a:moveTo>
                  <a:pt x="13" y="5"/>
                </a:moveTo>
                <a:cubicBezTo>
                  <a:pt x="9" y="7"/>
                  <a:pt x="8" y="10"/>
                  <a:pt x="5" y="10"/>
                </a:cubicBezTo>
                <a:cubicBezTo>
                  <a:pt x="4" y="10"/>
                  <a:pt x="2" y="8"/>
                  <a:pt x="0" y="6"/>
                </a:cubicBezTo>
                <a:cubicBezTo>
                  <a:pt x="1" y="4"/>
                  <a:pt x="3" y="1"/>
                  <a:pt x="5" y="0"/>
                </a:cubicBezTo>
                <a:cubicBezTo>
                  <a:pt x="7" y="0"/>
                  <a:pt x="9" y="2"/>
                  <a:pt x="13" y="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userDrawn="1"/>
        </p:nvGrpSpPr>
        <p:grpSpPr>
          <a:xfrm>
            <a:off x="-9525" y="-9525"/>
            <a:ext cx="2514600" cy="6867525"/>
            <a:chOff x="-9525" y="-9525"/>
            <a:chExt cx="2514600" cy="6867525"/>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25" y="738113"/>
              <a:ext cx="2514600" cy="6119887"/>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525" y="-9525"/>
              <a:ext cx="2514600" cy="833363"/>
            </a:xfrm>
            <a:prstGeom prst="rect">
              <a:avLst/>
            </a:prstGeom>
          </p:spPr>
        </p:pic>
      </p:grpSp>
      <p:pic>
        <p:nvPicPr>
          <p:cNvPr id="12" name="Picture 1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629194">
            <a:off x="301791" y="2155772"/>
            <a:ext cx="1811000" cy="12117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694390">
            <a:off x="221197" y="5017880"/>
            <a:ext cx="1972188" cy="1324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20682916">
            <a:off x="482272" y="3365109"/>
            <a:ext cx="1381948" cy="1531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 name="Picture 60"/>
          <p:cNvPicPr>
            <a:picLocks noChangeAspect="1"/>
          </p:cNvPicPr>
          <p:nvPr userDrawn="1"/>
        </p:nvPicPr>
        <p:blipFill rotWithShape="1">
          <a:blip r:embed="rId18" cstate="print">
            <a:extLst>
              <a:ext uri="{28A0092B-C50C-407E-A947-70E740481C1C}">
                <a14:useLocalDpi xmlns:a14="http://schemas.microsoft.com/office/drawing/2010/main" val="0"/>
              </a:ext>
            </a:extLst>
          </a:blip>
          <a:srcRect t="22086" b="34044"/>
          <a:stretch/>
        </p:blipFill>
        <p:spPr>
          <a:xfrm>
            <a:off x="59055" y="897289"/>
            <a:ext cx="2377440" cy="651877"/>
          </a:xfrm>
          <a:prstGeom prst="rect">
            <a:avLst/>
          </a:prstGeom>
        </p:spPr>
      </p:pic>
      <p:sp>
        <p:nvSpPr>
          <p:cNvPr id="16" name="TextBox 15"/>
          <p:cNvSpPr txBox="1"/>
          <p:nvPr userDrawn="1"/>
        </p:nvSpPr>
        <p:spPr>
          <a:xfrm>
            <a:off x="145657" y="6622479"/>
            <a:ext cx="2774549" cy="215444"/>
          </a:xfrm>
          <a:prstGeom prst="rect">
            <a:avLst/>
          </a:prstGeom>
          <a:noFill/>
        </p:spPr>
        <p:txBody>
          <a:bodyPr wrap="square" rtlCol="0">
            <a:spAutoFit/>
          </a:bodyPr>
          <a:lstStyle/>
          <a:p>
            <a:r>
              <a:rPr lang="en-US" sz="800" dirty="0" smtClean="0">
                <a:solidFill>
                  <a:schemeClr val="accent1">
                    <a:lumMod val="75000"/>
                  </a:schemeClr>
                </a:solidFill>
                <a:latin typeface="Georgia" panose="02040502050405020303" pitchFamily="18" charset="0"/>
                <a:ea typeface="Verdana" panose="020B0604030504040204" pitchFamily="34" charset="0"/>
                <a:cs typeface="Verdana" panose="020B0604030504040204" pitchFamily="34" charset="0"/>
              </a:rPr>
              <a:t>ILG National Conference | August</a:t>
            </a:r>
            <a:r>
              <a:rPr lang="en-US" sz="800" baseline="0" dirty="0" smtClean="0">
                <a:solidFill>
                  <a:schemeClr val="accent1">
                    <a:lumMod val="75000"/>
                  </a:schemeClr>
                </a:solidFill>
                <a:latin typeface="Georgia" panose="02040502050405020303" pitchFamily="18" charset="0"/>
                <a:ea typeface="Verdana" panose="020B0604030504040204" pitchFamily="34" charset="0"/>
                <a:cs typeface="Verdana" panose="020B0604030504040204" pitchFamily="34" charset="0"/>
              </a:rPr>
              <a:t> 1 -4, 2017</a:t>
            </a:r>
            <a:endParaRPr lang="en-US" sz="800" dirty="0">
              <a:solidFill>
                <a:schemeClr val="accent1">
                  <a:lumMod val="75000"/>
                </a:schemeClr>
              </a:solidFill>
              <a:latin typeface="Georgia" panose="02040502050405020303"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48905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7.jpeg" />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8.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1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7.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2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2.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3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4.xml.rels>&#65279;<?xml version="1.0" encoding="UTF-8" standalone="yes"?>
<Relationships xmlns="http://schemas.openxmlformats.org/package/2006/relationships">
  <Relationship Id="rId2" Type="http://schemas.openxmlformats.org/officeDocument/2006/relationships/image" Target="../media/image8.jpeg" />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OFCCP In The </a:t>
            </a:r>
            <a:br>
              <a:rPr lang="en-US" dirty="0"/>
            </a:br>
            <a:r>
              <a:rPr lang="en-US" dirty="0"/>
              <a:t>Trump Administration</a:t>
            </a:r>
          </a:p>
        </p:txBody>
      </p:sp>
      <p:sp>
        <p:nvSpPr>
          <p:cNvPr id="3" name="Subtitle 2"/>
          <p:cNvSpPr>
            <a:spLocks noGrp="1"/>
          </p:cNvSpPr>
          <p:nvPr>
            <p:ph type="subTitle" idx="1"/>
          </p:nvPr>
        </p:nvSpPr>
        <p:spPr>
          <a:xfrm>
            <a:off x="2718949" y="3927638"/>
            <a:ext cx="8991601" cy="1655762"/>
          </a:xfrm>
        </p:spPr>
        <p:txBody>
          <a:bodyPr/>
          <a:lstStyle/>
          <a:p>
            <a:r>
              <a:rPr lang="en-US" dirty="0"/>
              <a:t>William E. Doyle, Jr.</a:t>
            </a:r>
          </a:p>
          <a:p>
            <a:r>
              <a:rPr lang="en-US" dirty="0"/>
              <a:t>McGuireWoods LLP</a:t>
            </a:r>
          </a:p>
          <a:p>
            <a:r>
              <a:rPr lang="en-US" dirty="0" smtClean="0"/>
              <a:t>August 2, 2017</a:t>
            </a:r>
            <a:endParaRPr lang="en-US" dirty="0"/>
          </a:p>
          <a:p>
            <a:endParaRPr lang="en-US" dirty="0"/>
          </a:p>
        </p:txBody>
      </p:sp>
      <p:pic>
        <p:nvPicPr>
          <p:cNvPr id="4"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6978" y="5942360"/>
            <a:ext cx="4208634" cy="47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242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Merger of OFCCP and EEOC: Long Historical Roots</a:t>
            </a:r>
            <a:endParaRPr lang="en-US" dirty="0"/>
          </a:p>
        </p:txBody>
      </p:sp>
      <p:sp>
        <p:nvSpPr>
          <p:cNvPr id="3" name="Content Placeholder 2"/>
          <p:cNvSpPr>
            <a:spLocks noGrp="1"/>
          </p:cNvSpPr>
          <p:nvPr>
            <p:ph idx="1"/>
          </p:nvPr>
        </p:nvSpPr>
        <p:spPr>
          <a:xfrm>
            <a:off x="3041963" y="1231272"/>
            <a:ext cx="8655113" cy="4940930"/>
          </a:xfrm>
        </p:spPr>
        <p:txBody>
          <a:bodyPr/>
          <a:lstStyle/>
          <a:p>
            <a:r>
              <a:rPr lang="en-US" dirty="0" smtClean="0"/>
              <a:t>Preliminary Report on the Revitalization of the Federal Contract Compliance Program, OFCCP Task Force, 1977:</a:t>
            </a:r>
          </a:p>
          <a:p>
            <a:pPr lvl="1"/>
            <a:r>
              <a:rPr lang="en-US" dirty="0" smtClean="0"/>
              <a:t>“Most of the major studies prepared for or by the U.S. Commission on Civil Rights have recommended the merger of OFCCP and EEOC.”</a:t>
            </a:r>
          </a:p>
          <a:p>
            <a:pPr lvl="1"/>
            <a:r>
              <a:rPr lang="en-US" dirty="0" smtClean="0"/>
              <a:t>“The recommendations of the GAO survey initiated in 1976 and expanded in 1977 have preliminarily concluded that a merger is necessary to eliminate duplication and inefficiency.”</a:t>
            </a:r>
          </a:p>
          <a:p>
            <a:pPr lvl="1"/>
            <a:r>
              <a:rPr lang="en-US" dirty="0" smtClean="0"/>
              <a:t>“In its staff report of December 1976, the Subcommittee on Equal Opportunity recommended that the authority for administering Executive Order 11246 . . . be consolidated in the Equal Employment </a:t>
            </a:r>
            <a:r>
              <a:rPr lang="en-US" dirty="0"/>
              <a:t>Opportunity </a:t>
            </a:r>
            <a:r>
              <a:rPr lang="en-US" dirty="0" smtClean="0"/>
              <a:t>Commission.”</a:t>
            </a:r>
          </a:p>
        </p:txBody>
      </p:sp>
      <p:sp>
        <p:nvSpPr>
          <p:cNvPr id="6" name="Slide Number Placeholder 5"/>
          <p:cNvSpPr>
            <a:spLocks noGrp="1"/>
          </p:cNvSpPr>
          <p:nvPr>
            <p:ph type="sldNum" sz="quarter" idx="12"/>
          </p:nvPr>
        </p:nvSpPr>
        <p:spPr/>
        <p:txBody>
          <a:bodyPr/>
          <a:lstStyle/>
          <a:p>
            <a:fld id="{0B2829A7-6A75-432D-902C-AFF710972F4A}" type="slidenum">
              <a:rPr lang="en-US" smtClean="0"/>
              <a:t>10</a:t>
            </a:fld>
            <a:endParaRPr lang="en-US"/>
          </a:p>
        </p:txBody>
      </p:sp>
    </p:spTree>
    <p:extLst>
      <p:ext uri="{BB962C8B-B14F-4D97-AF65-F5344CB8AC3E}">
        <p14:creationId xmlns:p14="http://schemas.microsoft.com/office/powerpoint/2010/main" val="3266677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Merger of OFCCP and EEOC: Long Historical Roots</a:t>
            </a:r>
            <a:endParaRPr lang="en-US" dirty="0"/>
          </a:p>
        </p:txBody>
      </p:sp>
      <p:sp>
        <p:nvSpPr>
          <p:cNvPr id="3" name="Content Placeholder 2"/>
          <p:cNvSpPr>
            <a:spLocks noGrp="1"/>
          </p:cNvSpPr>
          <p:nvPr>
            <p:ph idx="1"/>
          </p:nvPr>
        </p:nvSpPr>
        <p:spPr>
          <a:xfrm>
            <a:off x="3041963" y="1231272"/>
            <a:ext cx="8655113" cy="4940930"/>
          </a:xfrm>
        </p:spPr>
        <p:txBody>
          <a:bodyPr/>
          <a:lstStyle/>
          <a:p>
            <a:r>
              <a:rPr lang="en-US" dirty="0" smtClean="0"/>
              <a:t>Preliminary Report on the Revitalization of the Federal Contract Compliance Program, OFCCP Task Force, 1977:</a:t>
            </a:r>
          </a:p>
          <a:p>
            <a:pPr lvl="1"/>
            <a:r>
              <a:rPr lang="en-US" dirty="0" smtClean="0"/>
              <a:t>Recommended against a merger of OFCCP and EEOC:</a:t>
            </a:r>
          </a:p>
          <a:p>
            <a:pPr lvl="2"/>
            <a:r>
              <a:rPr lang="en-US" sz="2000" dirty="0" smtClean="0"/>
              <a:t>“It is essential that OFCCP and EEOC remain separate pending the institution of fundamental reform measures by which each of the two organizations realizes fully its individual capability.”</a:t>
            </a:r>
          </a:p>
          <a:p>
            <a:pPr lvl="2"/>
            <a:r>
              <a:rPr lang="en-US" sz="2000" dirty="0" smtClean="0"/>
              <a:t>“[I]t is the recommendation of the Task Force that as a precondition to considerations of merger, each agency should apply specific administrative and/or legislative reforms to correct its individual problems, and allow sufficient time to demonstrate the efficacy of such reforms.”</a:t>
            </a:r>
          </a:p>
          <a:p>
            <a:pPr lvl="3"/>
            <a:r>
              <a:rPr lang="en-US" sz="2000" dirty="0" smtClean="0"/>
              <a:t>The Task Force’s major recommendation was consolidation of contract compliance functions in OFCCP, which was adopted by the Carter Administration in 1978.</a:t>
            </a:r>
          </a:p>
        </p:txBody>
      </p:sp>
      <p:sp>
        <p:nvSpPr>
          <p:cNvPr id="6" name="Slide Number Placeholder 5"/>
          <p:cNvSpPr>
            <a:spLocks noGrp="1"/>
          </p:cNvSpPr>
          <p:nvPr>
            <p:ph type="sldNum" sz="quarter" idx="12"/>
          </p:nvPr>
        </p:nvSpPr>
        <p:spPr/>
        <p:txBody>
          <a:bodyPr/>
          <a:lstStyle/>
          <a:p>
            <a:fld id="{0B2829A7-6A75-432D-902C-AFF710972F4A}" type="slidenum">
              <a:rPr lang="en-US" smtClean="0"/>
              <a:t>11</a:t>
            </a:fld>
            <a:endParaRPr lang="en-US"/>
          </a:p>
        </p:txBody>
      </p:sp>
    </p:spTree>
    <p:extLst>
      <p:ext uri="{BB962C8B-B14F-4D97-AF65-F5344CB8AC3E}">
        <p14:creationId xmlns:p14="http://schemas.microsoft.com/office/powerpoint/2010/main" val="2204426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849" y="140017"/>
            <a:ext cx="8961120" cy="1390019"/>
          </a:xfrm>
        </p:spPr>
        <p:txBody>
          <a:bodyPr/>
          <a:lstStyle/>
          <a:p>
            <a:r>
              <a:rPr lang="en-US" dirty="0" smtClean="0"/>
              <a:t>Relative Merits of Merger Proposal from Contractors’ Perspective</a:t>
            </a:r>
            <a:endParaRPr lang="en-US" dirty="0"/>
          </a:p>
        </p:txBody>
      </p:sp>
      <p:sp>
        <p:nvSpPr>
          <p:cNvPr id="3" name="Content Placeholder 2"/>
          <p:cNvSpPr>
            <a:spLocks noGrp="1"/>
          </p:cNvSpPr>
          <p:nvPr>
            <p:ph idx="1"/>
          </p:nvPr>
        </p:nvSpPr>
        <p:spPr>
          <a:xfrm>
            <a:off x="2879001" y="1819747"/>
            <a:ext cx="8283921" cy="4352454"/>
          </a:xfrm>
        </p:spPr>
        <p:txBody>
          <a:bodyPr/>
          <a:lstStyle/>
          <a:p>
            <a:pPr algn="l"/>
            <a:r>
              <a:rPr lang="en-US" dirty="0" smtClean="0"/>
              <a:t>Merits depend substantially on aspects of the merger proposal that are yet unknown and on execution of the merger</a:t>
            </a:r>
          </a:p>
          <a:p>
            <a:pPr lvl="1" algn="l"/>
            <a:r>
              <a:rPr lang="en-US" dirty="0" smtClean="0"/>
              <a:t>Examples of critical, open questions:</a:t>
            </a:r>
          </a:p>
          <a:p>
            <a:pPr lvl="2" algn="l"/>
            <a:r>
              <a:rPr lang="en-US" dirty="0" smtClean="0"/>
              <a:t>Will the merger be accomplished through legislation that actually authorizes E.O. 11246 requirements, perhaps with appropriate limits/safeguards?</a:t>
            </a:r>
          </a:p>
          <a:p>
            <a:pPr lvl="2" algn="l"/>
            <a:r>
              <a:rPr lang="en-US" dirty="0" smtClean="0"/>
              <a:t>Will there be an attempt to maintain an administrative litigation model within EEOC or will enforcement actions under E.O. 11246 be initiated in federal court?</a:t>
            </a:r>
          </a:p>
          <a:p>
            <a:pPr lvl="2" algn="l"/>
            <a:r>
              <a:rPr lang="en-US" dirty="0" smtClean="0"/>
              <a:t>Will there be enforceable safeguards against audits becoming a basis for Title VII or EPA litigation? </a:t>
            </a:r>
          </a:p>
          <a:p>
            <a:pPr lvl="2" algn="l"/>
            <a:endParaRPr lang="en-US" dirty="0" smtClean="0"/>
          </a:p>
        </p:txBody>
      </p:sp>
      <p:sp>
        <p:nvSpPr>
          <p:cNvPr id="6" name="Slide Number Placeholder 5"/>
          <p:cNvSpPr>
            <a:spLocks noGrp="1"/>
          </p:cNvSpPr>
          <p:nvPr>
            <p:ph type="sldNum" sz="quarter" idx="12"/>
          </p:nvPr>
        </p:nvSpPr>
        <p:spPr/>
        <p:txBody>
          <a:bodyPr/>
          <a:lstStyle/>
          <a:p>
            <a:fld id="{0B2829A7-6A75-432D-902C-AFF710972F4A}" type="slidenum">
              <a:rPr lang="en-US" smtClean="0"/>
              <a:t>12</a:t>
            </a:fld>
            <a:endParaRPr lang="en-US"/>
          </a:p>
        </p:txBody>
      </p:sp>
    </p:spTree>
    <p:extLst>
      <p:ext uri="{BB962C8B-B14F-4D97-AF65-F5344CB8AC3E}">
        <p14:creationId xmlns:p14="http://schemas.microsoft.com/office/powerpoint/2010/main" val="2629930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PROs from Contractors’ Perspective</a:t>
            </a:r>
            <a:endParaRPr lang="en-US" dirty="0"/>
          </a:p>
        </p:txBody>
      </p:sp>
      <p:sp>
        <p:nvSpPr>
          <p:cNvPr id="3" name="Content Placeholder 2"/>
          <p:cNvSpPr>
            <a:spLocks noGrp="1"/>
          </p:cNvSpPr>
          <p:nvPr>
            <p:ph idx="1"/>
          </p:nvPr>
        </p:nvSpPr>
        <p:spPr>
          <a:xfrm>
            <a:off x="3404102" y="1388534"/>
            <a:ext cx="7930837" cy="4783667"/>
          </a:xfrm>
        </p:spPr>
        <p:txBody>
          <a:bodyPr/>
          <a:lstStyle/>
          <a:p>
            <a:pPr algn="l"/>
            <a:r>
              <a:rPr lang="en-US" dirty="0" smtClean="0"/>
              <a:t>Better coordination with Title VII standards in systemic discrimination audits and claims </a:t>
            </a:r>
          </a:p>
          <a:p>
            <a:pPr algn="l"/>
            <a:endParaRPr lang="en-US" dirty="0" smtClean="0"/>
          </a:p>
          <a:p>
            <a:pPr algn="l"/>
            <a:r>
              <a:rPr lang="en-US" dirty="0" smtClean="0"/>
              <a:t>Degree of discipline imposed by federal courts to extent that there is no administrative litigation model transferred to EEOC</a:t>
            </a:r>
          </a:p>
          <a:p>
            <a:pPr algn="l"/>
            <a:endParaRPr lang="en-US" dirty="0"/>
          </a:p>
          <a:p>
            <a:pPr algn="l"/>
            <a:r>
              <a:rPr lang="en-US" dirty="0" smtClean="0"/>
              <a:t>Possibly greater transparency through EEOC Commissioners historically selected from both parties</a:t>
            </a:r>
          </a:p>
        </p:txBody>
      </p:sp>
      <p:sp>
        <p:nvSpPr>
          <p:cNvPr id="6" name="Slide Number Placeholder 5"/>
          <p:cNvSpPr>
            <a:spLocks noGrp="1"/>
          </p:cNvSpPr>
          <p:nvPr>
            <p:ph type="sldNum" sz="quarter" idx="12"/>
          </p:nvPr>
        </p:nvSpPr>
        <p:spPr/>
        <p:txBody>
          <a:bodyPr/>
          <a:lstStyle/>
          <a:p>
            <a:fld id="{0B2829A7-6A75-432D-902C-AFF710972F4A}" type="slidenum">
              <a:rPr lang="en-US" smtClean="0"/>
              <a:t>13</a:t>
            </a:fld>
            <a:endParaRPr lang="en-US"/>
          </a:p>
        </p:txBody>
      </p:sp>
    </p:spTree>
    <p:extLst>
      <p:ext uri="{BB962C8B-B14F-4D97-AF65-F5344CB8AC3E}">
        <p14:creationId xmlns:p14="http://schemas.microsoft.com/office/powerpoint/2010/main" val="166972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CONs from Contractors’ Perspective</a:t>
            </a:r>
            <a:endParaRPr lang="en-US" dirty="0"/>
          </a:p>
        </p:txBody>
      </p:sp>
      <p:sp>
        <p:nvSpPr>
          <p:cNvPr id="3" name="Content Placeholder 2"/>
          <p:cNvSpPr>
            <a:spLocks noGrp="1"/>
          </p:cNvSpPr>
          <p:nvPr>
            <p:ph idx="1"/>
          </p:nvPr>
        </p:nvSpPr>
        <p:spPr>
          <a:xfrm>
            <a:off x="2987644" y="1240326"/>
            <a:ext cx="8863342" cy="4931876"/>
          </a:xfrm>
        </p:spPr>
        <p:txBody>
          <a:bodyPr/>
          <a:lstStyle/>
          <a:p>
            <a:pPr algn="l"/>
            <a:r>
              <a:rPr lang="en-US" dirty="0" smtClean="0"/>
              <a:t>Short-term uncertainty regarding compliance obligations and audit approaches during 2-3 year transition period</a:t>
            </a:r>
          </a:p>
          <a:p>
            <a:pPr lvl="1"/>
            <a:r>
              <a:rPr lang="en-US" dirty="0" smtClean="0"/>
              <a:t>Possible delay of necessary reforms</a:t>
            </a:r>
          </a:p>
          <a:p>
            <a:pPr algn="l"/>
            <a:r>
              <a:rPr lang="en-US" dirty="0" smtClean="0"/>
              <a:t>Enhanced cooperation leading to threats of or actual referrals for Title VII and/or EPA litigation</a:t>
            </a:r>
          </a:p>
          <a:p>
            <a:pPr lvl="1" algn="l"/>
            <a:r>
              <a:rPr lang="en-US" dirty="0" smtClean="0"/>
              <a:t>Enhanced remedial structure that includes compensatory and punitive damages for pattern or practice disparate treatment claims under Title VII</a:t>
            </a:r>
          </a:p>
          <a:p>
            <a:pPr lvl="2"/>
            <a:r>
              <a:rPr lang="en-US" sz="2000" dirty="0" smtClean="0"/>
              <a:t>But could also happen under existing structure and would require direct action in federal court with consolidation of any claims under E.O. 11246</a:t>
            </a:r>
          </a:p>
          <a:p>
            <a:pPr lvl="2"/>
            <a:r>
              <a:rPr lang="en-US" sz="2000" dirty="0" smtClean="0"/>
              <a:t>Title VII action would require a Commissioner’s Charge and would be limited based on the timely charge period</a:t>
            </a:r>
          </a:p>
          <a:p>
            <a:pPr lvl="3"/>
            <a:r>
              <a:rPr lang="en-US" sz="2000" dirty="0" smtClean="0"/>
              <a:t>Likely more of a concern for pay discrimination claims than for hiring discrimination claims</a:t>
            </a:r>
          </a:p>
        </p:txBody>
      </p:sp>
      <p:sp>
        <p:nvSpPr>
          <p:cNvPr id="6" name="Slide Number Placeholder 5"/>
          <p:cNvSpPr>
            <a:spLocks noGrp="1"/>
          </p:cNvSpPr>
          <p:nvPr>
            <p:ph type="sldNum" sz="quarter" idx="12"/>
          </p:nvPr>
        </p:nvSpPr>
        <p:spPr/>
        <p:txBody>
          <a:bodyPr/>
          <a:lstStyle/>
          <a:p>
            <a:fld id="{0B2829A7-6A75-432D-902C-AFF710972F4A}" type="slidenum">
              <a:rPr lang="en-US" smtClean="0"/>
              <a:t>14</a:t>
            </a:fld>
            <a:endParaRPr lang="en-US"/>
          </a:p>
        </p:txBody>
      </p:sp>
    </p:spTree>
    <p:extLst>
      <p:ext uri="{BB962C8B-B14F-4D97-AF65-F5344CB8AC3E}">
        <p14:creationId xmlns:p14="http://schemas.microsoft.com/office/powerpoint/2010/main" val="3976373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CONs from Contractors’ Perspective</a:t>
            </a:r>
            <a:endParaRPr lang="en-US" dirty="0"/>
          </a:p>
        </p:txBody>
      </p:sp>
      <p:sp>
        <p:nvSpPr>
          <p:cNvPr id="3" name="Content Placeholder 2"/>
          <p:cNvSpPr>
            <a:spLocks noGrp="1"/>
          </p:cNvSpPr>
          <p:nvPr>
            <p:ph idx="1"/>
          </p:nvPr>
        </p:nvSpPr>
        <p:spPr>
          <a:xfrm>
            <a:off x="3114391" y="1388534"/>
            <a:ext cx="8211493" cy="4783667"/>
          </a:xfrm>
        </p:spPr>
        <p:txBody>
          <a:bodyPr/>
          <a:lstStyle/>
          <a:p>
            <a:pPr algn="l"/>
            <a:r>
              <a:rPr lang="en-US" dirty="0" smtClean="0"/>
              <a:t>Enhanced cooperation leading to referrals for ADEA claims</a:t>
            </a:r>
          </a:p>
          <a:p>
            <a:pPr lvl="1"/>
            <a:r>
              <a:rPr lang="en-US" dirty="0" smtClean="0"/>
              <a:t>EEOC/OFCCP could attempt to request age data when reviewing termination data submitted during audit</a:t>
            </a:r>
          </a:p>
          <a:p>
            <a:pPr algn="l"/>
            <a:endParaRPr lang="en-US" dirty="0"/>
          </a:p>
          <a:p>
            <a:pPr algn="l"/>
            <a:r>
              <a:rPr lang="en-US" dirty="0" smtClean="0"/>
              <a:t>To the extent merger is accomplished through legislation, may provide express statutory basis for E.O. 11246 requirements</a:t>
            </a:r>
          </a:p>
          <a:p>
            <a:pPr lvl="1" algn="l"/>
            <a:r>
              <a:rPr lang="en-US" dirty="0" smtClean="0"/>
              <a:t>May remove substantial contractor arguments based </a:t>
            </a:r>
            <a:r>
              <a:rPr lang="en-US" dirty="0"/>
              <a:t>on </a:t>
            </a:r>
            <a:r>
              <a:rPr lang="en-US" i="1" dirty="0"/>
              <a:t>Chrysler Corp. v. Brown</a:t>
            </a:r>
            <a:r>
              <a:rPr lang="en-US" dirty="0"/>
              <a:t>, 441 U.S. 281, 303, 304 n.33 (1979</a:t>
            </a:r>
            <a:r>
              <a:rPr lang="en-US" dirty="0" smtClean="0"/>
              <a:t>) (finding the statutory authorization for E.O. 11246 is “obscure”)</a:t>
            </a:r>
          </a:p>
          <a:p>
            <a:pPr lvl="1" algn="l"/>
            <a:r>
              <a:rPr lang="en-US" dirty="0" smtClean="0"/>
              <a:t>But legislation may also contain express limits </a:t>
            </a:r>
          </a:p>
        </p:txBody>
      </p:sp>
      <p:sp>
        <p:nvSpPr>
          <p:cNvPr id="6" name="Slide Number Placeholder 5"/>
          <p:cNvSpPr>
            <a:spLocks noGrp="1"/>
          </p:cNvSpPr>
          <p:nvPr>
            <p:ph type="sldNum" sz="quarter" idx="12"/>
          </p:nvPr>
        </p:nvSpPr>
        <p:spPr/>
        <p:txBody>
          <a:bodyPr/>
          <a:lstStyle/>
          <a:p>
            <a:fld id="{0B2829A7-6A75-432D-902C-AFF710972F4A}" type="slidenum">
              <a:rPr lang="en-US" smtClean="0"/>
              <a:t>15</a:t>
            </a:fld>
            <a:endParaRPr lang="en-US"/>
          </a:p>
        </p:txBody>
      </p:sp>
    </p:spTree>
    <p:extLst>
      <p:ext uri="{BB962C8B-B14F-4D97-AF65-F5344CB8AC3E}">
        <p14:creationId xmlns:p14="http://schemas.microsoft.com/office/powerpoint/2010/main" val="944630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848" y="823865"/>
            <a:ext cx="8964599" cy="1409194"/>
          </a:xfrm>
        </p:spPr>
        <p:txBody>
          <a:bodyPr/>
          <a:lstStyle/>
          <a:p>
            <a:r>
              <a:rPr lang="en-US" dirty="0" smtClean="0"/>
              <a:t>Have OFCCP’s Aggressive Enforcement Tactics and Controversial Legal Positions Made the Rationale for Merger Stronger?</a:t>
            </a:r>
            <a:endParaRPr lang="en-US" dirty="0"/>
          </a:p>
        </p:txBody>
      </p:sp>
      <p:sp>
        <p:nvSpPr>
          <p:cNvPr id="3" name="Content Placeholder 2"/>
          <p:cNvSpPr>
            <a:spLocks noGrp="1"/>
          </p:cNvSpPr>
          <p:nvPr>
            <p:ph idx="1"/>
          </p:nvPr>
        </p:nvSpPr>
        <p:spPr>
          <a:xfrm>
            <a:off x="3114391" y="3051018"/>
            <a:ext cx="8211493" cy="3121182"/>
          </a:xfrm>
        </p:spPr>
        <p:txBody>
          <a:bodyPr/>
          <a:lstStyle/>
          <a:p>
            <a:pPr algn="l"/>
            <a:r>
              <a:rPr lang="en-US" dirty="0" smtClean="0"/>
              <a:t>EEOC’s enforcement model has been premised on conducting an investigation where a specific concern about discrimination has already been raised through a charge of discrimination</a:t>
            </a:r>
          </a:p>
          <a:p>
            <a:pPr algn="l"/>
            <a:r>
              <a:rPr lang="en-US" dirty="0" smtClean="0"/>
              <a:t>By contrast, OFCCP’s regulatory structure and audit approach were designed to evaluate contractors’ efforts at self-policing through implementation of affirmative action programs</a:t>
            </a:r>
          </a:p>
        </p:txBody>
      </p:sp>
      <p:sp>
        <p:nvSpPr>
          <p:cNvPr id="6" name="Slide Number Placeholder 5"/>
          <p:cNvSpPr>
            <a:spLocks noGrp="1"/>
          </p:cNvSpPr>
          <p:nvPr>
            <p:ph type="sldNum" sz="quarter" idx="12"/>
          </p:nvPr>
        </p:nvSpPr>
        <p:spPr/>
        <p:txBody>
          <a:bodyPr/>
          <a:lstStyle/>
          <a:p>
            <a:fld id="{0B2829A7-6A75-432D-902C-AFF710972F4A}" type="slidenum">
              <a:rPr lang="en-US" smtClean="0"/>
              <a:t>16</a:t>
            </a:fld>
            <a:endParaRPr lang="en-US"/>
          </a:p>
        </p:txBody>
      </p:sp>
    </p:spTree>
    <p:extLst>
      <p:ext uri="{BB962C8B-B14F-4D97-AF65-F5344CB8AC3E}">
        <p14:creationId xmlns:p14="http://schemas.microsoft.com/office/powerpoint/2010/main" val="3108696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848" y="407406"/>
            <a:ext cx="8964599" cy="1825653"/>
          </a:xfrm>
        </p:spPr>
        <p:txBody>
          <a:bodyPr/>
          <a:lstStyle/>
          <a:p>
            <a:r>
              <a:rPr lang="en-US" dirty="0" smtClean="0"/>
              <a:t>Have OFCCP’s Aggressive Enforcement Tactics Made the Rationale for Merger Stronger?</a:t>
            </a:r>
            <a:endParaRPr lang="en-US" dirty="0"/>
          </a:p>
        </p:txBody>
      </p:sp>
      <p:sp>
        <p:nvSpPr>
          <p:cNvPr id="3" name="Content Placeholder 2"/>
          <p:cNvSpPr>
            <a:spLocks noGrp="1"/>
          </p:cNvSpPr>
          <p:nvPr>
            <p:ph idx="1"/>
          </p:nvPr>
        </p:nvSpPr>
        <p:spPr>
          <a:xfrm>
            <a:off x="2779414" y="2233059"/>
            <a:ext cx="8944824" cy="3148344"/>
          </a:xfrm>
        </p:spPr>
        <p:txBody>
          <a:bodyPr/>
          <a:lstStyle/>
          <a:p>
            <a:pPr algn="l"/>
            <a:r>
              <a:rPr lang="en-US" dirty="0" smtClean="0"/>
              <a:t>OFCCP appears to have moved away from its historical structure toward a strained version of the EEOC model premised on a view that systemic discrimination by contractors is widespread</a:t>
            </a:r>
          </a:p>
          <a:p>
            <a:pPr lvl="1"/>
            <a:r>
              <a:rPr lang="en-US" dirty="0" smtClean="0"/>
              <a:t>Targets entire industry sectors like Financial Services and Technology</a:t>
            </a:r>
          </a:p>
          <a:p>
            <a:pPr lvl="1"/>
            <a:r>
              <a:rPr lang="en-US" dirty="0" smtClean="0"/>
              <a:t>Extensive references to a broadly applicable “pay gap” as the basis for regulatory action</a:t>
            </a:r>
          </a:p>
          <a:p>
            <a:pPr lvl="1"/>
            <a:r>
              <a:rPr lang="en-US" dirty="0" smtClean="0"/>
              <a:t>Removing meaningful “trigger tests” to focus audits based on  concerns about missing possible discrimination problems</a:t>
            </a:r>
          </a:p>
          <a:p>
            <a:pPr lvl="1"/>
            <a:r>
              <a:rPr lang="en-US" dirty="0" smtClean="0"/>
              <a:t>Rescinding voluntary self-evaluation guidelines</a:t>
            </a:r>
          </a:p>
          <a:p>
            <a:pPr lvl="1"/>
            <a:r>
              <a:rPr lang="en-US" dirty="0" smtClean="0"/>
              <a:t>Taking regulatory positions unsupported by or even contrary to judicial interpretations of Title VII</a:t>
            </a:r>
          </a:p>
        </p:txBody>
      </p:sp>
      <p:sp>
        <p:nvSpPr>
          <p:cNvPr id="6" name="Slide Number Placeholder 5"/>
          <p:cNvSpPr>
            <a:spLocks noGrp="1"/>
          </p:cNvSpPr>
          <p:nvPr>
            <p:ph type="sldNum" sz="quarter" idx="12"/>
          </p:nvPr>
        </p:nvSpPr>
        <p:spPr/>
        <p:txBody>
          <a:bodyPr/>
          <a:lstStyle/>
          <a:p>
            <a:fld id="{0B2829A7-6A75-432D-902C-AFF710972F4A}" type="slidenum">
              <a:rPr lang="en-US" smtClean="0"/>
              <a:t>17</a:t>
            </a:fld>
            <a:endParaRPr lang="en-US"/>
          </a:p>
        </p:txBody>
      </p:sp>
    </p:spTree>
    <p:extLst>
      <p:ext uri="{BB962C8B-B14F-4D97-AF65-F5344CB8AC3E}">
        <p14:creationId xmlns:p14="http://schemas.microsoft.com/office/powerpoint/2010/main" val="2693351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88366" y="1699011"/>
            <a:ext cx="8991601" cy="2387600"/>
          </a:xfrm>
        </p:spPr>
        <p:txBody>
          <a:bodyPr/>
          <a:lstStyle/>
          <a:p>
            <a:r>
              <a:rPr lang="en-US" sz="4000" dirty="0" smtClean="0">
                <a:latin typeface="Arial" charset="0"/>
                <a:cs typeface="Arial" charset="0"/>
              </a:rPr>
              <a:t>Contractor Concerns About Recent OFCCP Practices That Should Be The Basis for Reforms</a:t>
            </a:r>
            <a:endParaRPr lang="en-US" sz="4000" dirty="0"/>
          </a:p>
        </p:txBody>
      </p:sp>
    </p:spTree>
    <p:extLst>
      <p:ext uri="{BB962C8B-B14F-4D97-AF65-F5344CB8AC3E}">
        <p14:creationId xmlns:p14="http://schemas.microsoft.com/office/powerpoint/2010/main" val="2205732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from </a:t>
            </a:r>
            <a:r>
              <a:rPr lang="en-US" dirty="0" smtClean="0"/>
              <a:t>Contractor  </a:t>
            </a:r>
            <a:r>
              <a:rPr lang="en-US" dirty="0"/>
              <a:t>Perspective</a:t>
            </a:r>
          </a:p>
        </p:txBody>
      </p:sp>
      <p:sp>
        <p:nvSpPr>
          <p:cNvPr id="4" name="Content Placeholder 2"/>
          <p:cNvSpPr>
            <a:spLocks noGrp="1"/>
          </p:cNvSpPr>
          <p:nvPr>
            <p:ph idx="1"/>
          </p:nvPr>
        </p:nvSpPr>
        <p:spPr>
          <a:xfrm>
            <a:off x="2609849" y="1438742"/>
            <a:ext cx="8961120" cy="4883685"/>
          </a:xfrm>
        </p:spPr>
        <p:txBody>
          <a:bodyPr/>
          <a:lstStyle/>
          <a:p>
            <a:pPr algn="l"/>
            <a:r>
              <a:rPr lang="en-US" sz="2000" dirty="0" smtClean="0"/>
              <a:t>Industry-based or other targeted audits resulting in massive burdens for a single employer </a:t>
            </a:r>
          </a:p>
          <a:p>
            <a:pPr lvl="1" algn="l"/>
            <a:r>
              <a:rPr lang="en-US" sz="1800" dirty="0" smtClean="0"/>
              <a:t>Energy, Defense, Technology, Food Processing</a:t>
            </a:r>
          </a:p>
          <a:p>
            <a:pPr algn="l"/>
            <a:r>
              <a:rPr lang="en-US" sz="2000" dirty="0" smtClean="0"/>
              <a:t>Lengthy, burdensome audits, especially those focused on compensation</a:t>
            </a:r>
          </a:p>
          <a:p>
            <a:pPr lvl="1" algn="l"/>
            <a:r>
              <a:rPr lang="en-US" sz="1800" dirty="0" smtClean="0"/>
              <a:t>Unending, costly requests for data and records</a:t>
            </a:r>
          </a:p>
          <a:p>
            <a:pPr algn="l"/>
            <a:r>
              <a:rPr lang="en-US" sz="2000" dirty="0" smtClean="0"/>
              <a:t>Industries and regions targeted based on unsupported, pre-conceived view of EEO problems</a:t>
            </a:r>
          </a:p>
          <a:p>
            <a:pPr lvl="1" algn="l"/>
            <a:r>
              <a:rPr lang="en-US" sz="1800" dirty="0" smtClean="0"/>
              <a:t>Financial Services, Technology </a:t>
            </a:r>
          </a:p>
          <a:p>
            <a:pPr algn="l"/>
            <a:r>
              <a:rPr lang="en-US" sz="2000" dirty="0" smtClean="0"/>
              <a:t>Lack of transparency and engagement during audits</a:t>
            </a:r>
          </a:p>
          <a:p>
            <a:pPr lvl="1" algn="l"/>
            <a:r>
              <a:rPr lang="en-US" sz="1800" dirty="0" smtClean="0"/>
              <a:t>No meaningful guidelines or failure to follow guidelines</a:t>
            </a:r>
          </a:p>
          <a:p>
            <a:pPr algn="l"/>
            <a:r>
              <a:rPr lang="en-US" sz="2000" dirty="0" smtClean="0"/>
              <a:t>Refusal to engage on legal issues</a:t>
            </a:r>
          </a:p>
          <a:p>
            <a:pPr algn="l"/>
            <a:r>
              <a:rPr lang="en-US" sz="2000" dirty="0" smtClean="0"/>
              <a:t>Controversial legal positions</a:t>
            </a:r>
          </a:p>
        </p:txBody>
      </p:sp>
      <p:sp>
        <p:nvSpPr>
          <p:cNvPr id="6" name="Slide Number Placeholder 5"/>
          <p:cNvSpPr>
            <a:spLocks noGrp="1"/>
          </p:cNvSpPr>
          <p:nvPr>
            <p:ph type="sldNum" sz="quarter" idx="12"/>
          </p:nvPr>
        </p:nvSpPr>
        <p:spPr/>
        <p:txBody>
          <a:bodyPr/>
          <a:lstStyle/>
          <a:p>
            <a:fld id="{0B2829A7-6A75-432D-902C-AFF710972F4A}" type="slidenum">
              <a:rPr lang="en-US" smtClean="0"/>
              <a:t>19</a:t>
            </a:fld>
            <a:endParaRPr lang="en-US"/>
          </a:p>
        </p:txBody>
      </p:sp>
    </p:spTree>
    <p:extLst>
      <p:ext uri="{BB962C8B-B14F-4D97-AF65-F5344CB8AC3E}">
        <p14:creationId xmlns:p14="http://schemas.microsoft.com/office/powerpoint/2010/main" val="3260394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027" y="140017"/>
            <a:ext cx="7840941" cy="1002505"/>
          </a:xfrm>
        </p:spPr>
        <p:txBody>
          <a:bodyPr/>
          <a:lstStyle/>
          <a:p>
            <a:r>
              <a:rPr lang="en-US" sz="3400" dirty="0" smtClean="0"/>
              <a:t>Educational Purposes Only</a:t>
            </a:r>
            <a:endParaRPr lang="en-US" sz="3400" dirty="0"/>
          </a:p>
        </p:txBody>
      </p:sp>
      <p:sp>
        <p:nvSpPr>
          <p:cNvPr id="3" name="Content Placeholder 2"/>
          <p:cNvSpPr>
            <a:spLocks noGrp="1"/>
          </p:cNvSpPr>
          <p:nvPr>
            <p:ph idx="1"/>
          </p:nvPr>
        </p:nvSpPr>
        <p:spPr/>
        <p:txBody>
          <a:bodyPr/>
          <a:lstStyle/>
          <a:p>
            <a:pPr>
              <a:spcAft>
                <a:spcPts val="1200"/>
              </a:spcAft>
            </a:pPr>
            <a:r>
              <a:rPr lang="en-US" dirty="0"/>
              <a:t>The information in this PowerPoint presentation is provided for general </a:t>
            </a:r>
            <a:r>
              <a:rPr lang="en-US" dirty="0" smtClean="0"/>
              <a:t>educational </a:t>
            </a:r>
            <a:r>
              <a:rPr lang="en-US" dirty="0"/>
              <a:t>purposes only. </a:t>
            </a:r>
            <a:endParaRPr lang="en-US" dirty="0" smtClean="0"/>
          </a:p>
          <a:p>
            <a:pPr marL="0" indent="0">
              <a:spcAft>
                <a:spcPts val="1200"/>
              </a:spcAft>
              <a:buNone/>
            </a:pPr>
            <a:endParaRPr lang="en-US" dirty="0" smtClean="0"/>
          </a:p>
          <a:p>
            <a:pPr>
              <a:spcAft>
                <a:spcPts val="1200"/>
              </a:spcAft>
            </a:pPr>
            <a:r>
              <a:rPr lang="en-US" u="sng" dirty="0" smtClean="0"/>
              <a:t>This </a:t>
            </a:r>
            <a:r>
              <a:rPr lang="en-US" u="sng" dirty="0"/>
              <a:t>presentation </a:t>
            </a:r>
            <a:r>
              <a:rPr lang="en-US" u="sng" dirty="0" smtClean="0"/>
              <a:t>is </a:t>
            </a:r>
            <a:r>
              <a:rPr lang="en-US" u="sng" dirty="0"/>
              <a:t>not intended to provide legal advice</a:t>
            </a:r>
            <a:r>
              <a:rPr lang="en-US" u="sng" dirty="0" smtClean="0"/>
              <a:t>.</a:t>
            </a:r>
            <a:endParaRPr lang="en-US" u="sng" dirty="0"/>
          </a:p>
          <a:p>
            <a:pPr marL="0" indent="0">
              <a:buNone/>
            </a:pPr>
            <a:endParaRPr lang="en-US" dirty="0"/>
          </a:p>
        </p:txBody>
      </p:sp>
      <p:sp>
        <p:nvSpPr>
          <p:cNvPr id="6" name="Slide Number Placeholder 5"/>
          <p:cNvSpPr>
            <a:spLocks noGrp="1"/>
          </p:cNvSpPr>
          <p:nvPr>
            <p:ph type="sldNum" sz="quarter" idx="12"/>
          </p:nvPr>
        </p:nvSpPr>
        <p:spPr/>
        <p:txBody>
          <a:bodyPr/>
          <a:lstStyle/>
          <a:p>
            <a:fld id="{0B2829A7-6A75-432D-902C-AFF710972F4A}" type="slidenum">
              <a:rPr lang="en-US" smtClean="0"/>
              <a:t>2</a:t>
            </a:fld>
            <a:endParaRPr lang="en-US"/>
          </a:p>
        </p:txBody>
      </p:sp>
    </p:spTree>
    <p:extLst>
      <p:ext uri="{BB962C8B-B14F-4D97-AF65-F5344CB8AC3E}">
        <p14:creationId xmlns:p14="http://schemas.microsoft.com/office/powerpoint/2010/main" val="427903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Secretary Acosta’s Timely Emphasis on the Rule of Law</a:t>
            </a:r>
            <a:endParaRPr lang="en-US" dirty="0"/>
          </a:p>
        </p:txBody>
      </p:sp>
      <p:sp>
        <p:nvSpPr>
          <p:cNvPr id="3" name="Content Placeholder 2"/>
          <p:cNvSpPr>
            <a:spLocks noGrp="1"/>
          </p:cNvSpPr>
          <p:nvPr>
            <p:ph idx="1"/>
          </p:nvPr>
        </p:nvSpPr>
        <p:spPr>
          <a:xfrm>
            <a:off x="2805066" y="1439605"/>
            <a:ext cx="7877175" cy="4547755"/>
          </a:xfrm>
        </p:spPr>
        <p:txBody>
          <a:bodyPr/>
          <a:lstStyle/>
          <a:p>
            <a:pPr marL="0" indent="0">
              <a:buNone/>
            </a:pPr>
            <a:r>
              <a:rPr lang="en-US" dirty="0"/>
              <a:t>The rule of law is America’s other great contribution to the modern world. Engraved above the doors of the Supreme Court are the words “Equal Justice Under Law.” Those four words announce that no one is above the law, that everyone is entitled to its protections, and that Washington must, first and foremost, follow its own rules. This means federal agencies can act only as the law allows: The law sets limits on their power and establishes procedures they must follow when they regulate—or deregulate</a:t>
            </a:r>
            <a:r>
              <a:rPr lang="en-US" dirty="0" smtClean="0"/>
              <a:t>.</a:t>
            </a:r>
          </a:p>
          <a:p>
            <a:endParaRPr lang="en-US" dirty="0"/>
          </a:p>
          <a:p>
            <a:pPr marL="400050" lvl="1" indent="0">
              <a:buNone/>
            </a:pPr>
            <a:r>
              <a:rPr lang="en-US" sz="2400" dirty="0" smtClean="0"/>
              <a:t>Alexander Acosta, Commentary, Wall Street Journal, May 22, 2017</a:t>
            </a:r>
            <a:endParaRPr lang="en-US" sz="2400" dirty="0"/>
          </a:p>
        </p:txBody>
      </p:sp>
      <p:sp>
        <p:nvSpPr>
          <p:cNvPr id="6" name="Slide Number Placeholder 5"/>
          <p:cNvSpPr>
            <a:spLocks noGrp="1"/>
          </p:cNvSpPr>
          <p:nvPr>
            <p:ph type="sldNum" sz="quarter" idx="12"/>
          </p:nvPr>
        </p:nvSpPr>
        <p:spPr/>
        <p:txBody>
          <a:bodyPr/>
          <a:lstStyle/>
          <a:p>
            <a:fld id="{0B2829A7-6A75-432D-902C-AFF710972F4A}" type="slidenum">
              <a:rPr lang="en-US" smtClean="0"/>
              <a:t>20</a:t>
            </a:fld>
            <a:endParaRPr lang="en-US"/>
          </a:p>
        </p:txBody>
      </p:sp>
    </p:spTree>
    <p:extLst>
      <p:ext uri="{BB962C8B-B14F-4D97-AF65-F5344CB8AC3E}">
        <p14:creationId xmlns:p14="http://schemas.microsoft.com/office/powerpoint/2010/main" val="343667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Reforms Needed to Align OFCCP’s Positions with Title VII</a:t>
            </a:r>
            <a:endParaRPr lang="en-US" dirty="0"/>
          </a:p>
        </p:txBody>
      </p:sp>
      <p:sp>
        <p:nvSpPr>
          <p:cNvPr id="4" name="Content Placeholder 2"/>
          <p:cNvSpPr>
            <a:spLocks noGrp="1"/>
          </p:cNvSpPr>
          <p:nvPr>
            <p:ph idx="1"/>
          </p:nvPr>
        </p:nvSpPr>
        <p:spPr>
          <a:xfrm>
            <a:off x="2609849" y="1521122"/>
            <a:ext cx="8961120" cy="3116782"/>
          </a:xfrm>
        </p:spPr>
        <p:txBody>
          <a:bodyPr/>
          <a:lstStyle/>
          <a:p>
            <a:pPr algn="l"/>
            <a:r>
              <a:rPr lang="en-US" dirty="0" smtClean="0"/>
              <a:t>Supreme Court addresses standards for pattern or practice and disparate impact claims under Title VII relatively rarely</a:t>
            </a:r>
          </a:p>
          <a:p>
            <a:pPr algn="l"/>
            <a:r>
              <a:rPr lang="en-US" dirty="0" smtClean="0"/>
              <a:t>Supreme Court did so in 2011 in </a:t>
            </a:r>
            <a:r>
              <a:rPr lang="en-US" i="1" dirty="0" smtClean="0"/>
              <a:t>Wal-Mart Stores, Inc. v. Dukes</a:t>
            </a:r>
            <a:r>
              <a:rPr lang="en-US" dirty="0" smtClean="0"/>
              <a:t>, 564 U.S. 338 (2011) </a:t>
            </a:r>
          </a:p>
          <a:p>
            <a:pPr lvl="1" algn="l"/>
            <a:r>
              <a:rPr lang="en-US" dirty="0" smtClean="0"/>
              <a:t>Statistical aggregation only based on common decision-maker or common practice alleged to have caused a disparate impact</a:t>
            </a:r>
          </a:p>
          <a:p>
            <a:pPr lvl="1" algn="l"/>
            <a:r>
              <a:rPr lang="en-US" dirty="0" smtClean="0"/>
              <a:t>Delegated discretion “not enough” to base a disparate impact claim, must challenge a particular employment practice</a:t>
            </a:r>
          </a:p>
          <a:p>
            <a:pPr lvl="1" algn="l"/>
            <a:r>
              <a:rPr lang="en-US" dirty="0" smtClean="0"/>
              <a:t>Importance of anecdotal evidence for pattern or practice claim</a:t>
            </a:r>
          </a:p>
          <a:p>
            <a:pPr lvl="1" algn="l"/>
            <a:r>
              <a:rPr lang="en-US" dirty="0" smtClean="0"/>
              <a:t>Individualized consideration required </a:t>
            </a:r>
          </a:p>
        </p:txBody>
      </p:sp>
      <p:sp>
        <p:nvSpPr>
          <p:cNvPr id="6" name="Slide Number Placeholder 5"/>
          <p:cNvSpPr>
            <a:spLocks noGrp="1"/>
          </p:cNvSpPr>
          <p:nvPr>
            <p:ph type="sldNum" sz="quarter" idx="12"/>
          </p:nvPr>
        </p:nvSpPr>
        <p:spPr/>
        <p:txBody>
          <a:bodyPr/>
          <a:lstStyle/>
          <a:p>
            <a:fld id="{0B2829A7-6A75-432D-902C-AFF710972F4A}" type="slidenum">
              <a:rPr lang="en-US" smtClean="0"/>
              <a:t>21</a:t>
            </a:fld>
            <a:endParaRPr lang="en-US"/>
          </a:p>
        </p:txBody>
      </p:sp>
    </p:spTree>
    <p:extLst>
      <p:ext uri="{BB962C8B-B14F-4D97-AF65-F5344CB8AC3E}">
        <p14:creationId xmlns:p14="http://schemas.microsoft.com/office/powerpoint/2010/main" val="535538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Reforms Needed to Align OFCCP’s Positions with Title </a:t>
            </a:r>
            <a:r>
              <a:rPr lang="en-US" dirty="0" smtClean="0"/>
              <a:t>VII</a:t>
            </a:r>
            <a:endParaRPr lang="en-US" dirty="0"/>
          </a:p>
        </p:txBody>
      </p:sp>
      <p:sp>
        <p:nvSpPr>
          <p:cNvPr id="4" name="Content Placeholder 2"/>
          <p:cNvSpPr>
            <a:spLocks noGrp="1"/>
          </p:cNvSpPr>
          <p:nvPr>
            <p:ph idx="1"/>
          </p:nvPr>
        </p:nvSpPr>
        <p:spPr>
          <a:xfrm>
            <a:off x="2609849" y="1620570"/>
            <a:ext cx="8961120" cy="3017334"/>
          </a:xfrm>
        </p:spPr>
        <p:txBody>
          <a:bodyPr/>
          <a:lstStyle/>
          <a:p>
            <a:pPr algn="l"/>
            <a:r>
              <a:rPr lang="en-US" dirty="0" smtClean="0"/>
              <a:t>OFCCP regulatory actions never mentioned </a:t>
            </a:r>
            <a:r>
              <a:rPr lang="en-US" i="1" dirty="0" smtClean="0"/>
              <a:t>Dukes</a:t>
            </a:r>
            <a:r>
              <a:rPr lang="en-US" dirty="0" smtClean="0"/>
              <a:t> except in response to public comments</a:t>
            </a:r>
          </a:p>
          <a:p>
            <a:pPr lvl="1"/>
            <a:r>
              <a:rPr lang="en-US" dirty="0" smtClean="0"/>
              <a:t>Rescission of 2006 Standards and issuance of Directive 307 never reference </a:t>
            </a:r>
            <a:r>
              <a:rPr lang="en-US" i="1" dirty="0" smtClean="0"/>
              <a:t>Dukes</a:t>
            </a:r>
            <a:r>
              <a:rPr lang="en-US" dirty="0" smtClean="0"/>
              <a:t>, despite the fact that Supreme Court addressed substantive Title VII standards for pay discrimination claims</a:t>
            </a:r>
          </a:p>
          <a:p>
            <a:pPr lvl="1"/>
            <a:endParaRPr lang="en-US" dirty="0" smtClean="0"/>
          </a:p>
          <a:p>
            <a:pPr lvl="1"/>
            <a:r>
              <a:rPr lang="en-US" dirty="0" smtClean="0"/>
              <a:t>OFCCP argued in the preamble to the Sex Discrimination Guidelines that </a:t>
            </a:r>
            <a:r>
              <a:rPr lang="en-US" i="1" dirty="0" smtClean="0"/>
              <a:t>Dukes</a:t>
            </a:r>
            <a:r>
              <a:rPr lang="en-US" dirty="0" smtClean="0"/>
              <a:t> only applied to class actions, contrary to the Supreme Court’s discussion: “In </a:t>
            </a:r>
            <a:r>
              <a:rPr lang="en-US" dirty="0"/>
              <a:t>this case, proof of commonality necessarily overlaps with respondents’ merits contention that Wal-Mart engages in a pattern or practice of discrimination</a:t>
            </a:r>
            <a:r>
              <a:rPr lang="en-US" dirty="0" smtClean="0"/>
              <a:t>.”  564 U.S. at 351.</a:t>
            </a:r>
            <a:r>
              <a:rPr lang="en-US" dirty="0" smtClean="0">
                <a:solidFill>
                  <a:srgbClr val="FF0000"/>
                </a:solidFill>
              </a:rPr>
              <a:t>   </a:t>
            </a:r>
          </a:p>
        </p:txBody>
      </p:sp>
      <p:sp>
        <p:nvSpPr>
          <p:cNvPr id="6" name="Slide Number Placeholder 5"/>
          <p:cNvSpPr>
            <a:spLocks noGrp="1"/>
          </p:cNvSpPr>
          <p:nvPr>
            <p:ph type="sldNum" sz="quarter" idx="12"/>
          </p:nvPr>
        </p:nvSpPr>
        <p:spPr/>
        <p:txBody>
          <a:bodyPr/>
          <a:lstStyle/>
          <a:p>
            <a:fld id="{0B2829A7-6A75-432D-902C-AFF710972F4A}" type="slidenum">
              <a:rPr lang="en-US" smtClean="0"/>
              <a:t>22</a:t>
            </a:fld>
            <a:endParaRPr lang="en-US"/>
          </a:p>
        </p:txBody>
      </p:sp>
    </p:spTree>
    <p:extLst>
      <p:ext uri="{BB962C8B-B14F-4D97-AF65-F5344CB8AC3E}">
        <p14:creationId xmlns:p14="http://schemas.microsoft.com/office/powerpoint/2010/main" val="1678732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Reforms Needed to Align OFCCP’s Positions with Title </a:t>
            </a:r>
            <a:r>
              <a:rPr lang="en-US" dirty="0" smtClean="0"/>
              <a:t>VII</a:t>
            </a:r>
            <a:endParaRPr lang="en-US" dirty="0"/>
          </a:p>
        </p:txBody>
      </p:sp>
      <p:sp>
        <p:nvSpPr>
          <p:cNvPr id="4" name="Content Placeholder 2"/>
          <p:cNvSpPr>
            <a:spLocks noGrp="1"/>
          </p:cNvSpPr>
          <p:nvPr>
            <p:ph idx="1"/>
          </p:nvPr>
        </p:nvSpPr>
        <p:spPr>
          <a:xfrm>
            <a:off x="2609849" y="1484768"/>
            <a:ext cx="8961120" cy="3153136"/>
          </a:xfrm>
        </p:spPr>
        <p:txBody>
          <a:bodyPr/>
          <a:lstStyle/>
          <a:p>
            <a:pPr algn="l"/>
            <a:r>
              <a:rPr lang="en-US" dirty="0" smtClean="0"/>
              <a:t>OFCCP positions are at odds with the Supreme Court’s rulings in </a:t>
            </a:r>
            <a:r>
              <a:rPr lang="en-US" i="1" dirty="0" smtClean="0"/>
              <a:t>Dukes</a:t>
            </a:r>
            <a:r>
              <a:rPr lang="en-US" dirty="0" smtClean="0"/>
              <a:t>:</a:t>
            </a:r>
          </a:p>
          <a:p>
            <a:pPr lvl="1"/>
            <a:r>
              <a:rPr lang="en-US" dirty="0" smtClean="0"/>
              <a:t>OFCCP argues for statistical aggregation by “Pay Analysis Groups” that combine across different pay decision-makers, have no relationship to a common pay criteria alleged to have caused a </a:t>
            </a:r>
            <a:r>
              <a:rPr lang="en-US" dirty="0"/>
              <a:t>disparate impact, and find no support in </a:t>
            </a:r>
            <a:r>
              <a:rPr lang="en-US" dirty="0" smtClean="0"/>
              <a:t>law </a:t>
            </a:r>
          </a:p>
          <a:p>
            <a:pPr lvl="1" algn="l"/>
            <a:endParaRPr lang="en-US" dirty="0" smtClean="0"/>
          </a:p>
          <a:p>
            <a:pPr lvl="1" algn="l"/>
            <a:r>
              <a:rPr lang="en-US" dirty="0" smtClean="0"/>
              <a:t>OFCCP argues delegated discretion can be the basis for a disparate impact claim</a:t>
            </a:r>
          </a:p>
          <a:p>
            <a:pPr lvl="1" algn="l"/>
            <a:endParaRPr lang="en-US" dirty="0" smtClean="0"/>
          </a:p>
          <a:p>
            <a:pPr lvl="1" algn="l"/>
            <a:r>
              <a:rPr lang="en-US" dirty="0" smtClean="0"/>
              <a:t>OFCCP argues anecdotal evidence is unnecessary for pattern or practice claim</a:t>
            </a:r>
          </a:p>
          <a:p>
            <a:pPr lvl="1" algn="l"/>
            <a:endParaRPr lang="en-US" dirty="0" smtClean="0"/>
          </a:p>
          <a:p>
            <a:pPr lvl="1" algn="l"/>
            <a:r>
              <a:rPr lang="en-US" dirty="0" smtClean="0"/>
              <a:t>OFCCP argues for formula relief and against consideration of individualized defenses</a:t>
            </a:r>
          </a:p>
        </p:txBody>
      </p:sp>
      <p:sp>
        <p:nvSpPr>
          <p:cNvPr id="6" name="Slide Number Placeholder 5"/>
          <p:cNvSpPr>
            <a:spLocks noGrp="1"/>
          </p:cNvSpPr>
          <p:nvPr>
            <p:ph type="sldNum" sz="quarter" idx="12"/>
          </p:nvPr>
        </p:nvSpPr>
        <p:spPr/>
        <p:txBody>
          <a:bodyPr/>
          <a:lstStyle/>
          <a:p>
            <a:fld id="{0B2829A7-6A75-432D-902C-AFF710972F4A}" type="slidenum">
              <a:rPr lang="en-US" smtClean="0"/>
              <a:t>23</a:t>
            </a:fld>
            <a:endParaRPr lang="en-US"/>
          </a:p>
        </p:txBody>
      </p:sp>
    </p:spTree>
    <p:extLst>
      <p:ext uri="{BB962C8B-B14F-4D97-AF65-F5344CB8AC3E}">
        <p14:creationId xmlns:p14="http://schemas.microsoft.com/office/powerpoint/2010/main" val="2077377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Reforms Needed to Align OFCCP’s Positions with Title </a:t>
            </a:r>
            <a:r>
              <a:rPr lang="en-US" dirty="0" smtClean="0"/>
              <a:t>VII</a:t>
            </a:r>
            <a:endParaRPr lang="en-US" dirty="0"/>
          </a:p>
        </p:txBody>
      </p:sp>
      <p:sp>
        <p:nvSpPr>
          <p:cNvPr id="4" name="Content Placeholder 2"/>
          <p:cNvSpPr>
            <a:spLocks noGrp="1"/>
          </p:cNvSpPr>
          <p:nvPr>
            <p:ph idx="1"/>
          </p:nvPr>
        </p:nvSpPr>
        <p:spPr>
          <a:xfrm>
            <a:off x="2609849" y="1484768"/>
            <a:ext cx="8961120" cy="3153136"/>
          </a:xfrm>
        </p:spPr>
        <p:txBody>
          <a:bodyPr/>
          <a:lstStyle/>
          <a:p>
            <a:pPr algn="l"/>
            <a:r>
              <a:rPr lang="en-US" dirty="0" smtClean="0"/>
              <a:t>OFCCP’s revised definition of “similarly situated” employees in Sex Discrimination Guidelines and Directive 307 conflicts with judicial interpretations of Title VII and the EEOC’s  Compliance Manual</a:t>
            </a:r>
          </a:p>
          <a:p>
            <a:pPr algn="l"/>
            <a:endParaRPr lang="en-US" dirty="0"/>
          </a:p>
          <a:p>
            <a:pPr algn="l"/>
            <a:r>
              <a:rPr lang="en-US" dirty="0" smtClean="0"/>
              <a:t>OFCCP cited scant authority in support of its position in the Notice of Rescission in contrast to the extensive authority referenced in the 2006 Standards</a:t>
            </a:r>
          </a:p>
          <a:p>
            <a:pPr marL="457200" lvl="1" indent="0">
              <a:buNone/>
            </a:pPr>
            <a:endParaRPr lang="en-US" dirty="0"/>
          </a:p>
        </p:txBody>
      </p:sp>
      <p:sp>
        <p:nvSpPr>
          <p:cNvPr id="6" name="Slide Number Placeholder 5"/>
          <p:cNvSpPr>
            <a:spLocks noGrp="1"/>
          </p:cNvSpPr>
          <p:nvPr>
            <p:ph type="sldNum" sz="quarter" idx="12"/>
          </p:nvPr>
        </p:nvSpPr>
        <p:spPr/>
        <p:txBody>
          <a:bodyPr/>
          <a:lstStyle/>
          <a:p>
            <a:fld id="{0B2829A7-6A75-432D-902C-AFF710972F4A}" type="slidenum">
              <a:rPr lang="en-US" smtClean="0"/>
              <a:t>24</a:t>
            </a:fld>
            <a:endParaRPr lang="en-US"/>
          </a:p>
        </p:txBody>
      </p:sp>
    </p:spTree>
    <p:extLst>
      <p:ext uri="{BB962C8B-B14F-4D97-AF65-F5344CB8AC3E}">
        <p14:creationId xmlns:p14="http://schemas.microsoft.com/office/powerpoint/2010/main" val="1487332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Reforms Needed to Align OFCCP’s Positions with Title </a:t>
            </a:r>
            <a:r>
              <a:rPr lang="en-US" dirty="0" smtClean="0"/>
              <a:t>VII</a:t>
            </a:r>
            <a:endParaRPr lang="en-US" dirty="0"/>
          </a:p>
        </p:txBody>
      </p:sp>
      <p:sp>
        <p:nvSpPr>
          <p:cNvPr id="4" name="Content Placeholder 2"/>
          <p:cNvSpPr>
            <a:spLocks noGrp="1"/>
          </p:cNvSpPr>
          <p:nvPr>
            <p:ph idx="1"/>
          </p:nvPr>
        </p:nvSpPr>
        <p:spPr/>
        <p:txBody>
          <a:bodyPr/>
          <a:lstStyle/>
          <a:p>
            <a:pPr algn="l"/>
            <a:r>
              <a:rPr lang="en-US" dirty="0" smtClean="0"/>
              <a:t>Section 703(h) of Title VII: “any other factor other than sex”</a:t>
            </a:r>
          </a:p>
          <a:p>
            <a:pPr lvl="1" algn="l"/>
            <a:r>
              <a:rPr lang="en-US" dirty="0" smtClean="0"/>
              <a:t>OFCCP must comply with Section 703(h).  </a:t>
            </a:r>
            <a:r>
              <a:rPr lang="en-US" i="1" dirty="0" smtClean="0"/>
              <a:t>See</a:t>
            </a:r>
            <a:r>
              <a:rPr lang="en-US" dirty="0" smtClean="0"/>
              <a:t> </a:t>
            </a:r>
            <a:r>
              <a:rPr lang="en-US" i="1" dirty="0"/>
              <a:t>United States v. Trucking Mgmt. Inc., </a:t>
            </a:r>
            <a:r>
              <a:rPr lang="en-US" dirty="0"/>
              <a:t>662 F.2d 36, 42-45 (D.C. Cir. 1981); </a:t>
            </a:r>
            <a:r>
              <a:rPr lang="en-US" i="1" dirty="0" smtClean="0"/>
              <a:t>United  </a:t>
            </a:r>
            <a:r>
              <a:rPr lang="en-US" i="1" dirty="0"/>
              <a:t>States v. East Texas Motor Freight Sys., Inc., </a:t>
            </a:r>
            <a:r>
              <a:rPr lang="en-US" dirty="0"/>
              <a:t>564 F.2d 179, 185-86 (5th Cir. 1977</a:t>
            </a:r>
            <a:r>
              <a:rPr lang="en-US" dirty="0" smtClean="0"/>
              <a:t>) </a:t>
            </a:r>
          </a:p>
          <a:p>
            <a:pPr lvl="1" algn="l"/>
            <a:r>
              <a:rPr lang="en-US" dirty="0" smtClean="0"/>
              <a:t>Precludes sex-based disparate impact pay discrimination claims: </a:t>
            </a:r>
            <a:r>
              <a:rPr lang="en-US" i="1" dirty="0"/>
              <a:t>Smith v. City of Jackson, </a:t>
            </a:r>
            <a:r>
              <a:rPr lang="en-US" dirty="0"/>
              <a:t>544 U.S. </a:t>
            </a:r>
            <a:r>
              <a:rPr lang="en-US" dirty="0" smtClean="0"/>
              <a:t>228, 239 n.11 </a:t>
            </a:r>
            <a:r>
              <a:rPr lang="en-US" dirty="0"/>
              <a:t>(2005</a:t>
            </a:r>
            <a:r>
              <a:rPr lang="en-US" dirty="0" smtClean="0"/>
              <a:t>) </a:t>
            </a:r>
          </a:p>
          <a:p>
            <a:pPr lvl="1" algn="l"/>
            <a:r>
              <a:rPr lang="en-US" dirty="0" smtClean="0"/>
              <a:t>Even before </a:t>
            </a:r>
            <a:r>
              <a:rPr lang="en-US" i="1" dirty="0" smtClean="0"/>
              <a:t>Smith</a:t>
            </a:r>
            <a:r>
              <a:rPr lang="en-US" dirty="0" smtClean="0"/>
              <a:t>, federal courts either ruled that Section 703(h) precluded sex-based disparate impact pay claims or applied a significantly lower justification of a “reasonable” factor other than sex</a:t>
            </a:r>
            <a:r>
              <a:rPr lang="en-US" dirty="0"/>
              <a:t>. </a:t>
            </a:r>
            <a:r>
              <a:rPr lang="en-US" dirty="0" smtClean="0"/>
              <a:t> </a:t>
            </a:r>
            <a:r>
              <a:rPr lang="en-US" i="1" dirty="0" smtClean="0"/>
              <a:t>See </a:t>
            </a:r>
            <a:r>
              <a:rPr lang="en-US" i="1" dirty="0" err="1" smtClean="0"/>
              <a:t>Wernsing</a:t>
            </a:r>
            <a:r>
              <a:rPr lang="en-US" i="1" dirty="0" smtClean="0"/>
              <a:t> </a:t>
            </a:r>
            <a:r>
              <a:rPr lang="en-US" i="1" dirty="0"/>
              <a:t>v. </a:t>
            </a:r>
            <a:r>
              <a:rPr lang="en-US" i="1" dirty="0" smtClean="0"/>
              <a:t>Dep’t </a:t>
            </a:r>
            <a:r>
              <a:rPr lang="en-US" i="1" dirty="0"/>
              <a:t>of Human </a:t>
            </a:r>
            <a:r>
              <a:rPr lang="en-US" i="1" dirty="0" err="1"/>
              <a:t>Servs</a:t>
            </a:r>
            <a:r>
              <a:rPr lang="en-US" i="1" dirty="0"/>
              <a:t>.</a:t>
            </a:r>
            <a:r>
              <a:rPr lang="en-US" dirty="0"/>
              <a:t>, 427 F.3d 466, 470 (7th Cir. 2005) (discussing circuit split</a:t>
            </a:r>
            <a:r>
              <a:rPr lang="en-US" dirty="0" smtClean="0"/>
              <a:t>) </a:t>
            </a:r>
          </a:p>
          <a:p>
            <a:pPr lvl="2" algn="l"/>
            <a:r>
              <a:rPr lang="en-US" dirty="0" smtClean="0"/>
              <a:t>But compare ADEA and </a:t>
            </a:r>
            <a:r>
              <a:rPr lang="en-US" i="1" dirty="0" smtClean="0"/>
              <a:t>Smith</a:t>
            </a:r>
          </a:p>
        </p:txBody>
      </p:sp>
      <p:sp>
        <p:nvSpPr>
          <p:cNvPr id="6" name="Slide Number Placeholder 5"/>
          <p:cNvSpPr>
            <a:spLocks noGrp="1"/>
          </p:cNvSpPr>
          <p:nvPr>
            <p:ph type="sldNum" sz="quarter" idx="12"/>
          </p:nvPr>
        </p:nvSpPr>
        <p:spPr/>
        <p:txBody>
          <a:bodyPr/>
          <a:lstStyle/>
          <a:p>
            <a:fld id="{0B2829A7-6A75-432D-902C-AFF710972F4A}" type="slidenum">
              <a:rPr lang="en-US" smtClean="0"/>
              <a:t>25</a:t>
            </a:fld>
            <a:endParaRPr lang="en-US"/>
          </a:p>
        </p:txBody>
      </p:sp>
    </p:spTree>
    <p:extLst>
      <p:ext uri="{BB962C8B-B14F-4D97-AF65-F5344CB8AC3E}">
        <p14:creationId xmlns:p14="http://schemas.microsoft.com/office/powerpoint/2010/main" val="1166128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Reforms Needed to Align OFCCP’s Positions with Title </a:t>
            </a:r>
            <a:r>
              <a:rPr lang="en-US" dirty="0" smtClean="0"/>
              <a:t>VII</a:t>
            </a:r>
            <a:endParaRPr lang="en-US" dirty="0"/>
          </a:p>
        </p:txBody>
      </p:sp>
      <p:sp>
        <p:nvSpPr>
          <p:cNvPr id="4" name="Content Placeholder 2"/>
          <p:cNvSpPr>
            <a:spLocks noGrp="1"/>
          </p:cNvSpPr>
          <p:nvPr>
            <p:ph idx="1"/>
          </p:nvPr>
        </p:nvSpPr>
        <p:spPr>
          <a:xfrm>
            <a:off x="2609849" y="1285593"/>
            <a:ext cx="8961120" cy="4110192"/>
          </a:xfrm>
        </p:spPr>
        <p:txBody>
          <a:bodyPr/>
          <a:lstStyle/>
          <a:p>
            <a:pPr algn="l"/>
            <a:r>
              <a:rPr lang="en-US" dirty="0" smtClean="0"/>
              <a:t>OFCCP often issues an NOV and seeks a settlement without identifying the legal basis for the claim (i.e., disparate treatment or disparate impact) and without providing sufficient discussion of the evidence for the contractor to evaluate and respond to the allegations</a:t>
            </a:r>
          </a:p>
          <a:p>
            <a:pPr algn="l"/>
            <a:endParaRPr lang="en-US" i="1" dirty="0" smtClean="0"/>
          </a:p>
          <a:p>
            <a:pPr algn="l"/>
            <a:r>
              <a:rPr lang="en-US" dirty="0" smtClean="0"/>
              <a:t>OFCCP’s position conflicts with </a:t>
            </a:r>
            <a:r>
              <a:rPr lang="en-US" i="1" dirty="0" smtClean="0"/>
              <a:t>Ricci v. </a:t>
            </a:r>
            <a:r>
              <a:rPr lang="en-US" i="1" dirty="0" err="1" smtClean="0"/>
              <a:t>DeStefano</a:t>
            </a:r>
            <a:r>
              <a:rPr lang="en-US" dirty="0" smtClean="0"/>
              <a:t>, 557 </a:t>
            </a:r>
            <a:r>
              <a:rPr lang="en-US" dirty="0"/>
              <a:t>U.S. </a:t>
            </a:r>
            <a:r>
              <a:rPr lang="en-US" dirty="0" smtClean="0"/>
              <a:t>557 </a:t>
            </a:r>
            <a:r>
              <a:rPr lang="en-US" dirty="0"/>
              <a:t>(2009</a:t>
            </a:r>
            <a:r>
              <a:rPr lang="en-US" dirty="0" smtClean="0"/>
              <a:t>): </a:t>
            </a:r>
          </a:p>
          <a:p>
            <a:pPr lvl="1" algn="l"/>
            <a:r>
              <a:rPr lang="en-US" dirty="0" smtClean="0"/>
              <a:t>Race- or gender-based remedial actions in OFCCP settlements are lawful only if there is a “strong basis in evidence” of a Title VII violation</a:t>
            </a:r>
          </a:p>
          <a:p>
            <a:pPr lvl="1" algn="l"/>
            <a:r>
              <a:rPr lang="en-US" dirty="0" smtClean="0"/>
              <a:t>Need to understand legal theory and proof adequately to ensure that it satisfies the “strong basis” standard</a:t>
            </a:r>
          </a:p>
          <a:p>
            <a:pPr marL="457200" lvl="1" indent="0" algn="l">
              <a:buNone/>
            </a:pPr>
            <a:endParaRPr lang="en-US" dirty="0" smtClean="0"/>
          </a:p>
        </p:txBody>
      </p:sp>
      <p:sp>
        <p:nvSpPr>
          <p:cNvPr id="6" name="Slide Number Placeholder 5"/>
          <p:cNvSpPr>
            <a:spLocks noGrp="1"/>
          </p:cNvSpPr>
          <p:nvPr>
            <p:ph type="sldNum" sz="quarter" idx="12"/>
          </p:nvPr>
        </p:nvSpPr>
        <p:spPr/>
        <p:txBody>
          <a:bodyPr/>
          <a:lstStyle/>
          <a:p>
            <a:fld id="{0B2829A7-6A75-432D-902C-AFF710972F4A}" type="slidenum">
              <a:rPr lang="en-US" smtClean="0"/>
              <a:t>26</a:t>
            </a:fld>
            <a:endParaRPr lang="en-US"/>
          </a:p>
        </p:txBody>
      </p:sp>
    </p:spTree>
    <p:extLst>
      <p:ext uri="{BB962C8B-B14F-4D97-AF65-F5344CB8AC3E}">
        <p14:creationId xmlns:p14="http://schemas.microsoft.com/office/powerpoint/2010/main" val="4042044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88366" y="2082297"/>
            <a:ext cx="8991601" cy="2004314"/>
          </a:xfrm>
        </p:spPr>
        <p:txBody>
          <a:bodyPr/>
          <a:lstStyle/>
          <a:p>
            <a:r>
              <a:rPr lang="en-US" sz="4000" dirty="0"/>
              <a:t>Specific Reforms that the </a:t>
            </a:r>
            <a:r>
              <a:rPr lang="en-US" sz="4000" dirty="0" smtClean="0"/>
              <a:t>New </a:t>
            </a:r>
            <a:r>
              <a:rPr lang="en-US" sz="4000" dirty="0"/>
              <a:t>DOL Leadership Should Consider</a:t>
            </a:r>
            <a:br>
              <a:rPr lang="en-US" sz="4000" dirty="0"/>
            </a:br>
            <a:endParaRPr lang="en-US" sz="4000" dirty="0"/>
          </a:p>
        </p:txBody>
      </p:sp>
    </p:spTree>
    <p:extLst>
      <p:ext uri="{BB962C8B-B14F-4D97-AF65-F5344CB8AC3E}">
        <p14:creationId xmlns:p14="http://schemas.microsoft.com/office/powerpoint/2010/main" val="830182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Near-Term Policy</a:t>
            </a:r>
            <a:br>
              <a:rPr lang="en-US" dirty="0"/>
            </a:br>
            <a:r>
              <a:rPr lang="en-US" dirty="0"/>
              <a:t>Actions That Make Sense</a:t>
            </a:r>
          </a:p>
        </p:txBody>
      </p:sp>
      <p:sp>
        <p:nvSpPr>
          <p:cNvPr id="4" name="Content Placeholder 2"/>
          <p:cNvSpPr>
            <a:spLocks noGrp="1"/>
          </p:cNvSpPr>
          <p:nvPr>
            <p:ph idx="1"/>
          </p:nvPr>
        </p:nvSpPr>
        <p:spPr>
          <a:xfrm>
            <a:off x="2722417" y="1282223"/>
            <a:ext cx="8848551" cy="4883685"/>
          </a:xfrm>
        </p:spPr>
        <p:txBody>
          <a:bodyPr/>
          <a:lstStyle/>
          <a:p>
            <a:pPr algn="l"/>
            <a:r>
              <a:rPr lang="en-US" dirty="0" smtClean="0"/>
              <a:t>Draw on “roadmap” from Bush Administration</a:t>
            </a:r>
          </a:p>
          <a:p>
            <a:pPr algn="l"/>
            <a:r>
              <a:rPr lang="en-US" dirty="0" smtClean="0"/>
              <a:t>Rescind Directive 307</a:t>
            </a:r>
          </a:p>
          <a:p>
            <a:pPr algn="l"/>
            <a:r>
              <a:rPr lang="en-US" dirty="0" smtClean="0"/>
              <a:t>Rescind Active Case Enforcement directive</a:t>
            </a:r>
          </a:p>
          <a:p>
            <a:pPr algn="l"/>
            <a:r>
              <a:rPr lang="en-US" dirty="0" smtClean="0"/>
              <a:t>Quickly reinstate policies/interpretations:</a:t>
            </a:r>
          </a:p>
          <a:p>
            <a:pPr lvl="1" algn="l"/>
            <a:r>
              <a:rPr lang="en-US" dirty="0" smtClean="0"/>
              <a:t>Active Case Management</a:t>
            </a:r>
          </a:p>
          <a:p>
            <a:pPr lvl="1" algn="l"/>
            <a:r>
              <a:rPr lang="en-US" dirty="0" smtClean="0"/>
              <a:t>2007 “Trigger Test” Directive</a:t>
            </a:r>
          </a:p>
          <a:p>
            <a:pPr lvl="1" algn="l"/>
            <a:r>
              <a:rPr lang="en-US" dirty="0" smtClean="0"/>
              <a:t>2006 Standards</a:t>
            </a:r>
          </a:p>
          <a:p>
            <a:pPr algn="l"/>
            <a:r>
              <a:rPr lang="en-US" dirty="0" smtClean="0"/>
              <a:t>Tighten text of directives to ensure they will be deemed to be binding:</a:t>
            </a:r>
          </a:p>
          <a:p>
            <a:pPr lvl="1" algn="l"/>
            <a:r>
              <a:rPr lang="en-US" dirty="0" smtClean="0"/>
              <a:t>Make explicit intent to bind</a:t>
            </a:r>
          </a:p>
          <a:p>
            <a:pPr lvl="1" algn="l"/>
            <a:r>
              <a:rPr lang="en-US" dirty="0" smtClean="0"/>
              <a:t>Remove reservations of discretion</a:t>
            </a:r>
          </a:p>
          <a:p>
            <a:pPr lvl="1" algn="l"/>
            <a:r>
              <a:rPr lang="en-US" dirty="0" smtClean="0"/>
              <a:t>Publish in the Federal Register</a:t>
            </a:r>
          </a:p>
          <a:p>
            <a:pPr lvl="1" algn="l"/>
            <a:endParaRPr lang="en-US" dirty="0" smtClean="0"/>
          </a:p>
          <a:p>
            <a:pPr algn="l"/>
            <a:endParaRPr lang="en-US" dirty="0" smtClean="0"/>
          </a:p>
          <a:p>
            <a:pPr lvl="1" algn="l"/>
            <a:endParaRPr lang="en-US" dirty="0" smtClean="0"/>
          </a:p>
        </p:txBody>
      </p:sp>
      <p:sp>
        <p:nvSpPr>
          <p:cNvPr id="6" name="Slide Number Placeholder 5"/>
          <p:cNvSpPr>
            <a:spLocks noGrp="1"/>
          </p:cNvSpPr>
          <p:nvPr>
            <p:ph type="sldNum" sz="quarter" idx="12"/>
          </p:nvPr>
        </p:nvSpPr>
        <p:spPr/>
        <p:txBody>
          <a:bodyPr/>
          <a:lstStyle/>
          <a:p>
            <a:fld id="{0B2829A7-6A75-432D-902C-AFF710972F4A}" type="slidenum">
              <a:rPr lang="en-US" smtClean="0"/>
              <a:t>28</a:t>
            </a:fld>
            <a:endParaRPr lang="en-US"/>
          </a:p>
        </p:txBody>
      </p:sp>
    </p:spTree>
    <p:extLst>
      <p:ext uri="{BB962C8B-B14F-4D97-AF65-F5344CB8AC3E}">
        <p14:creationId xmlns:p14="http://schemas.microsoft.com/office/powerpoint/2010/main" val="594031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Priorities That Make Sense</a:t>
            </a:r>
          </a:p>
        </p:txBody>
      </p:sp>
      <p:sp>
        <p:nvSpPr>
          <p:cNvPr id="3" name="Content Placeholder 2"/>
          <p:cNvSpPr>
            <a:spLocks noGrp="1"/>
          </p:cNvSpPr>
          <p:nvPr>
            <p:ph idx="1"/>
          </p:nvPr>
        </p:nvSpPr>
        <p:spPr>
          <a:xfrm>
            <a:off x="2609849" y="1267691"/>
            <a:ext cx="8961120" cy="5380244"/>
          </a:xfrm>
        </p:spPr>
        <p:txBody>
          <a:bodyPr/>
          <a:lstStyle/>
          <a:p>
            <a:r>
              <a:rPr lang="en-US" dirty="0"/>
              <a:t>Comprehensive rulemaking on OFCCP audit procedures and OFCCP systemic pay discrimination standards</a:t>
            </a:r>
          </a:p>
          <a:p>
            <a:pPr lvl="1"/>
            <a:r>
              <a:rPr lang="en-US" dirty="0"/>
              <a:t>Audit procedures should address access to data and records and a requirement that OFCCP have an adequate basis for making additional requests based on appropriate review of prior submissions</a:t>
            </a:r>
          </a:p>
          <a:p>
            <a:r>
              <a:rPr lang="en-US" dirty="0"/>
              <a:t>Address unlawful/controversial positions in back pay directive:</a:t>
            </a:r>
          </a:p>
          <a:p>
            <a:pPr lvl="1"/>
            <a:r>
              <a:rPr lang="en-US" dirty="0"/>
              <a:t>Formula relief and </a:t>
            </a:r>
            <a:r>
              <a:rPr lang="en-US" i="1" dirty="0"/>
              <a:t>Dukes</a:t>
            </a:r>
          </a:p>
          <a:p>
            <a:pPr lvl="1"/>
            <a:r>
              <a:rPr lang="en-US" dirty="0"/>
              <a:t>Suggested presumption of ongoing liability without investigation</a:t>
            </a:r>
          </a:p>
          <a:p>
            <a:r>
              <a:rPr lang="en-US" dirty="0" smtClean="0"/>
              <a:t>Address </a:t>
            </a:r>
            <a:r>
              <a:rPr lang="en-US" dirty="0"/>
              <a:t>unlawful/controversial positions in FCCM</a:t>
            </a:r>
          </a:p>
          <a:p>
            <a:endParaRPr lang="en-US" dirty="0"/>
          </a:p>
        </p:txBody>
      </p:sp>
      <p:sp>
        <p:nvSpPr>
          <p:cNvPr id="6" name="Slide Number Placeholder 5"/>
          <p:cNvSpPr>
            <a:spLocks noGrp="1"/>
          </p:cNvSpPr>
          <p:nvPr>
            <p:ph type="sldNum" sz="quarter" idx="12"/>
          </p:nvPr>
        </p:nvSpPr>
        <p:spPr/>
        <p:txBody>
          <a:bodyPr/>
          <a:lstStyle/>
          <a:p>
            <a:fld id="{0B2829A7-6A75-432D-902C-AFF710972F4A}" type="slidenum">
              <a:rPr lang="en-US" smtClean="0"/>
              <a:t>29</a:t>
            </a:fld>
            <a:endParaRPr lang="en-US"/>
          </a:p>
        </p:txBody>
      </p:sp>
    </p:spTree>
    <p:extLst>
      <p:ext uri="{BB962C8B-B14F-4D97-AF65-F5344CB8AC3E}">
        <p14:creationId xmlns:p14="http://schemas.microsoft.com/office/powerpoint/2010/main" val="4207256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Agenda</a:t>
            </a:r>
            <a:endParaRPr lang="en-US" dirty="0"/>
          </a:p>
        </p:txBody>
      </p:sp>
      <p:sp>
        <p:nvSpPr>
          <p:cNvPr id="3" name="Content Placeholder 2"/>
          <p:cNvSpPr>
            <a:spLocks noGrp="1"/>
          </p:cNvSpPr>
          <p:nvPr>
            <p:ph idx="1"/>
          </p:nvPr>
        </p:nvSpPr>
        <p:spPr/>
        <p:txBody>
          <a:bodyPr/>
          <a:lstStyle/>
          <a:p>
            <a:r>
              <a:rPr lang="en-US" dirty="0" smtClean="0"/>
              <a:t>FY2018 Budget Proposal to Merge OFCCP and EEOC</a:t>
            </a:r>
          </a:p>
          <a:p>
            <a:endParaRPr lang="en-US" dirty="0" smtClean="0"/>
          </a:p>
          <a:p>
            <a:r>
              <a:rPr lang="en-US" dirty="0" smtClean="0"/>
              <a:t>Contractor Concerns About Recent OFCCP Practices That Should be the Basis for Reforms During the Trump Administration</a:t>
            </a:r>
          </a:p>
          <a:p>
            <a:endParaRPr lang="en-US" dirty="0"/>
          </a:p>
          <a:p>
            <a:r>
              <a:rPr lang="en-US" dirty="0" smtClean="0"/>
              <a:t>Specific Reforms that the new DOL Leadership Should Consider</a:t>
            </a:r>
          </a:p>
          <a:p>
            <a:endParaRPr lang="en-US" dirty="0"/>
          </a:p>
          <a:p>
            <a:r>
              <a:rPr lang="en-US" dirty="0" smtClean="0"/>
              <a:t>Contractor Engagement</a:t>
            </a:r>
          </a:p>
        </p:txBody>
      </p:sp>
      <p:sp>
        <p:nvSpPr>
          <p:cNvPr id="6" name="Slide Number Placeholder 5"/>
          <p:cNvSpPr>
            <a:spLocks noGrp="1"/>
          </p:cNvSpPr>
          <p:nvPr>
            <p:ph type="sldNum" sz="quarter" idx="12"/>
          </p:nvPr>
        </p:nvSpPr>
        <p:spPr/>
        <p:txBody>
          <a:bodyPr/>
          <a:lstStyle/>
          <a:p>
            <a:fld id="{0B2829A7-6A75-432D-902C-AFF710972F4A}" type="slidenum">
              <a:rPr lang="en-US" smtClean="0"/>
              <a:t>3</a:t>
            </a:fld>
            <a:endParaRPr lang="en-US"/>
          </a:p>
        </p:txBody>
      </p:sp>
    </p:spTree>
    <p:extLst>
      <p:ext uri="{BB962C8B-B14F-4D97-AF65-F5344CB8AC3E}">
        <p14:creationId xmlns:p14="http://schemas.microsoft.com/office/powerpoint/2010/main" val="1784752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Priorities That Make Sense</a:t>
            </a:r>
          </a:p>
        </p:txBody>
      </p:sp>
      <p:sp>
        <p:nvSpPr>
          <p:cNvPr id="3" name="Content Placeholder 2"/>
          <p:cNvSpPr>
            <a:spLocks noGrp="1"/>
          </p:cNvSpPr>
          <p:nvPr>
            <p:ph idx="1"/>
          </p:nvPr>
        </p:nvSpPr>
        <p:spPr>
          <a:xfrm>
            <a:off x="2609849" y="1282223"/>
            <a:ext cx="8961120" cy="4632545"/>
          </a:xfrm>
        </p:spPr>
        <p:txBody>
          <a:bodyPr/>
          <a:lstStyle/>
          <a:p>
            <a:r>
              <a:rPr lang="en-US" dirty="0"/>
              <a:t>Revise Sex Discrimination Guidelines to Make Consistent with Supreme Court and Other Federal Court Decisions Under Title VII</a:t>
            </a:r>
          </a:p>
          <a:p>
            <a:pPr lvl="1"/>
            <a:endParaRPr lang="en-US" dirty="0" smtClean="0"/>
          </a:p>
          <a:p>
            <a:pPr lvl="1"/>
            <a:r>
              <a:rPr lang="en-US" sz="2400" dirty="0" smtClean="0"/>
              <a:t>Similarly </a:t>
            </a:r>
            <a:r>
              <a:rPr lang="en-US" sz="2400" dirty="0"/>
              <a:t>situated standard</a:t>
            </a:r>
          </a:p>
          <a:p>
            <a:pPr lvl="2"/>
            <a:r>
              <a:rPr lang="en-US" sz="2400" dirty="0"/>
              <a:t>Substantial equality standard in 5</a:t>
            </a:r>
            <a:r>
              <a:rPr lang="en-US" sz="2400" baseline="30000" dirty="0"/>
              <a:t>th</a:t>
            </a:r>
            <a:r>
              <a:rPr lang="en-US" sz="2400" dirty="0"/>
              <a:t> and 7</a:t>
            </a:r>
            <a:r>
              <a:rPr lang="en-US" sz="2400" baseline="30000" dirty="0"/>
              <a:t>th</a:t>
            </a:r>
            <a:r>
              <a:rPr lang="en-US" sz="2400" dirty="0"/>
              <a:t> </a:t>
            </a:r>
            <a:r>
              <a:rPr lang="en-US" sz="2400" dirty="0" smtClean="0"/>
              <a:t>Circuits</a:t>
            </a:r>
          </a:p>
          <a:p>
            <a:pPr lvl="1"/>
            <a:endParaRPr lang="en-US" sz="2400" dirty="0" smtClean="0"/>
          </a:p>
          <a:p>
            <a:pPr lvl="1"/>
            <a:r>
              <a:rPr lang="en-US" sz="2400" dirty="0" smtClean="0"/>
              <a:t>Section </a:t>
            </a:r>
            <a:r>
              <a:rPr lang="en-US" sz="2400" dirty="0"/>
              <a:t>703(h) justifications for disparate impact claims</a:t>
            </a:r>
          </a:p>
          <a:p>
            <a:pPr lvl="2"/>
            <a:endParaRPr lang="en-US" sz="2400" dirty="0"/>
          </a:p>
          <a:p>
            <a:pPr lvl="1"/>
            <a:r>
              <a:rPr lang="en-US" sz="2400" dirty="0"/>
              <a:t>Application of Ledbetter FPA limitations concepts</a:t>
            </a:r>
          </a:p>
          <a:p>
            <a:endParaRPr lang="en-US" dirty="0"/>
          </a:p>
        </p:txBody>
      </p:sp>
      <p:sp>
        <p:nvSpPr>
          <p:cNvPr id="6" name="Slide Number Placeholder 5"/>
          <p:cNvSpPr>
            <a:spLocks noGrp="1"/>
          </p:cNvSpPr>
          <p:nvPr>
            <p:ph type="sldNum" sz="quarter" idx="12"/>
          </p:nvPr>
        </p:nvSpPr>
        <p:spPr/>
        <p:txBody>
          <a:bodyPr/>
          <a:lstStyle/>
          <a:p>
            <a:fld id="{0B2829A7-6A75-432D-902C-AFF710972F4A}" type="slidenum">
              <a:rPr lang="en-US" smtClean="0"/>
              <a:t>30</a:t>
            </a:fld>
            <a:endParaRPr lang="en-US"/>
          </a:p>
        </p:txBody>
      </p:sp>
    </p:spTree>
    <p:extLst>
      <p:ext uri="{BB962C8B-B14F-4D97-AF65-F5344CB8AC3E}">
        <p14:creationId xmlns:p14="http://schemas.microsoft.com/office/powerpoint/2010/main" val="3753019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Priorities That Make Sense</a:t>
            </a:r>
          </a:p>
        </p:txBody>
      </p:sp>
      <p:sp>
        <p:nvSpPr>
          <p:cNvPr id="3" name="Content Placeholder 2"/>
          <p:cNvSpPr>
            <a:spLocks noGrp="1"/>
          </p:cNvSpPr>
          <p:nvPr>
            <p:ph idx="1"/>
          </p:nvPr>
        </p:nvSpPr>
        <p:spPr/>
        <p:txBody>
          <a:bodyPr/>
          <a:lstStyle/>
          <a:p>
            <a:r>
              <a:rPr lang="en-US" sz="3200" dirty="0"/>
              <a:t>Meaningful guidance and coordination opportunity for employer self-audits?</a:t>
            </a:r>
          </a:p>
          <a:p>
            <a:endParaRPr lang="en-US" sz="3200" dirty="0"/>
          </a:p>
          <a:p>
            <a:r>
              <a:rPr lang="en-US" sz="3200" dirty="0"/>
              <a:t>Address OFCCP requests for pay equity review materials or proof of compliance with 41 CFR 60-2.17(b)(3) and privilege issues</a:t>
            </a:r>
          </a:p>
          <a:p>
            <a:endParaRPr lang="en-US" dirty="0"/>
          </a:p>
        </p:txBody>
      </p:sp>
      <p:sp>
        <p:nvSpPr>
          <p:cNvPr id="6" name="Slide Number Placeholder 5"/>
          <p:cNvSpPr>
            <a:spLocks noGrp="1"/>
          </p:cNvSpPr>
          <p:nvPr>
            <p:ph type="sldNum" sz="quarter" idx="12"/>
          </p:nvPr>
        </p:nvSpPr>
        <p:spPr/>
        <p:txBody>
          <a:bodyPr/>
          <a:lstStyle/>
          <a:p>
            <a:fld id="{0B2829A7-6A75-432D-902C-AFF710972F4A}" type="slidenum">
              <a:rPr lang="en-US" smtClean="0"/>
              <a:t>31</a:t>
            </a:fld>
            <a:endParaRPr lang="en-US"/>
          </a:p>
        </p:txBody>
      </p:sp>
    </p:spTree>
    <p:extLst>
      <p:ext uri="{BB962C8B-B14F-4D97-AF65-F5344CB8AC3E}">
        <p14:creationId xmlns:p14="http://schemas.microsoft.com/office/powerpoint/2010/main" val="1686099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charset="0"/>
                <a:cs typeface="Arial" charset="0"/>
              </a:rPr>
              <a:t>Constructive Engagement to Make Transition Productive for OFCCP and Contractor Community</a:t>
            </a:r>
            <a:endParaRPr lang="en-US" sz="4000" dirty="0"/>
          </a:p>
        </p:txBody>
      </p:sp>
      <p:sp>
        <p:nvSpPr>
          <p:cNvPr id="5" name="Slide Number Placeholder 4"/>
          <p:cNvSpPr>
            <a:spLocks noGrp="1"/>
          </p:cNvSpPr>
          <p:nvPr>
            <p:ph type="sldNum" sz="quarter" idx="12"/>
          </p:nvPr>
        </p:nvSpPr>
        <p:spPr/>
        <p:txBody>
          <a:bodyPr/>
          <a:lstStyle/>
          <a:p>
            <a:fld id="{0B2829A7-6A75-432D-902C-AFF710972F4A}" type="slidenum">
              <a:rPr lang="en-US" smtClean="0"/>
              <a:t>32</a:t>
            </a:fld>
            <a:endParaRPr lang="en-US"/>
          </a:p>
        </p:txBody>
      </p:sp>
    </p:spTree>
    <p:extLst>
      <p:ext uri="{BB962C8B-B14F-4D97-AF65-F5344CB8AC3E}">
        <p14:creationId xmlns:p14="http://schemas.microsoft.com/office/powerpoint/2010/main" val="988074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Constructive Engagement</a:t>
            </a:r>
            <a:br>
              <a:rPr lang="en-US" dirty="0"/>
            </a:br>
            <a:r>
              <a:rPr lang="en-US" dirty="0"/>
              <a:t>by Contractor Community</a:t>
            </a:r>
          </a:p>
        </p:txBody>
      </p:sp>
      <p:sp>
        <p:nvSpPr>
          <p:cNvPr id="6" name="Content Placeholder 2"/>
          <p:cNvSpPr>
            <a:spLocks noGrp="1"/>
          </p:cNvSpPr>
          <p:nvPr>
            <p:ph idx="1"/>
          </p:nvPr>
        </p:nvSpPr>
        <p:spPr>
          <a:xfrm>
            <a:off x="2609849" y="1457608"/>
            <a:ext cx="9030216" cy="4959668"/>
          </a:xfrm>
        </p:spPr>
        <p:txBody>
          <a:bodyPr/>
          <a:lstStyle/>
          <a:p>
            <a:pPr algn="l"/>
            <a:r>
              <a:rPr lang="en-US" sz="2800" dirty="0" smtClean="0"/>
              <a:t>Look for opportunities to discuss policy issues with political leadership at DOL</a:t>
            </a:r>
          </a:p>
          <a:p>
            <a:pPr algn="l"/>
            <a:endParaRPr lang="en-US" sz="2800" dirty="0" smtClean="0"/>
          </a:p>
          <a:p>
            <a:pPr algn="l"/>
            <a:r>
              <a:rPr lang="en-US" sz="2800" dirty="0" smtClean="0"/>
              <a:t>Focus on legal basis/justification for policy positions</a:t>
            </a:r>
          </a:p>
          <a:p>
            <a:pPr algn="l"/>
            <a:endParaRPr lang="en-US" sz="2800" dirty="0"/>
          </a:p>
          <a:p>
            <a:pPr algn="l"/>
            <a:r>
              <a:rPr lang="en-US" sz="2800" dirty="0" smtClean="0"/>
              <a:t>Focus on bases for policy positions that are a “win-win” for OFCCP and contractor community and explain why </a:t>
            </a:r>
          </a:p>
        </p:txBody>
      </p:sp>
      <p:sp>
        <p:nvSpPr>
          <p:cNvPr id="5" name="Slide Number Placeholder 4"/>
          <p:cNvSpPr>
            <a:spLocks noGrp="1"/>
          </p:cNvSpPr>
          <p:nvPr>
            <p:ph type="sldNum" sz="quarter" idx="12"/>
          </p:nvPr>
        </p:nvSpPr>
        <p:spPr/>
        <p:txBody>
          <a:bodyPr/>
          <a:lstStyle/>
          <a:p>
            <a:fld id="{0B2829A7-6A75-432D-902C-AFF710972F4A}" type="slidenum">
              <a:rPr lang="en-US" smtClean="0"/>
              <a:t>33</a:t>
            </a:fld>
            <a:endParaRPr lang="en-US"/>
          </a:p>
        </p:txBody>
      </p:sp>
    </p:spTree>
    <p:extLst>
      <p:ext uri="{BB962C8B-B14F-4D97-AF65-F5344CB8AC3E}">
        <p14:creationId xmlns:p14="http://schemas.microsoft.com/office/powerpoint/2010/main" val="456927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a:spLocks noGrp="1"/>
          </p:cNvSpPr>
          <p:nvPr>
            <p:ph type="title"/>
          </p:nvPr>
        </p:nvSpPr>
        <p:spPr>
          <a:xfrm>
            <a:off x="4095751" y="140017"/>
            <a:ext cx="7475217" cy="1002505"/>
          </a:xfrm>
        </p:spPr>
        <p:txBody>
          <a:bodyPr/>
          <a:lstStyle/>
          <a:p>
            <a:r>
              <a:rPr lang="en-US" dirty="0"/>
              <a:t>William E. Doyle Jr.</a:t>
            </a:r>
          </a:p>
        </p:txBody>
      </p:sp>
      <p:sp>
        <p:nvSpPr>
          <p:cNvPr id="5" name="Content Placeholder 8"/>
          <p:cNvSpPr>
            <a:spLocks noGrp="1"/>
          </p:cNvSpPr>
          <p:nvPr>
            <p:ph idx="1"/>
          </p:nvPr>
        </p:nvSpPr>
        <p:spPr>
          <a:xfrm>
            <a:off x="2609849" y="1504208"/>
            <a:ext cx="8961120" cy="4439714"/>
          </a:xfrm>
        </p:spPr>
        <p:txBody>
          <a:bodyPr/>
          <a:lstStyle/>
          <a:p>
            <a:pPr marL="0" indent="0">
              <a:buNone/>
            </a:pPr>
            <a:r>
              <a:rPr lang="en-US" sz="1400" b="0" dirty="0"/>
              <a:t>Leveraging his background as former deputy director of the Office of Federal </a:t>
            </a:r>
            <a:r>
              <a:rPr lang="en-US" sz="1400" b="0" dirty="0" smtClean="0"/>
              <a:t>Contract Compliance </a:t>
            </a:r>
            <a:r>
              <a:rPr lang="en-US" sz="1400" b="0" dirty="0"/>
              <a:t>Programs (OFCCP), a role in which he managed the agency’s </a:t>
            </a:r>
            <a:r>
              <a:rPr lang="en-US" sz="1400" b="0" dirty="0" smtClean="0"/>
              <a:t>enforcement and </a:t>
            </a:r>
            <a:r>
              <a:rPr lang="en-US" sz="1400" b="0" dirty="0"/>
              <a:t>policymaking activities, Bill defends clients in enforcement litigation, audits, </a:t>
            </a:r>
            <a:r>
              <a:rPr lang="en-US" sz="1400" b="0" dirty="0" smtClean="0"/>
              <a:t>and complaint </a:t>
            </a:r>
            <a:r>
              <a:rPr lang="en-US" sz="1400" b="0" dirty="0"/>
              <a:t>investigations brought by the OFCCP. Bill focuses his practice on </a:t>
            </a:r>
            <a:r>
              <a:rPr lang="en-US" sz="1400" b="0" dirty="0" smtClean="0"/>
              <a:t>OFCCP related compliance </a:t>
            </a:r>
            <a:r>
              <a:rPr lang="en-US" sz="1400" b="0" dirty="0"/>
              <a:t>issues, including matters of agency jurisdiction, </a:t>
            </a:r>
            <a:r>
              <a:rPr lang="en-US" sz="1400" b="0" dirty="0" smtClean="0"/>
              <a:t>privileged compensation </a:t>
            </a:r>
            <a:r>
              <a:rPr lang="en-US" sz="1400" b="0" dirty="0"/>
              <a:t>self-evaluations and adverse impact analyses, Affirmative Action </a:t>
            </a:r>
            <a:r>
              <a:rPr lang="en-US" sz="1400" b="0" dirty="0" smtClean="0"/>
              <a:t>Program development </a:t>
            </a:r>
            <a:r>
              <a:rPr lang="en-US" sz="1400" b="0" dirty="0"/>
              <a:t>and implementation, and Internet Applicant requirements. He also </a:t>
            </a:r>
            <a:r>
              <a:rPr lang="en-US" sz="1400" b="0" dirty="0" smtClean="0"/>
              <a:t>defends systemic </a:t>
            </a:r>
            <a:r>
              <a:rPr lang="en-US" sz="1400" b="0" dirty="0"/>
              <a:t>discrimination claims </a:t>
            </a:r>
            <a:r>
              <a:rPr lang="en-US" sz="1400" b="0" dirty="0" smtClean="0"/>
              <a:t> investigated </a:t>
            </a:r>
            <a:r>
              <a:rPr lang="en-US" sz="1400" b="0" dirty="0"/>
              <a:t>or brought by the U.S. Equal </a:t>
            </a:r>
            <a:r>
              <a:rPr lang="en-US" sz="1400" b="0" dirty="0" smtClean="0"/>
              <a:t>Employment Opportunity </a:t>
            </a:r>
            <a:r>
              <a:rPr lang="en-US" sz="1400" b="0" dirty="0"/>
              <a:t>Commission (EEOC). And when clients embark on workforce </a:t>
            </a:r>
            <a:r>
              <a:rPr lang="en-US" sz="1400" b="0" dirty="0" smtClean="0"/>
              <a:t>reduction implementation</a:t>
            </a:r>
            <a:r>
              <a:rPr lang="en-US" sz="1400" b="0" dirty="0"/>
              <a:t>, Bill also provides assistance with federal law matters like </a:t>
            </a:r>
            <a:r>
              <a:rPr lang="en-US" sz="1400" b="0" dirty="0" smtClean="0"/>
              <a:t>privileged statistical </a:t>
            </a:r>
            <a:r>
              <a:rPr lang="en-US" sz="1400" b="0" dirty="0"/>
              <a:t>risk studies and compliance with Older Workers Benefit Protection </a:t>
            </a:r>
            <a:r>
              <a:rPr lang="en-US" sz="1400" b="0" dirty="0" smtClean="0"/>
              <a:t>Act (</a:t>
            </a:r>
            <a:r>
              <a:rPr lang="en-US" sz="1400" b="0" dirty="0"/>
              <a:t>OWBPA), and the Worker Adjustment and Retraining Notification Act (WARN).</a:t>
            </a:r>
          </a:p>
          <a:p>
            <a:pPr marL="0" indent="0">
              <a:buNone/>
            </a:pPr>
            <a:r>
              <a:rPr lang="en-US" sz="1400" b="0" dirty="0"/>
              <a:t>Bill has more than two decades of experience assisting clients across a broad range </a:t>
            </a:r>
            <a:r>
              <a:rPr lang="en-US" sz="1400" b="0" dirty="0" smtClean="0"/>
              <a:t>of industries</a:t>
            </a:r>
            <a:r>
              <a:rPr lang="en-US" sz="1400" b="0" dirty="0"/>
              <a:t>, including petrochemical, energy, consumer products, manufacturing</a:t>
            </a:r>
            <a:r>
              <a:rPr lang="en-US" sz="1400" b="0" dirty="0" smtClean="0"/>
              <a:t>, technology</a:t>
            </a:r>
            <a:r>
              <a:rPr lang="en-US" sz="1400" b="0" dirty="0"/>
              <a:t>, transportation, retail, pharmaceuticals, and financial services.</a:t>
            </a:r>
          </a:p>
          <a:p>
            <a:pPr marL="0" indent="0">
              <a:buNone/>
            </a:pPr>
            <a:r>
              <a:rPr lang="en-US" sz="1400" dirty="0" smtClean="0"/>
              <a:t>EXPERIENCE</a:t>
            </a:r>
            <a:endParaRPr lang="en-US" sz="1400" dirty="0"/>
          </a:p>
          <a:p>
            <a:r>
              <a:rPr lang="en-US" sz="1400" b="0" dirty="0" smtClean="0"/>
              <a:t>Defended </a:t>
            </a:r>
            <a:r>
              <a:rPr lang="en-US" sz="1400" b="0" dirty="0"/>
              <a:t>clients in literally hundreds of OFCCP compliance reviews, </a:t>
            </a:r>
            <a:r>
              <a:rPr lang="en-US" sz="1400" b="0" dirty="0" smtClean="0"/>
              <a:t>including corporate </a:t>
            </a:r>
            <a:r>
              <a:rPr lang="en-US" sz="1400" b="0" dirty="0"/>
              <a:t>management compliance reviews. Clients regularly call on Bill to </a:t>
            </a:r>
            <a:r>
              <a:rPr lang="en-US" sz="1400" b="0" dirty="0" smtClean="0"/>
              <a:t>defend challenging </a:t>
            </a:r>
            <a:r>
              <a:rPr lang="en-US" sz="1400" b="0" dirty="0"/>
              <a:t>audits and to resolve agency allegations of systemic </a:t>
            </a:r>
            <a:r>
              <a:rPr lang="en-US" sz="1400" b="0" dirty="0" smtClean="0"/>
              <a:t>discrimination through </a:t>
            </a:r>
            <a:r>
              <a:rPr lang="en-US" sz="1400" b="0" dirty="0"/>
              <a:t>administrative litigation and/or negotiations.</a:t>
            </a:r>
          </a:p>
          <a:p>
            <a:r>
              <a:rPr lang="en-US" sz="1400" b="0" dirty="0" smtClean="0"/>
              <a:t>Litigated </a:t>
            </a:r>
            <a:r>
              <a:rPr lang="en-US" sz="1400" b="0" dirty="0"/>
              <a:t>several high-profile cases with OFCCP related to agency jurisdiction </a:t>
            </a:r>
            <a:r>
              <a:rPr lang="en-US" sz="1400" b="0" dirty="0" smtClean="0"/>
              <a:t>and access </a:t>
            </a:r>
            <a:r>
              <a:rPr lang="en-US" sz="1400" b="0" dirty="0"/>
              <a:t>issues.</a:t>
            </a:r>
          </a:p>
          <a:p>
            <a:r>
              <a:rPr lang="en-US" sz="1400" b="0" dirty="0" smtClean="0"/>
              <a:t>Litigated </a:t>
            </a:r>
            <a:r>
              <a:rPr lang="en-US" sz="1400" b="0" dirty="0"/>
              <a:t>numerous EEOC/federal class actions for employers in the financial services</a:t>
            </a:r>
            <a:r>
              <a:rPr lang="en-US" sz="1400" b="0" dirty="0" smtClean="0"/>
              <a:t>, retail</a:t>
            </a:r>
            <a:r>
              <a:rPr lang="en-US" sz="1400" b="0" dirty="0"/>
              <a:t>, technology, transportation and public utilities sectors. He has </a:t>
            </a:r>
            <a:r>
              <a:rPr lang="en-US" sz="1400" b="0" dirty="0" smtClean="0"/>
              <a:t>extensive experience </a:t>
            </a:r>
            <a:r>
              <a:rPr lang="en-US" sz="1400" b="0" dirty="0"/>
              <a:t>with statistical evidence of discrimination, has taken the depositions </a:t>
            </a:r>
            <a:r>
              <a:rPr lang="en-US" sz="1400" b="0" dirty="0" smtClean="0"/>
              <a:t>of most </a:t>
            </a:r>
            <a:r>
              <a:rPr lang="en-US" sz="1400" b="0" dirty="0"/>
              <a:t>of the leading statistical experts used by plaintiffs, and has prepared </a:t>
            </a:r>
            <a:r>
              <a:rPr lang="en-US" sz="1400" b="0" i="1" dirty="0" err="1" smtClean="0"/>
              <a:t>Daubert</a:t>
            </a:r>
            <a:r>
              <a:rPr lang="en-US" sz="1400" b="0" dirty="0" smtClean="0"/>
              <a:t> motions </a:t>
            </a:r>
            <a:r>
              <a:rPr lang="en-US" sz="1400" b="0" dirty="0"/>
              <a:t>challenging the admissibility of statistical expert reports.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4625" y="28891"/>
            <a:ext cx="1276350" cy="1276350"/>
          </a:xfrm>
          <a:prstGeom prst="rect">
            <a:avLst/>
          </a:prstGeom>
        </p:spPr>
      </p:pic>
      <p:sp>
        <p:nvSpPr>
          <p:cNvPr id="7" name="Rectangle 6"/>
          <p:cNvSpPr/>
          <p:nvPr/>
        </p:nvSpPr>
        <p:spPr>
          <a:xfrm>
            <a:off x="4198271" y="912891"/>
            <a:ext cx="2892138" cy="369332"/>
          </a:xfrm>
          <a:prstGeom prst="rect">
            <a:avLst/>
          </a:prstGeom>
        </p:spPr>
        <p:txBody>
          <a:bodyPr wrap="none">
            <a:spAutoFit/>
          </a:bodyPr>
          <a:lstStyle/>
          <a:p>
            <a:r>
              <a:rPr lang="en-US" dirty="0">
                <a:latin typeface="Times New Roman" panose="02020603050405020304" pitchFamily="18" charset="0"/>
              </a:rPr>
              <a:t>wdoyle@mcguirewoods.com</a:t>
            </a:r>
            <a:endParaRPr lang="en-US" dirty="0"/>
          </a:p>
        </p:txBody>
      </p:sp>
      <p:sp>
        <p:nvSpPr>
          <p:cNvPr id="8" name="Slide Number Placeholder 7"/>
          <p:cNvSpPr>
            <a:spLocks noGrp="1"/>
          </p:cNvSpPr>
          <p:nvPr>
            <p:ph type="sldNum" sz="quarter" idx="12"/>
          </p:nvPr>
        </p:nvSpPr>
        <p:spPr/>
        <p:txBody>
          <a:bodyPr/>
          <a:lstStyle/>
          <a:p>
            <a:fld id="{0B2829A7-6A75-432D-902C-AFF710972F4A}" type="slidenum">
              <a:rPr lang="en-US" smtClean="0"/>
              <a:t>34</a:t>
            </a:fld>
            <a:endParaRPr lang="en-US"/>
          </a:p>
        </p:txBody>
      </p:sp>
    </p:spTree>
    <p:extLst>
      <p:ext uri="{BB962C8B-B14F-4D97-AF65-F5344CB8AC3E}">
        <p14:creationId xmlns:p14="http://schemas.microsoft.com/office/powerpoint/2010/main" val="4068793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88366" y="1699011"/>
            <a:ext cx="8991601" cy="2387600"/>
          </a:xfrm>
        </p:spPr>
        <p:txBody>
          <a:bodyPr/>
          <a:lstStyle/>
          <a:p>
            <a:r>
              <a:rPr lang="en-US" sz="4800" dirty="0" smtClean="0">
                <a:latin typeface="Arial" charset="0"/>
                <a:cs typeface="Arial" charset="0"/>
              </a:rPr>
              <a:t>FY2018 Budget Proposal to Merge OFCCP and EEOC</a:t>
            </a:r>
            <a:endParaRPr lang="en-US" sz="4800" dirty="0"/>
          </a:p>
        </p:txBody>
      </p:sp>
    </p:spTree>
    <p:extLst>
      <p:ext uri="{BB962C8B-B14F-4D97-AF65-F5344CB8AC3E}">
        <p14:creationId xmlns:p14="http://schemas.microsoft.com/office/powerpoint/2010/main" val="180666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to Merge OFCCP and EEOC</a:t>
            </a:r>
            <a:endParaRPr lang="en-US" dirty="0"/>
          </a:p>
        </p:txBody>
      </p:sp>
      <p:sp>
        <p:nvSpPr>
          <p:cNvPr id="3" name="Content Placeholder 2"/>
          <p:cNvSpPr>
            <a:spLocks noGrp="1"/>
          </p:cNvSpPr>
          <p:nvPr>
            <p:ph idx="1"/>
          </p:nvPr>
        </p:nvSpPr>
        <p:spPr/>
        <p:txBody>
          <a:bodyPr/>
          <a:lstStyle/>
          <a:p>
            <a:r>
              <a:rPr lang="en-US" dirty="0" smtClean="0"/>
              <a:t>FY2018 DOL Budget Proposal</a:t>
            </a:r>
          </a:p>
          <a:p>
            <a:pPr lvl="1"/>
            <a:r>
              <a:rPr lang="en-US" dirty="0" smtClean="0"/>
              <a:t>Implementing E.O. 13781, Comprehensive Plan for Reorganizing the Executive Branch</a:t>
            </a:r>
          </a:p>
          <a:p>
            <a:pPr lvl="1"/>
            <a:r>
              <a:rPr lang="en-US" dirty="0" smtClean="0"/>
              <a:t>Designed to achieve cost savings by eliminating duplication</a:t>
            </a:r>
          </a:p>
          <a:p>
            <a:r>
              <a:rPr lang="en-US" dirty="0" smtClean="0"/>
              <a:t>Long historical roots reintroduced recently by Heritage Foundation report</a:t>
            </a:r>
          </a:p>
          <a:p>
            <a:r>
              <a:rPr lang="en-US" dirty="0" smtClean="0"/>
              <a:t>Business community (U.S. Chamber of Commerce, EEAC, NILG) and civil rights groups have generally expressed opposition but for somewhat different reasons</a:t>
            </a:r>
            <a:endParaRPr lang="en-US" dirty="0"/>
          </a:p>
        </p:txBody>
      </p:sp>
      <p:sp>
        <p:nvSpPr>
          <p:cNvPr id="6" name="Slide Number Placeholder 5"/>
          <p:cNvSpPr>
            <a:spLocks noGrp="1"/>
          </p:cNvSpPr>
          <p:nvPr>
            <p:ph type="sldNum" sz="quarter" idx="12"/>
          </p:nvPr>
        </p:nvSpPr>
        <p:spPr/>
        <p:txBody>
          <a:bodyPr/>
          <a:lstStyle/>
          <a:p>
            <a:fld id="{0B2829A7-6A75-432D-902C-AFF710972F4A}" type="slidenum">
              <a:rPr lang="en-US" smtClean="0"/>
              <a:t>5</a:t>
            </a:fld>
            <a:endParaRPr lang="en-US"/>
          </a:p>
        </p:txBody>
      </p:sp>
    </p:spTree>
    <p:extLst>
      <p:ext uri="{BB962C8B-B14F-4D97-AF65-F5344CB8AC3E}">
        <p14:creationId xmlns:p14="http://schemas.microsoft.com/office/powerpoint/2010/main" val="1494195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Merger of OFCCP and EEOC</a:t>
            </a:r>
            <a:endParaRPr lang="en-US" dirty="0"/>
          </a:p>
        </p:txBody>
      </p:sp>
      <p:sp>
        <p:nvSpPr>
          <p:cNvPr id="3" name="Content Placeholder 2"/>
          <p:cNvSpPr>
            <a:spLocks noGrp="1"/>
          </p:cNvSpPr>
          <p:nvPr>
            <p:ph idx="1"/>
          </p:nvPr>
        </p:nvSpPr>
        <p:spPr>
          <a:xfrm>
            <a:off x="3069124" y="1388534"/>
            <a:ext cx="8410670" cy="4783667"/>
          </a:xfrm>
        </p:spPr>
        <p:txBody>
          <a:bodyPr/>
          <a:lstStyle/>
          <a:p>
            <a:pPr marL="0" indent="0">
              <a:buNone/>
            </a:pPr>
            <a:r>
              <a:rPr lang="en-US" dirty="0" smtClean="0"/>
              <a:t>FY2018 DOL Congressional Budget Justification:</a:t>
            </a:r>
          </a:p>
          <a:p>
            <a:endParaRPr lang="en-US" sz="1600" dirty="0" smtClean="0"/>
          </a:p>
          <a:p>
            <a:pPr marL="0" indent="0">
              <a:buNone/>
            </a:pPr>
            <a:r>
              <a:rPr lang="en-US" sz="2000" dirty="0" smtClean="0"/>
              <a:t>To </a:t>
            </a:r>
            <a:r>
              <a:rPr lang="en-US" sz="2000" dirty="0"/>
              <a:t>promote greater policy coordination, management efficiency, and cost-effectiveness, and consistent with the President’s direction to agencies to develop comprehensive plans to reform and reorganize, the Budget proposes to lay the groundwork to merge OFCCP into the EEOC by the end of FY 2018.  The proposed merger will benefit employers, workers, and the public by consolidating the oversight of federal equal employment opportunity under one roof.  Continuing to maintain OFCCP as a separate DOL agency to enforce civil rights compliance under Executive Order 11246, for only federal contractors, does not take full advantage of the opportunities to improve employment civil rights protection. </a:t>
            </a:r>
            <a:endParaRPr lang="en-US" sz="2000" dirty="0" smtClean="0"/>
          </a:p>
        </p:txBody>
      </p:sp>
      <p:sp>
        <p:nvSpPr>
          <p:cNvPr id="6" name="Slide Number Placeholder 5"/>
          <p:cNvSpPr>
            <a:spLocks noGrp="1"/>
          </p:cNvSpPr>
          <p:nvPr>
            <p:ph type="sldNum" sz="quarter" idx="12"/>
          </p:nvPr>
        </p:nvSpPr>
        <p:spPr/>
        <p:txBody>
          <a:bodyPr/>
          <a:lstStyle/>
          <a:p>
            <a:fld id="{0B2829A7-6A75-432D-902C-AFF710972F4A}" type="slidenum">
              <a:rPr lang="en-US" smtClean="0"/>
              <a:t>6</a:t>
            </a:fld>
            <a:endParaRPr lang="en-US"/>
          </a:p>
        </p:txBody>
      </p:sp>
    </p:spTree>
    <p:extLst>
      <p:ext uri="{BB962C8B-B14F-4D97-AF65-F5344CB8AC3E}">
        <p14:creationId xmlns:p14="http://schemas.microsoft.com/office/powerpoint/2010/main" val="61247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Merger of OFCCP and EEOC</a:t>
            </a:r>
            <a:endParaRPr lang="en-US" dirty="0"/>
          </a:p>
        </p:txBody>
      </p:sp>
      <p:sp>
        <p:nvSpPr>
          <p:cNvPr id="3" name="Content Placeholder 2"/>
          <p:cNvSpPr>
            <a:spLocks noGrp="1"/>
          </p:cNvSpPr>
          <p:nvPr>
            <p:ph idx="1"/>
          </p:nvPr>
        </p:nvSpPr>
        <p:spPr>
          <a:xfrm>
            <a:off x="3023856" y="1249378"/>
            <a:ext cx="8881451" cy="4922823"/>
          </a:xfrm>
        </p:spPr>
        <p:txBody>
          <a:bodyPr/>
          <a:lstStyle/>
          <a:p>
            <a:pPr algn="l"/>
            <a:r>
              <a:rPr lang="en-US" dirty="0" smtClean="0"/>
              <a:t>FY2018 Budget Proposal:</a:t>
            </a:r>
          </a:p>
          <a:p>
            <a:pPr lvl="1"/>
            <a:r>
              <a:rPr lang="en-US" dirty="0" smtClean="0"/>
              <a:t>Proposes significant reduction in OFCCP budget, from $105 million to $88 million</a:t>
            </a:r>
          </a:p>
          <a:p>
            <a:pPr marL="457200" lvl="1" indent="0">
              <a:buNone/>
            </a:pPr>
            <a:endParaRPr lang="en-US" dirty="0" smtClean="0"/>
          </a:p>
          <a:p>
            <a:pPr lvl="1"/>
            <a:r>
              <a:rPr lang="en-US" dirty="0" smtClean="0"/>
              <a:t>Proposes FY2018 activities focused on planning merger with EEOC to be executed in FY2019, e.g.:</a:t>
            </a:r>
          </a:p>
          <a:p>
            <a:pPr lvl="2" fontAlgn="base"/>
            <a:r>
              <a:rPr lang="en-US" dirty="0"/>
              <a:t>Drafting and reviewing legislative proposals amending VEVRAA and Section </a:t>
            </a:r>
            <a:r>
              <a:rPr lang="en-US" dirty="0" smtClean="0"/>
              <a:t>503 </a:t>
            </a:r>
          </a:p>
          <a:p>
            <a:pPr lvl="2" fontAlgn="base"/>
            <a:r>
              <a:rPr lang="en-US" dirty="0" smtClean="0"/>
              <a:t>Drafting </a:t>
            </a:r>
            <a:r>
              <a:rPr lang="en-US" dirty="0"/>
              <a:t>and reviewing a new Executive Order amending EO </a:t>
            </a:r>
            <a:r>
              <a:rPr lang="en-US" dirty="0" smtClean="0"/>
              <a:t>11246</a:t>
            </a:r>
          </a:p>
          <a:p>
            <a:pPr lvl="2" fontAlgn="base"/>
            <a:r>
              <a:rPr lang="en-US" dirty="0" smtClean="0"/>
              <a:t>Undertaking </a:t>
            </a:r>
            <a:r>
              <a:rPr lang="en-US" dirty="0"/>
              <a:t>and/or assisting with the rulemaking required to implement the transfer of authority under Section 503, VEVRAA, and EO </a:t>
            </a:r>
            <a:r>
              <a:rPr lang="en-US" dirty="0" smtClean="0"/>
              <a:t>11246 </a:t>
            </a:r>
          </a:p>
          <a:p>
            <a:pPr marL="457200" lvl="1" indent="0">
              <a:buNone/>
            </a:pPr>
            <a:endParaRPr lang="en-US" dirty="0"/>
          </a:p>
          <a:p>
            <a:pPr lvl="1"/>
            <a:r>
              <a:rPr lang="en-US" dirty="0" smtClean="0"/>
              <a:t>“Consider” reduction in number of field offices</a:t>
            </a:r>
          </a:p>
        </p:txBody>
      </p:sp>
      <p:sp>
        <p:nvSpPr>
          <p:cNvPr id="6" name="Slide Number Placeholder 5"/>
          <p:cNvSpPr>
            <a:spLocks noGrp="1"/>
          </p:cNvSpPr>
          <p:nvPr>
            <p:ph type="sldNum" sz="quarter" idx="12"/>
          </p:nvPr>
        </p:nvSpPr>
        <p:spPr/>
        <p:txBody>
          <a:bodyPr/>
          <a:lstStyle/>
          <a:p>
            <a:fld id="{0B2829A7-6A75-432D-902C-AFF710972F4A}" type="slidenum">
              <a:rPr lang="en-US" smtClean="0"/>
              <a:t>7</a:t>
            </a:fld>
            <a:endParaRPr lang="en-US"/>
          </a:p>
        </p:txBody>
      </p:sp>
    </p:spTree>
    <p:extLst>
      <p:ext uri="{BB962C8B-B14F-4D97-AF65-F5344CB8AC3E}">
        <p14:creationId xmlns:p14="http://schemas.microsoft.com/office/powerpoint/2010/main" val="2421387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Merger of OFCCP and EEOC: Long Historical Roots</a:t>
            </a:r>
            <a:endParaRPr lang="en-US" dirty="0"/>
          </a:p>
        </p:txBody>
      </p:sp>
      <p:sp>
        <p:nvSpPr>
          <p:cNvPr id="3" name="Content Placeholder 2"/>
          <p:cNvSpPr>
            <a:spLocks noGrp="1"/>
          </p:cNvSpPr>
          <p:nvPr>
            <p:ph idx="1"/>
          </p:nvPr>
        </p:nvSpPr>
        <p:spPr>
          <a:xfrm>
            <a:off x="3041963" y="1231272"/>
            <a:ext cx="8655113" cy="4940930"/>
          </a:xfrm>
        </p:spPr>
        <p:txBody>
          <a:bodyPr/>
          <a:lstStyle/>
          <a:p>
            <a:r>
              <a:rPr lang="en-US" dirty="0"/>
              <a:t>Equal Employment Opportunity Act of </a:t>
            </a:r>
            <a:r>
              <a:rPr lang="en-US" dirty="0" smtClean="0"/>
              <a:t>1972</a:t>
            </a:r>
          </a:p>
          <a:p>
            <a:pPr marL="457200" lvl="1" indent="0">
              <a:buNone/>
            </a:pPr>
            <a:r>
              <a:rPr lang="en-US" sz="1800" dirty="0"/>
              <a:t>The history of the Equal Employment Opportunity Act of 1972 also supports our conclusion that Congress intended to encourage cooperation between the OFCCP and the EEOC. Both the original House bill, H.R. 1746, and the original Senate bill, S. 2515, provided that the OFCCP was to be merged into the EEOC with the EEOC taking over the contract compliance program enforcement called for in Executive Order 11246. The House Report explained the reason for this provision, referring to the original OFCCP/EEOC Memorandum of Understanding:</a:t>
            </a:r>
          </a:p>
          <a:p>
            <a:pPr marL="914400" lvl="2" indent="0">
              <a:buNone/>
            </a:pPr>
            <a:r>
              <a:rPr lang="en-US" dirty="0"/>
              <a:t>Although administrative efforts have been made to coordinate the overlapping legal jurisdictions of the (EEOC) and (OFCCP), such as the memorandum of understanding agreed to in May 1970, they have not been effective. * * * As a result, the entire Federal effort to end employment discrimination in the private sector has suffered.</a:t>
            </a:r>
          </a:p>
          <a:p>
            <a:pPr marL="457200" lvl="1" indent="0">
              <a:buNone/>
            </a:pPr>
            <a:r>
              <a:rPr lang="en-US" sz="1800" dirty="0" err="1"/>
              <a:t>H.R.Rep</a:t>
            </a:r>
            <a:r>
              <a:rPr lang="en-US" sz="1800" dirty="0"/>
              <a:t>. No. 238, 92d Cong., 2d Sess., Reprinted in (1972) </a:t>
            </a:r>
            <a:r>
              <a:rPr lang="en-US" sz="1800" dirty="0" err="1"/>
              <a:t>U.S.Code</a:t>
            </a:r>
            <a:r>
              <a:rPr lang="en-US" sz="1800" dirty="0"/>
              <a:t> Cong. &amp; </a:t>
            </a:r>
            <a:r>
              <a:rPr lang="en-US" sz="1800" dirty="0" err="1"/>
              <a:t>Admin.News</a:t>
            </a:r>
            <a:r>
              <a:rPr lang="en-US" sz="1800" dirty="0"/>
              <a:t>, pp. 2137, </a:t>
            </a:r>
            <a:r>
              <a:rPr lang="en-US" sz="1800" dirty="0" smtClean="0"/>
              <a:t>2151.</a:t>
            </a:r>
          </a:p>
          <a:p>
            <a:pPr marL="0" indent="0">
              <a:buNone/>
            </a:pPr>
            <a:r>
              <a:rPr lang="en-US" sz="2200" i="1" dirty="0" smtClean="0"/>
              <a:t>Emerson Elec. Co. v. Schlesinger</a:t>
            </a:r>
            <a:r>
              <a:rPr lang="en-US" sz="2200" dirty="0" smtClean="0"/>
              <a:t>, 609 F.2d 898, 903 (8</a:t>
            </a:r>
            <a:r>
              <a:rPr lang="en-US" sz="2200" baseline="30000" dirty="0" smtClean="0"/>
              <a:t>th</a:t>
            </a:r>
            <a:r>
              <a:rPr lang="en-US" sz="2200" dirty="0" smtClean="0"/>
              <a:t> Cir. 1979)</a:t>
            </a:r>
          </a:p>
          <a:p>
            <a:pPr marL="0" indent="0">
              <a:buNone/>
            </a:pPr>
            <a:endParaRPr lang="en-US" sz="2200" dirty="0"/>
          </a:p>
          <a:p>
            <a:pPr marL="457200" lvl="1" indent="0">
              <a:buNone/>
            </a:pPr>
            <a:endParaRPr lang="en-US" sz="1800" dirty="0" smtClean="0"/>
          </a:p>
        </p:txBody>
      </p:sp>
      <p:sp>
        <p:nvSpPr>
          <p:cNvPr id="6" name="Slide Number Placeholder 5"/>
          <p:cNvSpPr>
            <a:spLocks noGrp="1"/>
          </p:cNvSpPr>
          <p:nvPr>
            <p:ph type="sldNum" sz="quarter" idx="12"/>
          </p:nvPr>
        </p:nvSpPr>
        <p:spPr/>
        <p:txBody>
          <a:bodyPr/>
          <a:lstStyle/>
          <a:p>
            <a:fld id="{0B2829A7-6A75-432D-902C-AFF710972F4A}" type="slidenum">
              <a:rPr lang="en-US" smtClean="0"/>
              <a:t>8</a:t>
            </a:fld>
            <a:endParaRPr lang="en-US"/>
          </a:p>
        </p:txBody>
      </p:sp>
    </p:spTree>
    <p:extLst>
      <p:ext uri="{BB962C8B-B14F-4D97-AF65-F5344CB8AC3E}">
        <p14:creationId xmlns:p14="http://schemas.microsoft.com/office/powerpoint/2010/main" val="465585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Merger of OFCCP and EEOC: Long Historical Roots</a:t>
            </a:r>
            <a:endParaRPr lang="en-US" dirty="0"/>
          </a:p>
        </p:txBody>
      </p:sp>
      <p:sp>
        <p:nvSpPr>
          <p:cNvPr id="3" name="Content Placeholder 2"/>
          <p:cNvSpPr>
            <a:spLocks noGrp="1"/>
          </p:cNvSpPr>
          <p:nvPr>
            <p:ph idx="1"/>
          </p:nvPr>
        </p:nvSpPr>
        <p:spPr>
          <a:xfrm>
            <a:off x="3041963" y="1231272"/>
            <a:ext cx="8655113" cy="4940930"/>
          </a:xfrm>
        </p:spPr>
        <p:txBody>
          <a:bodyPr/>
          <a:lstStyle/>
          <a:p>
            <a:r>
              <a:rPr lang="en-US" dirty="0"/>
              <a:t>Equal Employment Opportunity Act of </a:t>
            </a:r>
            <a:r>
              <a:rPr lang="en-US" dirty="0" smtClean="0"/>
              <a:t>1972</a:t>
            </a:r>
          </a:p>
          <a:p>
            <a:pPr marL="457200" lvl="1" indent="0">
              <a:buNone/>
            </a:pPr>
            <a:endParaRPr lang="en-US" sz="1800" dirty="0" smtClean="0"/>
          </a:p>
          <a:p>
            <a:pPr marL="457200" lvl="1" indent="0">
              <a:buNone/>
            </a:pPr>
            <a:r>
              <a:rPr lang="en-US" dirty="0" smtClean="0"/>
              <a:t>Second</a:t>
            </a:r>
            <a:r>
              <a:rPr lang="en-US" dirty="0"/>
              <a:t>, the legislative history of the 1972 Act makes it clear that the interagency merger was deleted from the law primarily because of fears that administrative burdens would weaken the contract compliance program, not, as the appellants suggest, because Congress sought to prohibit interagency cooperation. See Senate Comm. on Labor and Public Welfare, 92d Cong., 2d Sess., Legislative History of the Equal Employment Opportunity Act of 1972, at 916-917 (Comm.Print.1972) (remarks of Sen. </a:t>
            </a:r>
            <a:r>
              <a:rPr lang="en-US" dirty="0" err="1"/>
              <a:t>Saxbe</a:t>
            </a:r>
            <a:r>
              <a:rPr lang="en-US" dirty="0"/>
              <a:t>); </a:t>
            </a:r>
            <a:r>
              <a:rPr lang="en-US" dirty="0" err="1"/>
              <a:t>H.R.Rep</a:t>
            </a:r>
            <a:r>
              <a:rPr lang="en-US" dirty="0"/>
              <a:t>. No. 238, 92d Cong., 2d Sess., Reprinted in (1972) </a:t>
            </a:r>
            <a:r>
              <a:rPr lang="en-US" dirty="0" err="1"/>
              <a:t>U.S.Code</a:t>
            </a:r>
            <a:r>
              <a:rPr lang="en-US" dirty="0"/>
              <a:t> Cong. &amp; </a:t>
            </a:r>
            <a:r>
              <a:rPr lang="en-US" dirty="0" err="1"/>
              <a:t>Admin.News</a:t>
            </a:r>
            <a:r>
              <a:rPr lang="en-US" dirty="0"/>
              <a:t>, pp. 2137, 2172-2173 (minority views). </a:t>
            </a:r>
            <a:endParaRPr lang="en-US" dirty="0" smtClean="0"/>
          </a:p>
          <a:p>
            <a:pPr marL="0" indent="0">
              <a:buNone/>
            </a:pPr>
            <a:r>
              <a:rPr lang="en-US" sz="2600" i="1" dirty="0" smtClean="0"/>
              <a:t>Emerson Elec. Co. v. Schlesinger</a:t>
            </a:r>
            <a:r>
              <a:rPr lang="en-US" sz="2600" dirty="0" smtClean="0"/>
              <a:t>, 609 F.2d 898, 904 (8</a:t>
            </a:r>
            <a:r>
              <a:rPr lang="en-US" sz="2600" baseline="30000" dirty="0" smtClean="0"/>
              <a:t>th</a:t>
            </a:r>
            <a:r>
              <a:rPr lang="en-US" sz="2600" dirty="0" smtClean="0"/>
              <a:t> Cir. 1979)</a:t>
            </a:r>
          </a:p>
          <a:p>
            <a:pPr marL="0" indent="0">
              <a:buNone/>
            </a:pPr>
            <a:endParaRPr lang="en-US" sz="2200" dirty="0"/>
          </a:p>
          <a:p>
            <a:pPr marL="457200" lvl="1" indent="0">
              <a:buNone/>
            </a:pPr>
            <a:endParaRPr lang="en-US" sz="1800" dirty="0" smtClean="0"/>
          </a:p>
        </p:txBody>
      </p:sp>
      <p:sp>
        <p:nvSpPr>
          <p:cNvPr id="6" name="Slide Number Placeholder 5"/>
          <p:cNvSpPr>
            <a:spLocks noGrp="1"/>
          </p:cNvSpPr>
          <p:nvPr>
            <p:ph type="sldNum" sz="quarter" idx="12"/>
          </p:nvPr>
        </p:nvSpPr>
        <p:spPr/>
        <p:txBody>
          <a:bodyPr/>
          <a:lstStyle/>
          <a:p>
            <a:fld id="{0B2829A7-6A75-432D-902C-AFF710972F4A}" type="slidenum">
              <a:rPr lang="en-US" smtClean="0"/>
              <a:t>9</a:t>
            </a:fld>
            <a:endParaRPr lang="en-US"/>
          </a:p>
        </p:txBody>
      </p:sp>
    </p:spTree>
    <p:extLst>
      <p:ext uri="{BB962C8B-B14F-4D97-AF65-F5344CB8AC3E}">
        <p14:creationId xmlns:p14="http://schemas.microsoft.com/office/powerpoint/2010/main" val="3503260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2992</Words>
  <Application>Microsoft Office PowerPoint</Application>
  <PresentationFormat>Widescreen</PresentationFormat>
  <Paragraphs>230</Paragraphs>
  <Slides>34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Georgia</vt:lpstr>
      <vt:lpstr>Verdana</vt:lpstr>
      <vt:lpstr>Times New Roman</vt:lpstr>
      <vt:lpstr>Arial</vt:lpstr>
      <vt:lpstr>Office Theme</vt:lpstr>
      <vt:lpstr>OFCCP In The  Trump Administration</vt:lpstr>
      <vt:lpstr>Educational Purposes Only</vt:lpstr>
      <vt:lpstr>Agenda</vt:lpstr>
      <vt:lpstr>FY2018 Budget Proposal to Merge OFCCP and EEOC</vt:lpstr>
      <vt:lpstr>Proposal to Merge OFCCP and EEOC</vt:lpstr>
      <vt:lpstr>Proposed Merger of OFCCP and EEOC</vt:lpstr>
      <vt:lpstr>Proposed Merger of OFCCP and EEOC</vt:lpstr>
      <vt:lpstr>Proposed Merger of OFCCP and EEOC: Long Historical Roots</vt:lpstr>
      <vt:lpstr>Proposed Merger of OFCCP and EEOC: Long Historical Roots</vt:lpstr>
      <vt:lpstr>Proposed Merger of OFCCP and EEOC: Long Historical Roots</vt:lpstr>
      <vt:lpstr>Proposed Merger of OFCCP and EEOC: Long Historical Roots</vt:lpstr>
      <vt:lpstr>Relative Merits of Merger Proposal from Contractors’ Perspective</vt:lpstr>
      <vt:lpstr>Potential PROs from Contractors’ Perspective</vt:lpstr>
      <vt:lpstr>Potential CONs from Contractors’ Perspective</vt:lpstr>
      <vt:lpstr>Potential CONs from Contractors’ Perspective</vt:lpstr>
      <vt:lpstr>Have OFCCP’s Aggressive Enforcement Tactics and Controversial Legal Positions Made the Rationale for Merger Stronger?</vt:lpstr>
      <vt:lpstr>Have OFCCP’s Aggressive Enforcement Tactics Made the Rationale for Merger Stronger?</vt:lpstr>
      <vt:lpstr>Contractor Concerns About Recent OFCCP Practices That Should Be The Basis for Reforms</vt:lpstr>
      <vt:lpstr>Challenges from Contractor  Perspective</vt:lpstr>
      <vt:lpstr>Secretary Acosta’s Timely Emphasis on the Rule of Law</vt:lpstr>
      <vt:lpstr>Reforms Needed to Align OFCCP’s Positions with Title VII</vt:lpstr>
      <vt:lpstr>Reforms Needed to Align OFCCP’s Positions with Title VII</vt:lpstr>
      <vt:lpstr>Reforms Needed to Align OFCCP’s Positions with Title VII</vt:lpstr>
      <vt:lpstr>Reforms Needed to Align OFCCP’s Positions with Title VII</vt:lpstr>
      <vt:lpstr>Reforms Needed to Align OFCCP’s Positions with Title VII</vt:lpstr>
      <vt:lpstr>Reforms Needed to Align OFCCP’s Positions with Title VII</vt:lpstr>
      <vt:lpstr>Specific Reforms that the New DOL Leadership Should Consider </vt:lpstr>
      <vt:lpstr>Near-Term Policy Actions That Make Sense</vt:lpstr>
      <vt:lpstr>Policy Priorities That Make Sense</vt:lpstr>
      <vt:lpstr>Policy Priorities That Make Sense</vt:lpstr>
      <vt:lpstr>Policy Priorities That Make Sense</vt:lpstr>
      <vt:lpstr>Constructive Engagement to Make Transition Productive for OFCCP and Contractor Community</vt:lpstr>
      <vt:lpstr>Constructive Engagement by Contractor Community</vt:lpstr>
      <vt:lpstr>William E. Doyle Jr.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