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12192000" cy="6858000"/>
  <p:notesSz cx="6858000" cy="9144000"/>
  <p:embeddedFontLst>
    <p:embeddedFont>
      <p:font typeface="MS PGothic" panose="020B0600070205080204" pitchFamily="34" charset="-128"/>
      <p:regular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400"/>
    <a:srgbClr val="EEB000"/>
    <a:srgbClr val="1F2531"/>
    <a:srgbClr val="343D52"/>
    <a:srgbClr val="CE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2607" autoAdjust="0"/>
  </p:normalViewPr>
  <p:slideViewPr>
    <p:cSldViewPr snapToGrid="0">
      <p:cViewPr>
        <p:scale>
          <a:sx n="67" d="100"/>
          <a:sy n="67" d="100"/>
        </p:scale>
        <p:origin x="658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6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CE2747-B9E7-4B0F-AB20-34D68E27695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53B9D-415E-4BEB-8F28-A509BB3544A6}">
      <dgm:prSet phldrT="[Text]"/>
      <dgm:spPr/>
      <dgm:t>
        <a:bodyPr/>
        <a:lstStyle/>
        <a:p>
          <a:r>
            <a:rPr lang="en-US" dirty="0"/>
            <a:t>Senior Leadership</a:t>
          </a:r>
        </a:p>
      </dgm:t>
    </dgm:pt>
    <dgm:pt modelId="{3BD74A99-4A5F-4B45-9C6C-86BB074CD68A}" type="parTrans" cxnId="{21DC43B3-7E6C-45C6-9E88-E0F7F9B64385}">
      <dgm:prSet/>
      <dgm:spPr/>
      <dgm:t>
        <a:bodyPr/>
        <a:lstStyle/>
        <a:p>
          <a:endParaRPr lang="en-US"/>
        </a:p>
      </dgm:t>
    </dgm:pt>
    <dgm:pt modelId="{D370CEF7-3ADC-4EE9-A910-C93E79F12AAE}" type="sibTrans" cxnId="{21DC43B3-7E6C-45C6-9E88-E0F7F9B64385}">
      <dgm:prSet/>
      <dgm:spPr/>
      <dgm:t>
        <a:bodyPr/>
        <a:lstStyle/>
        <a:p>
          <a:endParaRPr lang="en-US"/>
        </a:p>
      </dgm:t>
    </dgm:pt>
    <dgm:pt modelId="{044E30DA-1DFC-4288-BF00-09B632EC502E}">
      <dgm:prSet phldrT="[Text]"/>
      <dgm:spPr/>
      <dgm:t>
        <a:bodyPr/>
        <a:lstStyle/>
        <a:p>
          <a:r>
            <a:rPr lang="en-US" dirty="0"/>
            <a:t>Assemble the Team</a:t>
          </a:r>
        </a:p>
      </dgm:t>
    </dgm:pt>
    <dgm:pt modelId="{66F2BB41-F4EA-4122-B86C-3D6BC3B05893}" type="parTrans" cxnId="{DC16E2C4-BFAB-4CEA-BDA6-B206F2EF9ABF}">
      <dgm:prSet/>
      <dgm:spPr/>
      <dgm:t>
        <a:bodyPr/>
        <a:lstStyle/>
        <a:p>
          <a:endParaRPr lang="en-US"/>
        </a:p>
      </dgm:t>
    </dgm:pt>
    <dgm:pt modelId="{DF2AD99F-2D40-4646-B829-4C7635A5A4CF}" type="sibTrans" cxnId="{DC16E2C4-BFAB-4CEA-BDA6-B206F2EF9ABF}">
      <dgm:prSet/>
      <dgm:spPr/>
      <dgm:t>
        <a:bodyPr/>
        <a:lstStyle/>
        <a:p>
          <a:endParaRPr lang="en-US"/>
        </a:p>
      </dgm:t>
    </dgm:pt>
    <dgm:pt modelId="{C6D9F959-C011-438B-ADA5-F65457004F8E}">
      <dgm:prSet phldrT="[Text]"/>
      <dgm:spPr/>
      <dgm:t>
        <a:bodyPr/>
        <a:lstStyle/>
        <a:p>
          <a:r>
            <a:rPr lang="en-US" dirty="0"/>
            <a:t>Current State</a:t>
          </a:r>
        </a:p>
      </dgm:t>
    </dgm:pt>
    <dgm:pt modelId="{A7F4BEAF-C70A-4574-A818-2614C7C92988}" type="parTrans" cxnId="{53679FFB-B731-4A5A-AF27-FD09D679F14D}">
      <dgm:prSet/>
      <dgm:spPr/>
      <dgm:t>
        <a:bodyPr/>
        <a:lstStyle/>
        <a:p>
          <a:endParaRPr lang="en-US"/>
        </a:p>
      </dgm:t>
    </dgm:pt>
    <dgm:pt modelId="{81685D38-FC95-4D6E-91D3-0E36F29829E9}" type="sibTrans" cxnId="{53679FFB-B731-4A5A-AF27-FD09D679F14D}">
      <dgm:prSet/>
      <dgm:spPr/>
      <dgm:t>
        <a:bodyPr/>
        <a:lstStyle/>
        <a:p>
          <a:endParaRPr lang="en-US"/>
        </a:p>
      </dgm:t>
    </dgm:pt>
    <dgm:pt modelId="{08B13DB0-E716-4FE5-A77B-16143CC00BE7}">
      <dgm:prSet phldrT="[Text]"/>
      <dgm:spPr/>
      <dgm:t>
        <a:bodyPr/>
        <a:lstStyle/>
        <a:p>
          <a:r>
            <a:rPr lang="en-US" dirty="0"/>
            <a:t>Create the Campaign</a:t>
          </a:r>
        </a:p>
      </dgm:t>
    </dgm:pt>
    <dgm:pt modelId="{AD2ABF67-AB1C-48A4-82C2-58AD21980079}" type="parTrans" cxnId="{BD6C88AD-1D0A-486A-8B8A-13B7EA4D053B}">
      <dgm:prSet/>
      <dgm:spPr/>
      <dgm:t>
        <a:bodyPr/>
        <a:lstStyle/>
        <a:p>
          <a:endParaRPr lang="en-US"/>
        </a:p>
      </dgm:t>
    </dgm:pt>
    <dgm:pt modelId="{FEE28A90-6993-408A-8648-E9E7B415B11E}" type="sibTrans" cxnId="{BD6C88AD-1D0A-486A-8B8A-13B7EA4D053B}">
      <dgm:prSet/>
      <dgm:spPr/>
      <dgm:t>
        <a:bodyPr/>
        <a:lstStyle/>
        <a:p>
          <a:endParaRPr lang="en-US"/>
        </a:p>
      </dgm:t>
    </dgm:pt>
    <dgm:pt modelId="{F362ED38-D05B-4ED5-8339-0AEC6B9AC62D}">
      <dgm:prSet phldrT="[Text]"/>
      <dgm:spPr/>
      <dgm:t>
        <a:bodyPr/>
        <a:lstStyle/>
        <a:p>
          <a:r>
            <a:rPr lang="en-US" dirty="0"/>
            <a:t>Distribution Channels</a:t>
          </a:r>
        </a:p>
      </dgm:t>
    </dgm:pt>
    <dgm:pt modelId="{9DBF511C-BDDA-4D6A-A26A-311B36429336}" type="parTrans" cxnId="{315CC01B-495F-4E2C-9DF2-F87709FDA7E6}">
      <dgm:prSet/>
      <dgm:spPr/>
      <dgm:t>
        <a:bodyPr/>
        <a:lstStyle/>
        <a:p>
          <a:endParaRPr lang="en-US"/>
        </a:p>
      </dgm:t>
    </dgm:pt>
    <dgm:pt modelId="{B66D0B68-9EE2-49DB-9143-BD26989FB2FD}" type="sibTrans" cxnId="{315CC01B-495F-4E2C-9DF2-F87709FDA7E6}">
      <dgm:prSet/>
      <dgm:spPr/>
      <dgm:t>
        <a:bodyPr/>
        <a:lstStyle/>
        <a:p>
          <a:endParaRPr lang="en-US"/>
        </a:p>
      </dgm:t>
    </dgm:pt>
    <dgm:pt modelId="{1CD1E928-4DE3-4F99-9E84-9C8298CB611E}">
      <dgm:prSet/>
      <dgm:spPr/>
      <dgm:t>
        <a:bodyPr/>
        <a:lstStyle/>
        <a:p>
          <a:r>
            <a:rPr lang="en-US" dirty="0"/>
            <a:t>Execute</a:t>
          </a:r>
        </a:p>
      </dgm:t>
    </dgm:pt>
    <dgm:pt modelId="{291F23DE-7DDE-44A8-8A95-02C03310ABB0}" type="parTrans" cxnId="{4CF76E96-0E59-4AFF-BFB2-8C6DB121D788}">
      <dgm:prSet/>
      <dgm:spPr/>
      <dgm:t>
        <a:bodyPr/>
        <a:lstStyle/>
        <a:p>
          <a:endParaRPr lang="en-US"/>
        </a:p>
      </dgm:t>
    </dgm:pt>
    <dgm:pt modelId="{973A759F-83FA-4ED5-A431-40C2FA0D9CD0}" type="sibTrans" cxnId="{4CF76E96-0E59-4AFF-BFB2-8C6DB121D788}">
      <dgm:prSet/>
      <dgm:spPr/>
      <dgm:t>
        <a:bodyPr/>
        <a:lstStyle/>
        <a:p>
          <a:endParaRPr lang="en-US"/>
        </a:p>
      </dgm:t>
    </dgm:pt>
    <dgm:pt modelId="{422A7F3E-887A-4365-B605-A69B66064504}">
      <dgm:prSet/>
      <dgm:spPr/>
      <dgm:t>
        <a:bodyPr/>
        <a:lstStyle/>
        <a:p>
          <a:r>
            <a:rPr lang="en-US" dirty="0"/>
            <a:t>Monitor</a:t>
          </a:r>
        </a:p>
      </dgm:t>
    </dgm:pt>
    <dgm:pt modelId="{DFD702DC-E5C2-434D-8765-C0A7F9E5F50A}" type="parTrans" cxnId="{2A42D1FA-03B8-4110-8723-5511EDB17BD7}">
      <dgm:prSet/>
      <dgm:spPr/>
      <dgm:t>
        <a:bodyPr/>
        <a:lstStyle/>
        <a:p>
          <a:endParaRPr lang="en-US"/>
        </a:p>
      </dgm:t>
    </dgm:pt>
    <dgm:pt modelId="{7FB50090-D0AF-4DEC-88B7-E48AD67F7DCF}" type="sibTrans" cxnId="{2A42D1FA-03B8-4110-8723-5511EDB17BD7}">
      <dgm:prSet/>
      <dgm:spPr/>
      <dgm:t>
        <a:bodyPr/>
        <a:lstStyle/>
        <a:p>
          <a:endParaRPr lang="en-US"/>
        </a:p>
      </dgm:t>
    </dgm:pt>
    <dgm:pt modelId="{41E5404E-A011-4C05-AB8B-84118151CFB0}" type="pres">
      <dgm:prSet presAssocID="{45CE2747-B9E7-4B0F-AB20-34D68E2769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B492F-02DD-48EB-AAD6-B8E62CF47AAD}" type="pres">
      <dgm:prSet presAssocID="{4CD53B9D-415E-4BEB-8F28-A509BB3544A6}" presName="node" presStyleLbl="node1" presStyleIdx="0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4DE1D3A-0E5D-49D2-A6FC-E89400D393AE}" type="pres">
      <dgm:prSet presAssocID="{D370CEF7-3ADC-4EE9-A910-C93E79F12AA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82059EA-D4F8-4020-85A2-CDF462BEBB85}" type="pres">
      <dgm:prSet presAssocID="{D370CEF7-3ADC-4EE9-A910-C93E79F12AAE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51ED79F2-7318-414F-A766-C51F0D1AEB8D}" type="pres">
      <dgm:prSet presAssocID="{044E30DA-1DFC-4288-BF00-09B632EC502E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39BF6C2-C646-46B2-BFC2-D57B3B7BC045}" type="pres">
      <dgm:prSet presAssocID="{DF2AD99F-2D40-4646-B829-4C7635A5A4CF}" presName="sibTrans" presStyleLbl="sibTrans1D1" presStyleIdx="1" presStyleCnt="6"/>
      <dgm:spPr/>
      <dgm:t>
        <a:bodyPr/>
        <a:lstStyle/>
        <a:p>
          <a:endParaRPr lang="en-US"/>
        </a:p>
      </dgm:t>
    </dgm:pt>
    <dgm:pt modelId="{95EA1E38-DAB5-4BCA-B2CE-3D87B11D81AA}" type="pres">
      <dgm:prSet presAssocID="{DF2AD99F-2D40-4646-B829-4C7635A5A4CF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FC9DA700-105A-4AAF-BEE0-15F04801E0D8}" type="pres">
      <dgm:prSet presAssocID="{C6D9F959-C011-438B-ADA5-F65457004F8E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8186797-8047-42C8-BB22-518898EA2C87}" type="pres">
      <dgm:prSet presAssocID="{81685D38-FC95-4D6E-91D3-0E36F29829E9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45C2859-5869-40E7-84F9-59E99099A5E4}" type="pres">
      <dgm:prSet presAssocID="{81685D38-FC95-4D6E-91D3-0E36F29829E9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6FD86F55-298C-4DF0-A492-17E7B855AD9B}" type="pres">
      <dgm:prSet presAssocID="{08B13DB0-E716-4FE5-A77B-16143CC00BE7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96AFE30-BDFE-41E5-90D3-85C112ACDF62}" type="pres">
      <dgm:prSet presAssocID="{FEE28A90-6993-408A-8648-E9E7B415B11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D46C7476-5825-4AE9-B5A4-4F0DF281E2EC}" type="pres">
      <dgm:prSet presAssocID="{FEE28A90-6993-408A-8648-E9E7B415B11E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A3FB5E8F-D6C3-480C-B07D-DD3B32CC5068}" type="pres">
      <dgm:prSet presAssocID="{F362ED38-D05B-4ED5-8339-0AEC6B9AC62D}" presName="node" presStyleLbl="node1" presStyleIdx="4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385D3B0-F956-4972-A0A2-7DD96D371464}" type="pres">
      <dgm:prSet presAssocID="{B66D0B68-9EE2-49DB-9143-BD26989FB2F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D3D569B-293A-4096-9EBB-D5D5F5741832}" type="pres">
      <dgm:prSet presAssocID="{B66D0B68-9EE2-49DB-9143-BD26989FB2FD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1B633C85-D71F-4863-94B5-2DCFDAB3C1DA}" type="pres">
      <dgm:prSet presAssocID="{1CD1E928-4DE3-4F99-9E84-9C8298CB611E}" presName="node" presStyleLbl="node1" presStyleIdx="5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2C015B3-77FD-44D4-8BE6-BE13DFA4FDA6}" type="pres">
      <dgm:prSet presAssocID="{973A759F-83FA-4ED5-A431-40C2FA0D9CD0}" presName="sibTrans" presStyleLbl="sibTrans1D1" presStyleIdx="5" presStyleCnt="6"/>
      <dgm:spPr/>
      <dgm:t>
        <a:bodyPr/>
        <a:lstStyle/>
        <a:p>
          <a:endParaRPr lang="en-US"/>
        </a:p>
      </dgm:t>
    </dgm:pt>
    <dgm:pt modelId="{490F59C4-6477-4D23-BB8E-D0B633501CA4}" type="pres">
      <dgm:prSet presAssocID="{973A759F-83FA-4ED5-A431-40C2FA0D9CD0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03D57BD0-6D9C-4BA6-8B84-77F978E14B3C}" type="pres">
      <dgm:prSet presAssocID="{422A7F3E-887A-4365-B605-A69B66064504}" presName="node" presStyleLbl="node1" presStyleIdx="6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28E190B-1C28-4ED8-87BF-D5740862DE30}" type="presOf" srcId="{973A759F-83FA-4ED5-A431-40C2FA0D9CD0}" destId="{12C015B3-77FD-44D4-8BE6-BE13DFA4FDA6}" srcOrd="0" destOrd="0" presId="urn:microsoft.com/office/officeart/2005/8/layout/bProcess3"/>
    <dgm:cxn modelId="{A169FA84-3F8B-475D-94B6-4EF4109786B4}" type="presOf" srcId="{B66D0B68-9EE2-49DB-9143-BD26989FB2FD}" destId="{7385D3B0-F956-4972-A0A2-7DD96D371464}" srcOrd="0" destOrd="0" presId="urn:microsoft.com/office/officeart/2005/8/layout/bProcess3"/>
    <dgm:cxn modelId="{09A9B191-1CC0-4FD6-9C42-9319137ADD07}" type="presOf" srcId="{FEE28A90-6993-408A-8648-E9E7B415B11E}" destId="{496AFE30-BDFE-41E5-90D3-85C112ACDF62}" srcOrd="0" destOrd="0" presId="urn:microsoft.com/office/officeart/2005/8/layout/bProcess3"/>
    <dgm:cxn modelId="{B33FDDDB-8C20-41D4-A113-584F97CA915D}" type="presOf" srcId="{DF2AD99F-2D40-4646-B829-4C7635A5A4CF}" destId="{95EA1E38-DAB5-4BCA-B2CE-3D87B11D81AA}" srcOrd="1" destOrd="0" presId="urn:microsoft.com/office/officeart/2005/8/layout/bProcess3"/>
    <dgm:cxn modelId="{A05C4B06-4C9B-4EF5-A22E-220090FBE563}" type="presOf" srcId="{1CD1E928-4DE3-4F99-9E84-9C8298CB611E}" destId="{1B633C85-D71F-4863-94B5-2DCFDAB3C1DA}" srcOrd="0" destOrd="0" presId="urn:microsoft.com/office/officeart/2005/8/layout/bProcess3"/>
    <dgm:cxn modelId="{95BB07BD-047D-42D1-AEE9-1ABE46EBF794}" type="presOf" srcId="{81685D38-FC95-4D6E-91D3-0E36F29829E9}" destId="{945C2859-5869-40E7-84F9-59E99099A5E4}" srcOrd="1" destOrd="0" presId="urn:microsoft.com/office/officeart/2005/8/layout/bProcess3"/>
    <dgm:cxn modelId="{63E29EEE-18F2-4E3A-82E0-631ACBC0C55E}" type="presOf" srcId="{C6D9F959-C011-438B-ADA5-F65457004F8E}" destId="{FC9DA700-105A-4AAF-BEE0-15F04801E0D8}" srcOrd="0" destOrd="0" presId="urn:microsoft.com/office/officeart/2005/8/layout/bProcess3"/>
    <dgm:cxn modelId="{315CC01B-495F-4E2C-9DF2-F87709FDA7E6}" srcId="{45CE2747-B9E7-4B0F-AB20-34D68E276959}" destId="{F362ED38-D05B-4ED5-8339-0AEC6B9AC62D}" srcOrd="4" destOrd="0" parTransId="{9DBF511C-BDDA-4D6A-A26A-311B36429336}" sibTransId="{B66D0B68-9EE2-49DB-9143-BD26989FB2FD}"/>
    <dgm:cxn modelId="{BE661C58-4EBA-455F-9A1D-7BD7CE356B8C}" type="presOf" srcId="{422A7F3E-887A-4365-B605-A69B66064504}" destId="{03D57BD0-6D9C-4BA6-8B84-77F978E14B3C}" srcOrd="0" destOrd="0" presId="urn:microsoft.com/office/officeart/2005/8/layout/bProcess3"/>
    <dgm:cxn modelId="{1FD30B9A-165D-460E-ACE0-25F7355EDAD5}" type="presOf" srcId="{08B13DB0-E716-4FE5-A77B-16143CC00BE7}" destId="{6FD86F55-298C-4DF0-A492-17E7B855AD9B}" srcOrd="0" destOrd="0" presId="urn:microsoft.com/office/officeart/2005/8/layout/bProcess3"/>
    <dgm:cxn modelId="{53679FFB-B731-4A5A-AF27-FD09D679F14D}" srcId="{45CE2747-B9E7-4B0F-AB20-34D68E276959}" destId="{C6D9F959-C011-438B-ADA5-F65457004F8E}" srcOrd="2" destOrd="0" parTransId="{A7F4BEAF-C70A-4574-A818-2614C7C92988}" sibTransId="{81685D38-FC95-4D6E-91D3-0E36F29829E9}"/>
    <dgm:cxn modelId="{DC16E2C4-BFAB-4CEA-BDA6-B206F2EF9ABF}" srcId="{45CE2747-B9E7-4B0F-AB20-34D68E276959}" destId="{044E30DA-1DFC-4288-BF00-09B632EC502E}" srcOrd="1" destOrd="0" parTransId="{66F2BB41-F4EA-4122-B86C-3D6BC3B05893}" sibTransId="{DF2AD99F-2D40-4646-B829-4C7635A5A4CF}"/>
    <dgm:cxn modelId="{4FFA718F-0DE5-44EF-9721-4AA8DD681876}" type="presOf" srcId="{973A759F-83FA-4ED5-A431-40C2FA0D9CD0}" destId="{490F59C4-6477-4D23-BB8E-D0B633501CA4}" srcOrd="1" destOrd="0" presId="urn:microsoft.com/office/officeart/2005/8/layout/bProcess3"/>
    <dgm:cxn modelId="{BFB6B6DF-666D-42D6-A913-069DAAD7C28F}" type="presOf" srcId="{45CE2747-B9E7-4B0F-AB20-34D68E276959}" destId="{41E5404E-A011-4C05-AB8B-84118151CFB0}" srcOrd="0" destOrd="0" presId="urn:microsoft.com/office/officeart/2005/8/layout/bProcess3"/>
    <dgm:cxn modelId="{4BFF3456-E9EC-448E-8CD2-7566B43BBBB0}" type="presOf" srcId="{D370CEF7-3ADC-4EE9-A910-C93E79F12AAE}" destId="{782059EA-D4F8-4020-85A2-CDF462BEBB85}" srcOrd="1" destOrd="0" presId="urn:microsoft.com/office/officeart/2005/8/layout/bProcess3"/>
    <dgm:cxn modelId="{4CF76E96-0E59-4AFF-BFB2-8C6DB121D788}" srcId="{45CE2747-B9E7-4B0F-AB20-34D68E276959}" destId="{1CD1E928-4DE3-4F99-9E84-9C8298CB611E}" srcOrd="5" destOrd="0" parTransId="{291F23DE-7DDE-44A8-8A95-02C03310ABB0}" sibTransId="{973A759F-83FA-4ED5-A431-40C2FA0D9CD0}"/>
    <dgm:cxn modelId="{2A42D1FA-03B8-4110-8723-5511EDB17BD7}" srcId="{45CE2747-B9E7-4B0F-AB20-34D68E276959}" destId="{422A7F3E-887A-4365-B605-A69B66064504}" srcOrd="6" destOrd="0" parTransId="{DFD702DC-E5C2-434D-8765-C0A7F9E5F50A}" sibTransId="{7FB50090-D0AF-4DEC-88B7-E48AD67F7DCF}"/>
    <dgm:cxn modelId="{B8E121F8-3D1A-424A-B787-5F747C232DB4}" type="presOf" srcId="{81685D38-FC95-4D6E-91D3-0E36F29829E9}" destId="{58186797-8047-42C8-BB22-518898EA2C87}" srcOrd="0" destOrd="0" presId="urn:microsoft.com/office/officeart/2005/8/layout/bProcess3"/>
    <dgm:cxn modelId="{A4E4CDCA-98B7-4798-9429-DED87D2C953D}" type="presOf" srcId="{044E30DA-1DFC-4288-BF00-09B632EC502E}" destId="{51ED79F2-7318-414F-A766-C51F0D1AEB8D}" srcOrd="0" destOrd="0" presId="urn:microsoft.com/office/officeart/2005/8/layout/bProcess3"/>
    <dgm:cxn modelId="{CF60BEEC-B636-485C-AE6F-9A9555A2D9FD}" type="presOf" srcId="{DF2AD99F-2D40-4646-B829-4C7635A5A4CF}" destId="{339BF6C2-C646-46B2-BFC2-D57B3B7BC045}" srcOrd="0" destOrd="0" presId="urn:microsoft.com/office/officeart/2005/8/layout/bProcess3"/>
    <dgm:cxn modelId="{09DB2131-1E6F-4FA5-9CEE-F4F64A6DBF44}" type="presOf" srcId="{4CD53B9D-415E-4BEB-8F28-A509BB3544A6}" destId="{08EB492F-02DD-48EB-AAD6-B8E62CF47AAD}" srcOrd="0" destOrd="0" presId="urn:microsoft.com/office/officeart/2005/8/layout/bProcess3"/>
    <dgm:cxn modelId="{E132618E-8EA2-401D-9F66-E4CE20393FE7}" type="presOf" srcId="{D370CEF7-3ADC-4EE9-A910-C93E79F12AAE}" destId="{74DE1D3A-0E5D-49D2-A6FC-E89400D393AE}" srcOrd="0" destOrd="0" presId="urn:microsoft.com/office/officeart/2005/8/layout/bProcess3"/>
    <dgm:cxn modelId="{8749A037-5862-4A58-B6F1-C0AD3D19F521}" type="presOf" srcId="{F362ED38-D05B-4ED5-8339-0AEC6B9AC62D}" destId="{A3FB5E8F-D6C3-480C-B07D-DD3B32CC5068}" srcOrd="0" destOrd="0" presId="urn:microsoft.com/office/officeart/2005/8/layout/bProcess3"/>
    <dgm:cxn modelId="{21DC43B3-7E6C-45C6-9E88-E0F7F9B64385}" srcId="{45CE2747-B9E7-4B0F-AB20-34D68E276959}" destId="{4CD53B9D-415E-4BEB-8F28-A509BB3544A6}" srcOrd="0" destOrd="0" parTransId="{3BD74A99-4A5F-4B45-9C6C-86BB074CD68A}" sibTransId="{D370CEF7-3ADC-4EE9-A910-C93E79F12AAE}"/>
    <dgm:cxn modelId="{353B3D9C-BE29-48A1-8B23-C915110B76E8}" type="presOf" srcId="{FEE28A90-6993-408A-8648-E9E7B415B11E}" destId="{D46C7476-5825-4AE9-B5A4-4F0DF281E2EC}" srcOrd="1" destOrd="0" presId="urn:microsoft.com/office/officeart/2005/8/layout/bProcess3"/>
    <dgm:cxn modelId="{BD6C88AD-1D0A-486A-8B8A-13B7EA4D053B}" srcId="{45CE2747-B9E7-4B0F-AB20-34D68E276959}" destId="{08B13DB0-E716-4FE5-A77B-16143CC00BE7}" srcOrd="3" destOrd="0" parTransId="{AD2ABF67-AB1C-48A4-82C2-58AD21980079}" sibTransId="{FEE28A90-6993-408A-8648-E9E7B415B11E}"/>
    <dgm:cxn modelId="{E633E61B-E05D-4431-ABFB-DAEDAD89467B}" type="presOf" srcId="{B66D0B68-9EE2-49DB-9143-BD26989FB2FD}" destId="{6D3D569B-293A-4096-9EBB-D5D5F5741832}" srcOrd="1" destOrd="0" presId="urn:microsoft.com/office/officeart/2005/8/layout/bProcess3"/>
    <dgm:cxn modelId="{CFFCC59E-2758-4202-9571-B4D17EBB0510}" type="presParOf" srcId="{41E5404E-A011-4C05-AB8B-84118151CFB0}" destId="{08EB492F-02DD-48EB-AAD6-B8E62CF47AAD}" srcOrd="0" destOrd="0" presId="urn:microsoft.com/office/officeart/2005/8/layout/bProcess3"/>
    <dgm:cxn modelId="{1471EB7C-A7ED-4584-8AC1-CCC0B3182F62}" type="presParOf" srcId="{41E5404E-A011-4C05-AB8B-84118151CFB0}" destId="{74DE1D3A-0E5D-49D2-A6FC-E89400D393AE}" srcOrd="1" destOrd="0" presId="urn:microsoft.com/office/officeart/2005/8/layout/bProcess3"/>
    <dgm:cxn modelId="{09ADE6B4-EE6E-4A27-A2DC-305C60AEB1D3}" type="presParOf" srcId="{74DE1D3A-0E5D-49D2-A6FC-E89400D393AE}" destId="{782059EA-D4F8-4020-85A2-CDF462BEBB85}" srcOrd="0" destOrd="0" presId="urn:microsoft.com/office/officeart/2005/8/layout/bProcess3"/>
    <dgm:cxn modelId="{C038D85A-8CCE-4070-930B-3158ACF29441}" type="presParOf" srcId="{41E5404E-A011-4C05-AB8B-84118151CFB0}" destId="{51ED79F2-7318-414F-A766-C51F0D1AEB8D}" srcOrd="2" destOrd="0" presId="urn:microsoft.com/office/officeart/2005/8/layout/bProcess3"/>
    <dgm:cxn modelId="{146EAFD6-9B2F-4E3D-9DE6-98C6CFBC3871}" type="presParOf" srcId="{41E5404E-A011-4C05-AB8B-84118151CFB0}" destId="{339BF6C2-C646-46B2-BFC2-D57B3B7BC045}" srcOrd="3" destOrd="0" presId="urn:microsoft.com/office/officeart/2005/8/layout/bProcess3"/>
    <dgm:cxn modelId="{5F46A2D8-C701-4430-B61A-BC2B28A43FDA}" type="presParOf" srcId="{339BF6C2-C646-46B2-BFC2-D57B3B7BC045}" destId="{95EA1E38-DAB5-4BCA-B2CE-3D87B11D81AA}" srcOrd="0" destOrd="0" presId="urn:microsoft.com/office/officeart/2005/8/layout/bProcess3"/>
    <dgm:cxn modelId="{17008D62-8DAE-4458-A9A5-C397A1BF8780}" type="presParOf" srcId="{41E5404E-A011-4C05-AB8B-84118151CFB0}" destId="{FC9DA700-105A-4AAF-BEE0-15F04801E0D8}" srcOrd="4" destOrd="0" presId="urn:microsoft.com/office/officeart/2005/8/layout/bProcess3"/>
    <dgm:cxn modelId="{A019340A-0C20-4311-9900-2EFE4EA8A354}" type="presParOf" srcId="{41E5404E-A011-4C05-AB8B-84118151CFB0}" destId="{58186797-8047-42C8-BB22-518898EA2C87}" srcOrd="5" destOrd="0" presId="urn:microsoft.com/office/officeart/2005/8/layout/bProcess3"/>
    <dgm:cxn modelId="{98010C3C-6A84-49CF-AE62-E85798BE420D}" type="presParOf" srcId="{58186797-8047-42C8-BB22-518898EA2C87}" destId="{945C2859-5869-40E7-84F9-59E99099A5E4}" srcOrd="0" destOrd="0" presId="urn:microsoft.com/office/officeart/2005/8/layout/bProcess3"/>
    <dgm:cxn modelId="{2DDE3C47-F2A0-4096-AFD7-A454D13B15C2}" type="presParOf" srcId="{41E5404E-A011-4C05-AB8B-84118151CFB0}" destId="{6FD86F55-298C-4DF0-A492-17E7B855AD9B}" srcOrd="6" destOrd="0" presId="urn:microsoft.com/office/officeart/2005/8/layout/bProcess3"/>
    <dgm:cxn modelId="{AC55120E-E99B-4C04-8D2C-C0F3C4A9117A}" type="presParOf" srcId="{41E5404E-A011-4C05-AB8B-84118151CFB0}" destId="{496AFE30-BDFE-41E5-90D3-85C112ACDF62}" srcOrd="7" destOrd="0" presId="urn:microsoft.com/office/officeart/2005/8/layout/bProcess3"/>
    <dgm:cxn modelId="{8BE99CB2-B797-4DFF-AFB7-4F5E6AA6D299}" type="presParOf" srcId="{496AFE30-BDFE-41E5-90D3-85C112ACDF62}" destId="{D46C7476-5825-4AE9-B5A4-4F0DF281E2EC}" srcOrd="0" destOrd="0" presId="urn:microsoft.com/office/officeart/2005/8/layout/bProcess3"/>
    <dgm:cxn modelId="{F6AC625C-AA5B-4A04-8BFB-524735E56A5A}" type="presParOf" srcId="{41E5404E-A011-4C05-AB8B-84118151CFB0}" destId="{A3FB5E8F-D6C3-480C-B07D-DD3B32CC5068}" srcOrd="8" destOrd="0" presId="urn:microsoft.com/office/officeart/2005/8/layout/bProcess3"/>
    <dgm:cxn modelId="{521EA15B-0045-48FF-AC08-59ABD1A858C9}" type="presParOf" srcId="{41E5404E-A011-4C05-AB8B-84118151CFB0}" destId="{7385D3B0-F956-4972-A0A2-7DD96D371464}" srcOrd="9" destOrd="0" presId="urn:microsoft.com/office/officeart/2005/8/layout/bProcess3"/>
    <dgm:cxn modelId="{C1047D70-5AAB-4A49-9626-661ED6AEE0F5}" type="presParOf" srcId="{7385D3B0-F956-4972-A0A2-7DD96D371464}" destId="{6D3D569B-293A-4096-9EBB-D5D5F5741832}" srcOrd="0" destOrd="0" presId="urn:microsoft.com/office/officeart/2005/8/layout/bProcess3"/>
    <dgm:cxn modelId="{3D96B963-2930-4183-9565-9E80FEF78DFA}" type="presParOf" srcId="{41E5404E-A011-4C05-AB8B-84118151CFB0}" destId="{1B633C85-D71F-4863-94B5-2DCFDAB3C1DA}" srcOrd="10" destOrd="0" presId="urn:microsoft.com/office/officeart/2005/8/layout/bProcess3"/>
    <dgm:cxn modelId="{2429A296-39F8-41F5-B5E3-6C023118FC31}" type="presParOf" srcId="{41E5404E-A011-4C05-AB8B-84118151CFB0}" destId="{12C015B3-77FD-44D4-8BE6-BE13DFA4FDA6}" srcOrd="11" destOrd="0" presId="urn:microsoft.com/office/officeart/2005/8/layout/bProcess3"/>
    <dgm:cxn modelId="{FEAE374C-CEA6-4C82-9D2C-200BBDA6D88D}" type="presParOf" srcId="{12C015B3-77FD-44D4-8BE6-BE13DFA4FDA6}" destId="{490F59C4-6477-4D23-BB8E-D0B633501CA4}" srcOrd="0" destOrd="0" presId="urn:microsoft.com/office/officeart/2005/8/layout/bProcess3"/>
    <dgm:cxn modelId="{5885D6FE-8931-497B-A18B-2BDE2DB9FD8F}" type="presParOf" srcId="{41E5404E-A011-4C05-AB8B-84118151CFB0}" destId="{03D57BD0-6D9C-4BA6-8B84-77F978E14B3C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1D3A-0E5D-49D2-A6FC-E89400D393AE}">
      <dsp:nvSpPr>
        <dsp:cNvPr id="0" name=""/>
        <dsp:cNvSpPr/>
      </dsp:nvSpPr>
      <dsp:spPr>
        <a:xfrm>
          <a:off x="2717877" y="595711"/>
          <a:ext cx="460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5814" y="638976"/>
        <a:ext cx="24551" cy="4910"/>
      </dsp:txXfrm>
    </dsp:sp>
    <dsp:sp modelId="{08EB492F-02DD-48EB-AAD6-B8E62CF47AAD}">
      <dsp:nvSpPr>
        <dsp:cNvPr id="0" name=""/>
        <dsp:cNvSpPr/>
      </dsp:nvSpPr>
      <dsp:spPr>
        <a:xfrm>
          <a:off x="584778" y="961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Senior Leadership</a:t>
          </a:r>
        </a:p>
      </dsp:txBody>
      <dsp:txXfrm>
        <a:off x="647308" y="63491"/>
        <a:ext cx="2009838" cy="1155879"/>
      </dsp:txXfrm>
    </dsp:sp>
    <dsp:sp modelId="{339BF6C2-C646-46B2-BFC2-D57B3B7BC045}">
      <dsp:nvSpPr>
        <dsp:cNvPr id="0" name=""/>
        <dsp:cNvSpPr/>
      </dsp:nvSpPr>
      <dsp:spPr>
        <a:xfrm>
          <a:off x="5343802" y="595711"/>
          <a:ext cx="460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1739" y="638976"/>
        <a:ext cx="24551" cy="4910"/>
      </dsp:txXfrm>
    </dsp:sp>
    <dsp:sp modelId="{51ED79F2-7318-414F-A766-C51F0D1AEB8D}">
      <dsp:nvSpPr>
        <dsp:cNvPr id="0" name=""/>
        <dsp:cNvSpPr/>
      </dsp:nvSpPr>
      <dsp:spPr>
        <a:xfrm>
          <a:off x="3210703" y="961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Assemble the Team</a:t>
          </a:r>
        </a:p>
      </dsp:txBody>
      <dsp:txXfrm>
        <a:off x="3273233" y="63491"/>
        <a:ext cx="2009838" cy="1155879"/>
      </dsp:txXfrm>
    </dsp:sp>
    <dsp:sp modelId="{58186797-8047-42C8-BB22-518898EA2C87}">
      <dsp:nvSpPr>
        <dsp:cNvPr id="0" name=""/>
        <dsp:cNvSpPr/>
      </dsp:nvSpPr>
      <dsp:spPr>
        <a:xfrm>
          <a:off x="1652227" y="1280100"/>
          <a:ext cx="5251850" cy="460426"/>
        </a:xfrm>
        <a:custGeom>
          <a:avLst/>
          <a:gdLst/>
          <a:ahLst/>
          <a:cxnLst/>
          <a:rect l="0" t="0" r="0" b="0"/>
          <a:pathLst>
            <a:path>
              <a:moveTo>
                <a:pt x="5251850" y="0"/>
              </a:moveTo>
              <a:lnTo>
                <a:pt x="5251850" y="247313"/>
              </a:lnTo>
              <a:lnTo>
                <a:pt x="0" y="247313"/>
              </a:lnTo>
              <a:lnTo>
                <a:pt x="0" y="460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6284" y="1507858"/>
        <a:ext cx="263737" cy="4910"/>
      </dsp:txXfrm>
    </dsp:sp>
    <dsp:sp modelId="{FC9DA700-105A-4AAF-BEE0-15F04801E0D8}">
      <dsp:nvSpPr>
        <dsp:cNvPr id="0" name=""/>
        <dsp:cNvSpPr/>
      </dsp:nvSpPr>
      <dsp:spPr>
        <a:xfrm>
          <a:off x="5836628" y="961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Current State</a:t>
          </a:r>
        </a:p>
      </dsp:txBody>
      <dsp:txXfrm>
        <a:off x="5899158" y="63491"/>
        <a:ext cx="2009838" cy="1155879"/>
      </dsp:txXfrm>
    </dsp:sp>
    <dsp:sp modelId="{496AFE30-BDFE-41E5-90D3-85C112ACDF62}">
      <dsp:nvSpPr>
        <dsp:cNvPr id="0" name=""/>
        <dsp:cNvSpPr/>
      </dsp:nvSpPr>
      <dsp:spPr>
        <a:xfrm>
          <a:off x="2717877" y="2367677"/>
          <a:ext cx="460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5814" y="2410941"/>
        <a:ext cx="24551" cy="4910"/>
      </dsp:txXfrm>
    </dsp:sp>
    <dsp:sp modelId="{6FD86F55-298C-4DF0-A492-17E7B855AD9B}">
      <dsp:nvSpPr>
        <dsp:cNvPr id="0" name=""/>
        <dsp:cNvSpPr/>
      </dsp:nvSpPr>
      <dsp:spPr>
        <a:xfrm>
          <a:off x="584778" y="1772927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Create the Campaign</a:t>
          </a:r>
        </a:p>
      </dsp:txBody>
      <dsp:txXfrm>
        <a:off x="647308" y="1835457"/>
        <a:ext cx="2009838" cy="1155879"/>
      </dsp:txXfrm>
    </dsp:sp>
    <dsp:sp modelId="{7385D3B0-F956-4972-A0A2-7DD96D371464}">
      <dsp:nvSpPr>
        <dsp:cNvPr id="0" name=""/>
        <dsp:cNvSpPr/>
      </dsp:nvSpPr>
      <dsp:spPr>
        <a:xfrm>
          <a:off x="5343802" y="2367677"/>
          <a:ext cx="460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0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1739" y="2410941"/>
        <a:ext cx="24551" cy="4910"/>
      </dsp:txXfrm>
    </dsp:sp>
    <dsp:sp modelId="{A3FB5E8F-D6C3-480C-B07D-DD3B32CC5068}">
      <dsp:nvSpPr>
        <dsp:cNvPr id="0" name=""/>
        <dsp:cNvSpPr/>
      </dsp:nvSpPr>
      <dsp:spPr>
        <a:xfrm>
          <a:off x="3210703" y="1772927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Distribution Channels</a:t>
          </a:r>
        </a:p>
      </dsp:txBody>
      <dsp:txXfrm>
        <a:off x="3273233" y="1835457"/>
        <a:ext cx="2009838" cy="1155879"/>
      </dsp:txXfrm>
    </dsp:sp>
    <dsp:sp modelId="{12C015B3-77FD-44D4-8BE6-BE13DFA4FDA6}">
      <dsp:nvSpPr>
        <dsp:cNvPr id="0" name=""/>
        <dsp:cNvSpPr/>
      </dsp:nvSpPr>
      <dsp:spPr>
        <a:xfrm>
          <a:off x="1652227" y="3052066"/>
          <a:ext cx="5251850" cy="460426"/>
        </a:xfrm>
        <a:custGeom>
          <a:avLst/>
          <a:gdLst/>
          <a:ahLst/>
          <a:cxnLst/>
          <a:rect l="0" t="0" r="0" b="0"/>
          <a:pathLst>
            <a:path>
              <a:moveTo>
                <a:pt x="5251850" y="0"/>
              </a:moveTo>
              <a:lnTo>
                <a:pt x="5251850" y="247313"/>
              </a:lnTo>
              <a:lnTo>
                <a:pt x="0" y="247313"/>
              </a:lnTo>
              <a:lnTo>
                <a:pt x="0" y="460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6284" y="3279824"/>
        <a:ext cx="263737" cy="4910"/>
      </dsp:txXfrm>
    </dsp:sp>
    <dsp:sp modelId="{1B633C85-D71F-4863-94B5-2DCFDAB3C1DA}">
      <dsp:nvSpPr>
        <dsp:cNvPr id="0" name=""/>
        <dsp:cNvSpPr/>
      </dsp:nvSpPr>
      <dsp:spPr>
        <a:xfrm>
          <a:off x="5836628" y="1772927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Execute</a:t>
          </a:r>
        </a:p>
      </dsp:txBody>
      <dsp:txXfrm>
        <a:off x="5899158" y="1835457"/>
        <a:ext cx="2009838" cy="1155879"/>
      </dsp:txXfrm>
    </dsp:sp>
    <dsp:sp modelId="{03D57BD0-6D9C-4BA6-8B84-77F978E14B3C}">
      <dsp:nvSpPr>
        <dsp:cNvPr id="0" name=""/>
        <dsp:cNvSpPr/>
      </dsp:nvSpPr>
      <dsp:spPr>
        <a:xfrm>
          <a:off x="584778" y="3544893"/>
          <a:ext cx="2134898" cy="12809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Monitor</a:t>
          </a:r>
        </a:p>
      </dsp:txBody>
      <dsp:txXfrm>
        <a:off x="647308" y="3607423"/>
        <a:ext cx="2009838" cy="1155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9EBF6-E21F-4E9E-A649-E311E0A2D583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4B10-1353-481F-81E2-A0FDBC417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3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11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3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4B10-1353-481F-81E2-A0FDBC4172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9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1274" y="1122363"/>
            <a:ext cx="8991601" cy="2387600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z="6000" dirty="0"/>
              <a:t>What’s the Message? </a:t>
            </a:r>
            <a:br>
              <a:rPr lang="en-US" sz="6000" dirty="0"/>
            </a:br>
            <a:r>
              <a:rPr lang="en-US" sz="6000" dirty="0"/>
              <a:t>A Compelling case for Your disability inclusion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274" y="3602038"/>
            <a:ext cx="89916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0548" y="6332566"/>
            <a:ext cx="18629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E63D53-D61B-4702-B22C-FAE4FF39C0BD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0B2829A7-6A75-432D-902C-AFF710972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8006" y="142613"/>
            <a:ext cx="1837189" cy="6034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0" y="151002"/>
            <a:ext cx="7033643" cy="602596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7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274" y="1709738"/>
            <a:ext cx="8991601" cy="2852737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274" y="4589463"/>
            <a:ext cx="8991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799" y="1291906"/>
            <a:ext cx="4333875" cy="4885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291905"/>
            <a:ext cx="4334256" cy="48850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749" y="1278492"/>
            <a:ext cx="4334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1750" y="2206305"/>
            <a:ext cx="4334256" cy="3959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777" y="1295270"/>
            <a:ext cx="4334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39000" y="2206305"/>
            <a:ext cx="4334256" cy="3959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571750" y="140017"/>
            <a:ext cx="8999538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1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7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7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596" y="151003"/>
            <a:ext cx="3657600" cy="145129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475" y="159391"/>
            <a:ext cx="5109331" cy="6006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3596" y="1744910"/>
            <a:ext cx="3657600" cy="44377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5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459" y="151002"/>
            <a:ext cx="3649211" cy="145129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6989" y="151003"/>
            <a:ext cx="5111496" cy="60232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3596" y="1736521"/>
            <a:ext cx="3649211" cy="44293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63D53-D61B-4702-B22C-FAE4FF39C0BD}" type="datetimeFigureOut">
              <a:rPr lang="en-US" smtClean="0"/>
              <a:t>6/16/2017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29A7-6A75-432D-902C-AFF710972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609849" y="140017"/>
            <a:ext cx="8961120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609849" y="1282223"/>
            <a:ext cx="8961120" cy="488368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2440548" y="6332566"/>
            <a:ext cx="18629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78E63D53-D61B-4702-B22C-FAE4FF39C0BD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17891" y="6329257"/>
            <a:ext cx="5394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727747" y="6329257"/>
            <a:ext cx="1846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0B2829A7-6A75-432D-902C-AFF710972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3" name="Freeform 116"/>
          <p:cNvSpPr>
            <a:spLocks/>
          </p:cNvSpPr>
          <p:nvPr userDrawn="1"/>
        </p:nvSpPr>
        <p:spPr bwMode="auto">
          <a:xfrm>
            <a:off x="648494" y="-223838"/>
            <a:ext cx="11113" cy="14288"/>
          </a:xfrm>
          <a:custGeom>
            <a:avLst/>
            <a:gdLst>
              <a:gd name="T0" fmla="*/ 6 w 11"/>
              <a:gd name="T1" fmla="*/ 0 h 13"/>
              <a:gd name="T2" fmla="*/ 0 w 11"/>
              <a:gd name="T3" fmla="*/ 7 h 13"/>
              <a:gd name="T4" fmla="*/ 5 w 11"/>
              <a:gd name="T5" fmla="*/ 12 h 13"/>
              <a:gd name="T6" fmla="*/ 11 w 11"/>
              <a:gd name="T7" fmla="*/ 8 h 13"/>
              <a:gd name="T8" fmla="*/ 6 w 11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0"/>
                </a:moveTo>
                <a:cubicBezTo>
                  <a:pt x="3" y="4"/>
                  <a:pt x="0" y="6"/>
                  <a:pt x="0" y="7"/>
                </a:cubicBezTo>
                <a:cubicBezTo>
                  <a:pt x="0" y="9"/>
                  <a:pt x="3" y="12"/>
                  <a:pt x="5" y="12"/>
                </a:cubicBezTo>
                <a:cubicBezTo>
                  <a:pt x="7" y="13"/>
                  <a:pt x="10" y="10"/>
                  <a:pt x="11" y="8"/>
                </a:cubicBezTo>
                <a:cubicBezTo>
                  <a:pt x="11" y="6"/>
                  <a:pt x="8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8" name="Freeform 282"/>
          <p:cNvSpPr>
            <a:spLocks/>
          </p:cNvSpPr>
          <p:nvPr userDrawn="1"/>
        </p:nvSpPr>
        <p:spPr bwMode="auto">
          <a:xfrm>
            <a:off x="4874419" y="-122237"/>
            <a:ext cx="12700" cy="12700"/>
          </a:xfrm>
          <a:custGeom>
            <a:avLst/>
            <a:gdLst>
              <a:gd name="T0" fmla="*/ 5 w 11"/>
              <a:gd name="T1" fmla="*/ 0 h 12"/>
              <a:gd name="T2" fmla="*/ 11 w 11"/>
              <a:gd name="T3" fmla="*/ 7 h 12"/>
              <a:gd name="T4" fmla="*/ 5 w 11"/>
              <a:gd name="T5" fmla="*/ 12 h 12"/>
              <a:gd name="T6" fmla="*/ 0 w 11"/>
              <a:gd name="T7" fmla="*/ 7 h 12"/>
              <a:gd name="T8" fmla="*/ 5 w 11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2">
                <a:moveTo>
                  <a:pt x="5" y="0"/>
                </a:moveTo>
                <a:cubicBezTo>
                  <a:pt x="8" y="3"/>
                  <a:pt x="11" y="5"/>
                  <a:pt x="11" y="7"/>
                </a:cubicBezTo>
                <a:cubicBezTo>
                  <a:pt x="10" y="9"/>
                  <a:pt x="7" y="12"/>
                  <a:pt x="5" y="12"/>
                </a:cubicBezTo>
                <a:cubicBezTo>
                  <a:pt x="4" y="12"/>
                  <a:pt x="0" y="9"/>
                  <a:pt x="0" y="7"/>
                </a:cubicBezTo>
                <a:cubicBezTo>
                  <a:pt x="0" y="5"/>
                  <a:pt x="3" y="3"/>
                  <a:pt x="5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1" name="Freeform 285"/>
          <p:cNvSpPr>
            <a:spLocks/>
          </p:cNvSpPr>
          <p:nvPr userDrawn="1"/>
        </p:nvSpPr>
        <p:spPr bwMode="auto">
          <a:xfrm>
            <a:off x="3612357" y="-1658937"/>
            <a:ext cx="15875" cy="12700"/>
          </a:xfrm>
          <a:custGeom>
            <a:avLst/>
            <a:gdLst>
              <a:gd name="T0" fmla="*/ 14 w 14"/>
              <a:gd name="T1" fmla="*/ 5 h 12"/>
              <a:gd name="T2" fmla="*/ 6 w 14"/>
              <a:gd name="T3" fmla="*/ 0 h 12"/>
              <a:gd name="T4" fmla="*/ 0 w 14"/>
              <a:gd name="T5" fmla="*/ 6 h 12"/>
              <a:gd name="T6" fmla="*/ 7 w 14"/>
              <a:gd name="T7" fmla="*/ 12 h 12"/>
              <a:gd name="T8" fmla="*/ 14 w 14"/>
              <a:gd name="T9" fmla="*/ 8 h 12"/>
              <a:gd name="T10" fmla="*/ 14 w 14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2">
                <a:moveTo>
                  <a:pt x="14" y="5"/>
                </a:moveTo>
                <a:cubicBezTo>
                  <a:pt x="11" y="3"/>
                  <a:pt x="9" y="0"/>
                  <a:pt x="6" y="0"/>
                </a:cubicBezTo>
                <a:cubicBezTo>
                  <a:pt x="4" y="0"/>
                  <a:pt x="2" y="4"/>
                  <a:pt x="0" y="6"/>
                </a:cubicBezTo>
                <a:cubicBezTo>
                  <a:pt x="2" y="8"/>
                  <a:pt x="4" y="11"/>
                  <a:pt x="7" y="12"/>
                </a:cubicBezTo>
                <a:cubicBezTo>
                  <a:pt x="9" y="12"/>
                  <a:pt x="12" y="9"/>
                  <a:pt x="14" y="8"/>
                </a:cubicBezTo>
                <a:cubicBezTo>
                  <a:pt x="14" y="7"/>
                  <a:pt x="14" y="6"/>
                  <a:pt x="14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2" name="Freeform 286"/>
          <p:cNvSpPr>
            <a:spLocks/>
          </p:cNvSpPr>
          <p:nvPr userDrawn="1"/>
        </p:nvSpPr>
        <p:spPr bwMode="auto">
          <a:xfrm>
            <a:off x="4023519" y="-2435225"/>
            <a:ext cx="14288" cy="15875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4"/>
                  <a:pt x="0" y="7"/>
                  <a:pt x="0" y="9"/>
                </a:cubicBezTo>
                <a:cubicBezTo>
                  <a:pt x="1" y="11"/>
                  <a:pt x="4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3" name="Freeform 287"/>
          <p:cNvSpPr>
            <a:spLocks/>
          </p:cNvSpPr>
          <p:nvPr userDrawn="1"/>
        </p:nvSpPr>
        <p:spPr bwMode="auto">
          <a:xfrm>
            <a:off x="3899694" y="-2154237"/>
            <a:ext cx="14288" cy="15875"/>
          </a:xfrm>
          <a:custGeom>
            <a:avLst/>
            <a:gdLst>
              <a:gd name="T0" fmla="*/ 6 w 13"/>
              <a:gd name="T1" fmla="*/ 15 h 15"/>
              <a:gd name="T2" fmla="*/ 13 w 13"/>
              <a:gd name="T3" fmla="*/ 6 h 15"/>
              <a:gd name="T4" fmla="*/ 7 w 13"/>
              <a:gd name="T5" fmla="*/ 1 h 15"/>
              <a:gd name="T6" fmla="*/ 0 w 13"/>
              <a:gd name="T7" fmla="*/ 6 h 15"/>
              <a:gd name="T8" fmla="*/ 6 w 13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15"/>
                </a:moveTo>
                <a:cubicBezTo>
                  <a:pt x="9" y="11"/>
                  <a:pt x="13" y="9"/>
                  <a:pt x="13" y="6"/>
                </a:cubicBezTo>
                <a:cubicBezTo>
                  <a:pt x="12" y="4"/>
                  <a:pt x="9" y="1"/>
                  <a:pt x="7" y="1"/>
                </a:cubicBezTo>
                <a:cubicBezTo>
                  <a:pt x="5" y="0"/>
                  <a:pt x="1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4" name="Freeform 288"/>
          <p:cNvSpPr>
            <a:spLocks/>
          </p:cNvSpPr>
          <p:nvPr userDrawn="1"/>
        </p:nvSpPr>
        <p:spPr bwMode="auto">
          <a:xfrm>
            <a:off x="3980657" y="-1577975"/>
            <a:ext cx="12700" cy="15875"/>
          </a:xfrm>
          <a:custGeom>
            <a:avLst/>
            <a:gdLst>
              <a:gd name="T0" fmla="*/ 6 w 12"/>
              <a:gd name="T1" fmla="*/ 15 h 15"/>
              <a:gd name="T2" fmla="*/ 12 w 12"/>
              <a:gd name="T3" fmla="*/ 6 h 15"/>
              <a:gd name="T4" fmla="*/ 6 w 12"/>
              <a:gd name="T5" fmla="*/ 1 h 15"/>
              <a:gd name="T6" fmla="*/ 0 w 12"/>
              <a:gd name="T7" fmla="*/ 6 h 15"/>
              <a:gd name="T8" fmla="*/ 6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6" y="15"/>
                </a:moveTo>
                <a:cubicBezTo>
                  <a:pt x="9" y="11"/>
                  <a:pt x="12" y="8"/>
                  <a:pt x="12" y="6"/>
                </a:cubicBezTo>
                <a:cubicBezTo>
                  <a:pt x="12" y="4"/>
                  <a:pt x="8" y="1"/>
                  <a:pt x="6" y="1"/>
                </a:cubicBezTo>
                <a:cubicBezTo>
                  <a:pt x="4" y="0"/>
                  <a:pt x="0" y="4"/>
                  <a:pt x="0" y="6"/>
                </a:cubicBezTo>
                <a:cubicBezTo>
                  <a:pt x="0" y="8"/>
                  <a:pt x="3" y="11"/>
                  <a:pt x="6" y="1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5" name="Freeform 289"/>
          <p:cNvSpPr>
            <a:spLocks/>
          </p:cNvSpPr>
          <p:nvPr userDrawn="1"/>
        </p:nvSpPr>
        <p:spPr bwMode="auto">
          <a:xfrm>
            <a:off x="3640932" y="-2432050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1"/>
                  <a:pt x="15" y="8"/>
                  <a:pt x="17" y="7"/>
                </a:cubicBezTo>
                <a:cubicBezTo>
                  <a:pt x="15" y="4"/>
                  <a:pt x="13" y="1"/>
                  <a:pt x="11" y="0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6" name="Freeform 290"/>
          <p:cNvSpPr>
            <a:spLocks/>
          </p:cNvSpPr>
          <p:nvPr userDrawn="1"/>
        </p:nvSpPr>
        <p:spPr bwMode="auto">
          <a:xfrm>
            <a:off x="4029869" y="-1885950"/>
            <a:ext cx="14288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7" name="Freeform 291"/>
          <p:cNvSpPr>
            <a:spLocks/>
          </p:cNvSpPr>
          <p:nvPr userDrawn="1"/>
        </p:nvSpPr>
        <p:spPr bwMode="auto">
          <a:xfrm>
            <a:off x="4334669" y="-2430462"/>
            <a:ext cx="11113" cy="12700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8" name="Freeform 292"/>
          <p:cNvSpPr>
            <a:spLocks/>
          </p:cNvSpPr>
          <p:nvPr userDrawn="1"/>
        </p:nvSpPr>
        <p:spPr bwMode="auto">
          <a:xfrm>
            <a:off x="4247357" y="-2065337"/>
            <a:ext cx="14288" cy="9525"/>
          </a:xfrm>
          <a:custGeom>
            <a:avLst/>
            <a:gdLst>
              <a:gd name="T0" fmla="*/ 12 w 12"/>
              <a:gd name="T1" fmla="*/ 5 h 9"/>
              <a:gd name="T2" fmla="*/ 5 w 12"/>
              <a:gd name="T3" fmla="*/ 0 h 9"/>
              <a:gd name="T4" fmla="*/ 0 w 12"/>
              <a:gd name="T5" fmla="*/ 4 h 9"/>
              <a:gd name="T6" fmla="*/ 5 w 12"/>
              <a:gd name="T7" fmla="*/ 9 h 9"/>
              <a:gd name="T8" fmla="*/ 12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12" y="5"/>
                </a:moveTo>
                <a:cubicBezTo>
                  <a:pt x="9" y="2"/>
                  <a:pt x="7" y="0"/>
                  <a:pt x="5" y="0"/>
                </a:cubicBezTo>
                <a:cubicBezTo>
                  <a:pt x="3" y="0"/>
                  <a:pt x="2" y="3"/>
                  <a:pt x="0" y="4"/>
                </a:cubicBezTo>
                <a:cubicBezTo>
                  <a:pt x="2" y="6"/>
                  <a:pt x="3" y="8"/>
                  <a:pt x="5" y="9"/>
                </a:cubicBezTo>
                <a:cubicBezTo>
                  <a:pt x="6" y="9"/>
                  <a:pt x="9" y="7"/>
                  <a:pt x="12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9" name="Freeform 293"/>
          <p:cNvSpPr>
            <a:spLocks/>
          </p:cNvSpPr>
          <p:nvPr userDrawn="1"/>
        </p:nvSpPr>
        <p:spPr bwMode="auto">
          <a:xfrm>
            <a:off x="4279107" y="-1284287"/>
            <a:ext cx="9525" cy="11113"/>
          </a:xfrm>
          <a:custGeom>
            <a:avLst/>
            <a:gdLst>
              <a:gd name="T0" fmla="*/ 4 w 9"/>
              <a:gd name="T1" fmla="*/ 11 h 11"/>
              <a:gd name="T2" fmla="*/ 9 w 9"/>
              <a:gd name="T3" fmla="*/ 5 h 11"/>
              <a:gd name="T4" fmla="*/ 5 w 9"/>
              <a:gd name="T5" fmla="*/ 1 h 11"/>
              <a:gd name="T6" fmla="*/ 0 w 9"/>
              <a:gd name="T7" fmla="*/ 5 h 11"/>
              <a:gd name="T8" fmla="*/ 4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11"/>
                </a:moveTo>
                <a:cubicBezTo>
                  <a:pt x="7" y="8"/>
                  <a:pt x="9" y="6"/>
                  <a:pt x="9" y="5"/>
                </a:cubicBezTo>
                <a:cubicBezTo>
                  <a:pt x="9" y="3"/>
                  <a:pt x="6" y="1"/>
                  <a:pt x="5" y="1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4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0" name="Freeform 294"/>
          <p:cNvSpPr>
            <a:spLocks/>
          </p:cNvSpPr>
          <p:nvPr userDrawn="1"/>
        </p:nvSpPr>
        <p:spPr bwMode="auto">
          <a:xfrm>
            <a:off x="4199732" y="-1487487"/>
            <a:ext cx="14288" cy="9525"/>
          </a:xfrm>
          <a:custGeom>
            <a:avLst/>
            <a:gdLst>
              <a:gd name="T0" fmla="*/ 0 w 12"/>
              <a:gd name="T1" fmla="*/ 5 h 9"/>
              <a:gd name="T2" fmla="*/ 7 w 12"/>
              <a:gd name="T3" fmla="*/ 9 h 9"/>
              <a:gd name="T4" fmla="*/ 12 w 12"/>
              <a:gd name="T5" fmla="*/ 4 h 9"/>
              <a:gd name="T6" fmla="*/ 7 w 12"/>
              <a:gd name="T7" fmla="*/ 0 h 9"/>
              <a:gd name="T8" fmla="*/ 0 w 12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5"/>
                </a:moveTo>
                <a:cubicBezTo>
                  <a:pt x="3" y="7"/>
                  <a:pt x="6" y="9"/>
                  <a:pt x="7" y="9"/>
                </a:cubicBezTo>
                <a:cubicBezTo>
                  <a:pt x="9" y="8"/>
                  <a:pt x="10" y="6"/>
                  <a:pt x="12" y="4"/>
                </a:cubicBezTo>
                <a:cubicBezTo>
                  <a:pt x="10" y="3"/>
                  <a:pt x="9" y="0"/>
                  <a:pt x="7" y="0"/>
                </a:cubicBezTo>
                <a:cubicBezTo>
                  <a:pt x="5" y="0"/>
                  <a:pt x="3" y="2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1" name="Freeform 295"/>
          <p:cNvSpPr>
            <a:spLocks/>
          </p:cNvSpPr>
          <p:nvPr userDrawn="1"/>
        </p:nvSpPr>
        <p:spPr bwMode="auto">
          <a:xfrm>
            <a:off x="3709194" y="-1920875"/>
            <a:ext cx="14288" cy="9525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8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4" y="7"/>
                  <a:pt x="5" y="9"/>
                  <a:pt x="7" y="9"/>
                </a:cubicBezTo>
                <a:cubicBezTo>
                  <a:pt x="9" y="9"/>
                  <a:pt x="11" y="7"/>
                  <a:pt x="12" y="6"/>
                </a:cubicBezTo>
                <a:cubicBezTo>
                  <a:pt x="11" y="4"/>
                  <a:pt x="10" y="1"/>
                  <a:pt x="8" y="1"/>
                </a:cubicBezTo>
                <a:cubicBezTo>
                  <a:pt x="6" y="0"/>
                  <a:pt x="4" y="2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2" name="Freeform 296"/>
          <p:cNvSpPr>
            <a:spLocks/>
          </p:cNvSpPr>
          <p:nvPr userDrawn="1"/>
        </p:nvSpPr>
        <p:spPr bwMode="auto">
          <a:xfrm>
            <a:off x="3007519" y="-1622425"/>
            <a:ext cx="17463" cy="12700"/>
          </a:xfrm>
          <a:custGeom>
            <a:avLst/>
            <a:gdLst>
              <a:gd name="T0" fmla="*/ 15 w 15"/>
              <a:gd name="T1" fmla="*/ 5 h 12"/>
              <a:gd name="T2" fmla="*/ 6 w 15"/>
              <a:gd name="T3" fmla="*/ 0 h 12"/>
              <a:gd name="T4" fmla="*/ 0 w 15"/>
              <a:gd name="T5" fmla="*/ 6 h 12"/>
              <a:gd name="T6" fmla="*/ 7 w 15"/>
              <a:gd name="T7" fmla="*/ 12 h 12"/>
              <a:gd name="T8" fmla="*/ 15 w 15"/>
              <a:gd name="T9" fmla="*/ 8 h 12"/>
              <a:gd name="T10" fmla="*/ 15 w 15"/>
              <a:gd name="T1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2" y="3"/>
                  <a:pt x="9" y="0"/>
                  <a:pt x="6" y="0"/>
                </a:cubicBezTo>
                <a:cubicBezTo>
                  <a:pt x="4" y="1"/>
                  <a:pt x="2" y="4"/>
                  <a:pt x="0" y="6"/>
                </a:cubicBezTo>
                <a:cubicBezTo>
                  <a:pt x="3" y="8"/>
                  <a:pt x="5" y="12"/>
                  <a:pt x="7" y="12"/>
                </a:cubicBezTo>
                <a:cubicBezTo>
                  <a:pt x="9" y="12"/>
                  <a:pt x="12" y="9"/>
                  <a:pt x="15" y="8"/>
                </a:cubicBezTo>
                <a:cubicBezTo>
                  <a:pt x="15" y="7"/>
                  <a:pt x="15" y="6"/>
                  <a:pt x="15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3" name="Freeform 297"/>
          <p:cNvSpPr>
            <a:spLocks/>
          </p:cNvSpPr>
          <p:nvPr userDrawn="1"/>
        </p:nvSpPr>
        <p:spPr bwMode="auto">
          <a:xfrm>
            <a:off x="3418682" y="-2400300"/>
            <a:ext cx="14288" cy="17463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1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4" name="Freeform 298"/>
          <p:cNvSpPr>
            <a:spLocks/>
          </p:cNvSpPr>
          <p:nvPr userDrawn="1"/>
        </p:nvSpPr>
        <p:spPr bwMode="auto">
          <a:xfrm>
            <a:off x="3294857" y="-2117725"/>
            <a:ext cx="14288" cy="14288"/>
          </a:xfrm>
          <a:custGeom>
            <a:avLst/>
            <a:gdLst>
              <a:gd name="T0" fmla="*/ 6 w 13"/>
              <a:gd name="T1" fmla="*/ 14 h 14"/>
              <a:gd name="T2" fmla="*/ 13 w 13"/>
              <a:gd name="T3" fmla="*/ 6 h 14"/>
              <a:gd name="T4" fmla="*/ 7 w 13"/>
              <a:gd name="T5" fmla="*/ 0 h 14"/>
              <a:gd name="T6" fmla="*/ 1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10" y="10"/>
                  <a:pt x="13" y="8"/>
                  <a:pt x="13" y="6"/>
                </a:cubicBezTo>
                <a:cubicBezTo>
                  <a:pt x="13" y="3"/>
                  <a:pt x="9" y="0"/>
                  <a:pt x="7" y="0"/>
                </a:cubicBezTo>
                <a:cubicBezTo>
                  <a:pt x="5" y="0"/>
                  <a:pt x="1" y="3"/>
                  <a:pt x="1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5" name="Freeform 299"/>
          <p:cNvSpPr>
            <a:spLocks/>
          </p:cNvSpPr>
          <p:nvPr userDrawn="1"/>
        </p:nvSpPr>
        <p:spPr bwMode="auto">
          <a:xfrm>
            <a:off x="3375819" y="-1541462"/>
            <a:ext cx="14288" cy="15875"/>
          </a:xfrm>
          <a:custGeom>
            <a:avLst/>
            <a:gdLst>
              <a:gd name="T0" fmla="*/ 6 w 13"/>
              <a:gd name="T1" fmla="*/ 14 h 14"/>
              <a:gd name="T2" fmla="*/ 12 w 13"/>
              <a:gd name="T3" fmla="*/ 5 h 14"/>
              <a:gd name="T4" fmla="*/ 6 w 13"/>
              <a:gd name="T5" fmla="*/ 0 h 14"/>
              <a:gd name="T6" fmla="*/ 0 w 13"/>
              <a:gd name="T7" fmla="*/ 5 h 14"/>
              <a:gd name="T8" fmla="*/ 6 w 1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4">
                <a:moveTo>
                  <a:pt x="6" y="14"/>
                </a:moveTo>
                <a:cubicBezTo>
                  <a:pt x="9" y="10"/>
                  <a:pt x="13" y="7"/>
                  <a:pt x="12" y="5"/>
                </a:cubicBezTo>
                <a:cubicBezTo>
                  <a:pt x="12" y="3"/>
                  <a:pt x="8" y="0"/>
                  <a:pt x="6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7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6" name="Freeform 300"/>
          <p:cNvSpPr>
            <a:spLocks/>
          </p:cNvSpPr>
          <p:nvPr userDrawn="1"/>
        </p:nvSpPr>
        <p:spPr bwMode="auto">
          <a:xfrm>
            <a:off x="3037682" y="-2397125"/>
            <a:ext cx="19050" cy="14288"/>
          </a:xfrm>
          <a:custGeom>
            <a:avLst/>
            <a:gdLst>
              <a:gd name="T0" fmla="*/ 0 w 17"/>
              <a:gd name="T1" fmla="*/ 5 h 12"/>
              <a:gd name="T2" fmla="*/ 9 w 17"/>
              <a:gd name="T3" fmla="*/ 12 h 12"/>
              <a:gd name="T4" fmla="*/ 17 w 17"/>
              <a:gd name="T5" fmla="*/ 7 h 12"/>
              <a:gd name="T6" fmla="*/ 10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9" y="12"/>
                </a:cubicBezTo>
                <a:cubicBezTo>
                  <a:pt x="12" y="12"/>
                  <a:pt x="14" y="8"/>
                  <a:pt x="17" y="7"/>
                </a:cubicBezTo>
                <a:cubicBezTo>
                  <a:pt x="14" y="4"/>
                  <a:pt x="13" y="1"/>
                  <a:pt x="10" y="1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7" name="Freeform 301"/>
          <p:cNvSpPr>
            <a:spLocks/>
          </p:cNvSpPr>
          <p:nvPr userDrawn="1"/>
        </p:nvSpPr>
        <p:spPr bwMode="auto">
          <a:xfrm>
            <a:off x="3426619" y="-1849437"/>
            <a:ext cx="12700" cy="15875"/>
          </a:xfrm>
          <a:custGeom>
            <a:avLst/>
            <a:gdLst>
              <a:gd name="T0" fmla="*/ 6 w 12"/>
              <a:gd name="T1" fmla="*/ 14 h 14"/>
              <a:gd name="T2" fmla="*/ 12 w 12"/>
              <a:gd name="T3" fmla="*/ 6 h 14"/>
              <a:gd name="T4" fmla="*/ 5 w 12"/>
              <a:gd name="T5" fmla="*/ 0 h 14"/>
              <a:gd name="T6" fmla="*/ 0 w 12"/>
              <a:gd name="T7" fmla="*/ 5 h 14"/>
              <a:gd name="T8" fmla="*/ 6 w 12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4">
                <a:moveTo>
                  <a:pt x="6" y="14"/>
                </a:moveTo>
                <a:cubicBezTo>
                  <a:pt x="9" y="10"/>
                  <a:pt x="12" y="7"/>
                  <a:pt x="12" y="6"/>
                </a:cubicBezTo>
                <a:cubicBezTo>
                  <a:pt x="11" y="3"/>
                  <a:pt x="8" y="1"/>
                  <a:pt x="5" y="0"/>
                </a:cubicBezTo>
                <a:cubicBezTo>
                  <a:pt x="4" y="0"/>
                  <a:pt x="0" y="3"/>
                  <a:pt x="0" y="5"/>
                </a:cubicBezTo>
                <a:cubicBezTo>
                  <a:pt x="0" y="8"/>
                  <a:pt x="3" y="10"/>
                  <a:pt x="6" y="1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8" name="Freeform 302"/>
          <p:cNvSpPr>
            <a:spLocks/>
          </p:cNvSpPr>
          <p:nvPr userDrawn="1"/>
        </p:nvSpPr>
        <p:spPr bwMode="auto">
          <a:xfrm>
            <a:off x="3731419" y="-2393950"/>
            <a:ext cx="9525" cy="11113"/>
          </a:xfrm>
          <a:custGeom>
            <a:avLst/>
            <a:gdLst>
              <a:gd name="T0" fmla="*/ 5 w 9"/>
              <a:gd name="T1" fmla="*/ 11 h 11"/>
              <a:gd name="T2" fmla="*/ 9 w 9"/>
              <a:gd name="T3" fmla="*/ 5 h 11"/>
              <a:gd name="T4" fmla="*/ 4 w 9"/>
              <a:gd name="T5" fmla="*/ 0 h 11"/>
              <a:gd name="T6" fmla="*/ 0 w 9"/>
              <a:gd name="T7" fmla="*/ 5 h 11"/>
              <a:gd name="T8" fmla="*/ 5 w 9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5" y="11"/>
                </a:moveTo>
                <a:cubicBezTo>
                  <a:pt x="7" y="8"/>
                  <a:pt x="9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9" name="Freeform 303"/>
          <p:cNvSpPr>
            <a:spLocks/>
          </p:cNvSpPr>
          <p:nvPr userDrawn="1"/>
        </p:nvSpPr>
        <p:spPr bwMode="auto">
          <a:xfrm>
            <a:off x="3642519" y="-2030412"/>
            <a:ext cx="14288" cy="9525"/>
          </a:xfrm>
          <a:custGeom>
            <a:avLst/>
            <a:gdLst>
              <a:gd name="T0" fmla="*/ 13 w 13"/>
              <a:gd name="T1" fmla="*/ 5 h 9"/>
              <a:gd name="T2" fmla="*/ 6 w 13"/>
              <a:gd name="T3" fmla="*/ 0 h 9"/>
              <a:gd name="T4" fmla="*/ 0 w 13"/>
              <a:gd name="T5" fmla="*/ 4 h 9"/>
              <a:gd name="T6" fmla="*/ 5 w 13"/>
              <a:gd name="T7" fmla="*/ 9 h 9"/>
              <a:gd name="T8" fmla="*/ 13 w 13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9">
                <a:moveTo>
                  <a:pt x="13" y="5"/>
                </a:moveTo>
                <a:cubicBezTo>
                  <a:pt x="9" y="3"/>
                  <a:pt x="7" y="0"/>
                  <a:pt x="6" y="0"/>
                </a:cubicBezTo>
                <a:cubicBezTo>
                  <a:pt x="4" y="0"/>
                  <a:pt x="2" y="3"/>
                  <a:pt x="0" y="4"/>
                </a:cubicBezTo>
                <a:cubicBezTo>
                  <a:pt x="2" y="6"/>
                  <a:pt x="3" y="9"/>
                  <a:pt x="5" y="9"/>
                </a:cubicBezTo>
                <a:cubicBezTo>
                  <a:pt x="7" y="9"/>
                  <a:pt x="9" y="7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0" name="Freeform 304"/>
          <p:cNvSpPr>
            <a:spLocks/>
          </p:cNvSpPr>
          <p:nvPr userDrawn="1"/>
        </p:nvSpPr>
        <p:spPr bwMode="auto">
          <a:xfrm>
            <a:off x="3674269" y="-1247775"/>
            <a:ext cx="11113" cy="11113"/>
          </a:xfrm>
          <a:custGeom>
            <a:avLst/>
            <a:gdLst>
              <a:gd name="T0" fmla="*/ 5 w 10"/>
              <a:gd name="T1" fmla="*/ 10 h 10"/>
              <a:gd name="T2" fmla="*/ 9 w 10"/>
              <a:gd name="T3" fmla="*/ 4 h 10"/>
              <a:gd name="T4" fmla="*/ 5 w 10"/>
              <a:gd name="T5" fmla="*/ 0 h 10"/>
              <a:gd name="T6" fmla="*/ 0 w 10"/>
              <a:gd name="T7" fmla="*/ 4 h 10"/>
              <a:gd name="T8" fmla="*/ 5 w 10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0">
                <a:moveTo>
                  <a:pt x="5" y="10"/>
                </a:moveTo>
                <a:cubicBezTo>
                  <a:pt x="7" y="7"/>
                  <a:pt x="10" y="6"/>
                  <a:pt x="9" y="4"/>
                </a:cubicBezTo>
                <a:cubicBezTo>
                  <a:pt x="9" y="2"/>
                  <a:pt x="7" y="0"/>
                  <a:pt x="5" y="0"/>
                </a:cubicBezTo>
                <a:cubicBezTo>
                  <a:pt x="3" y="0"/>
                  <a:pt x="1" y="2"/>
                  <a:pt x="0" y="4"/>
                </a:cubicBezTo>
                <a:cubicBezTo>
                  <a:pt x="0" y="5"/>
                  <a:pt x="3" y="7"/>
                  <a:pt x="5" y="1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1" name="Freeform 305"/>
          <p:cNvSpPr>
            <a:spLocks/>
          </p:cNvSpPr>
          <p:nvPr userDrawn="1"/>
        </p:nvSpPr>
        <p:spPr bwMode="auto">
          <a:xfrm>
            <a:off x="3596482" y="-1450975"/>
            <a:ext cx="12700" cy="9525"/>
          </a:xfrm>
          <a:custGeom>
            <a:avLst/>
            <a:gdLst>
              <a:gd name="T0" fmla="*/ 0 w 11"/>
              <a:gd name="T1" fmla="*/ 5 h 9"/>
              <a:gd name="T2" fmla="*/ 7 w 11"/>
              <a:gd name="T3" fmla="*/ 9 h 9"/>
              <a:gd name="T4" fmla="*/ 11 w 11"/>
              <a:gd name="T5" fmla="*/ 4 h 9"/>
              <a:gd name="T6" fmla="*/ 6 w 11"/>
              <a:gd name="T7" fmla="*/ 0 h 9"/>
              <a:gd name="T8" fmla="*/ 0 w 11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0" y="5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6"/>
                  <a:pt x="11" y="4"/>
                </a:cubicBezTo>
                <a:cubicBezTo>
                  <a:pt x="10" y="3"/>
                  <a:pt x="8" y="0"/>
                  <a:pt x="6" y="0"/>
                </a:cubicBezTo>
                <a:cubicBezTo>
                  <a:pt x="5" y="0"/>
                  <a:pt x="3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2" name="Freeform 306"/>
          <p:cNvSpPr>
            <a:spLocks/>
          </p:cNvSpPr>
          <p:nvPr userDrawn="1"/>
        </p:nvSpPr>
        <p:spPr bwMode="auto">
          <a:xfrm>
            <a:off x="3105944" y="-1885950"/>
            <a:ext cx="12700" cy="11113"/>
          </a:xfrm>
          <a:custGeom>
            <a:avLst/>
            <a:gdLst>
              <a:gd name="T0" fmla="*/ 0 w 12"/>
              <a:gd name="T1" fmla="*/ 4 h 9"/>
              <a:gd name="T2" fmla="*/ 7 w 12"/>
              <a:gd name="T3" fmla="*/ 9 h 9"/>
              <a:gd name="T4" fmla="*/ 12 w 12"/>
              <a:gd name="T5" fmla="*/ 6 h 9"/>
              <a:gd name="T6" fmla="*/ 7 w 12"/>
              <a:gd name="T7" fmla="*/ 1 h 9"/>
              <a:gd name="T8" fmla="*/ 0 w 12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9">
                <a:moveTo>
                  <a:pt x="0" y="4"/>
                </a:moveTo>
                <a:cubicBezTo>
                  <a:pt x="3" y="7"/>
                  <a:pt x="5" y="9"/>
                  <a:pt x="7" y="9"/>
                </a:cubicBezTo>
                <a:cubicBezTo>
                  <a:pt x="8" y="9"/>
                  <a:pt x="10" y="7"/>
                  <a:pt x="12" y="6"/>
                </a:cubicBezTo>
                <a:cubicBezTo>
                  <a:pt x="10" y="4"/>
                  <a:pt x="9" y="1"/>
                  <a:pt x="7" y="1"/>
                </a:cubicBezTo>
                <a:cubicBezTo>
                  <a:pt x="6" y="0"/>
                  <a:pt x="4" y="3"/>
                  <a:pt x="0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3" name="Freeform 307"/>
          <p:cNvSpPr>
            <a:spLocks/>
          </p:cNvSpPr>
          <p:nvPr userDrawn="1"/>
        </p:nvSpPr>
        <p:spPr bwMode="auto">
          <a:xfrm>
            <a:off x="4344194" y="-93662"/>
            <a:ext cx="19050" cy="15875"/>
          </a:xfrm>
          <a:custGeom>
            <a:avLst/>
            <a:gdLst>
              <a:gd name="T0" fmla="*/ 0 w 17"/>
              <a:gd name="T1" fmla="*/ 5 h 14"/>
              <a:gd name="T2" fmla="*/ 9 w 17"/>
              <a:gd name="T3" fmla="*/ 0 h 14"/>
              <a:gd name="T4" fmla="*/ 17 w 17"/>
              <a:gd name="T5" fmla="*/ 7 h 14"/>
              <a:gd name="T6" fmla="*/ 9 w 17"/>
              <a:gd name="T7" fmla="*/ 13 h 14"/>
              <a:gd name="T8" fmla="*/ 0 w 17"/>
              <a:gd name="T9" fmla="*/ 9 h 14"/>
              <a:gd name="T10" fmla="*/ 0 w 17"/>
              <a:gd name="T1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4">
                <a:moveTo>
                  <a:pt x="0" y="5"/>
                </a:moveTo>
                <a:cubicBezTo>
                  <a:pt x="3" y="3"/>
                  <a:pt x="6" y="0"/>
                  <a:pt x="9" y="0"/>
                </a:cubicBezTo>
                <a:cubicBezTo>
                  <a:pt x="12" y="0"/>
                  <a:pt x="14" y="4"/>
                  <a:pt x="17" y="7"/>
                </a:cubicBezTo>
                <a:cubicBezTo>
                  <a:pt x="14" y="9"/>
                  <a:pt x="12" y="13"/>
                  <a:pt x="9" y="13"/>
                </a:cubicBezTo>
                <a:cubicBezTo>
                  <a:pt x="6" y="14"/>
                  <a:pt x="3" y="10"/>
                  <a:pt x="0" y="9"/>
                </a:cubicBezTo>
                <a:cubicBezTo>
                  <a:pt x="0" y="7"/>
                  <a:pt x="0" y="6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4" name="Freeform 308"/>
          <p:cNvSpPr>
            <a:spLocks/>
          </p:cNvSpPr>
          <p:nvPr userDrawn="1"/>
        </p:nvSpPr>
        <p:spPr bwMode="auto">
          <a:xfrm>
            <a:off x="3874294" y="-990600"/>
            <a:ext cx="14288" cy="17463"/>
          </a:xfrm>
          <a:custGeom>
            <a:avLst/>
            <a:gdLst>
              <a:gd name="T0" fmla="*/ 8 w 14"/>
              <a:gd name="T1" fmla="*/ 0 h 16"/>
              <a:gd name="T2" fmla="*/ 14 w 14"/>
              <a:gd name="T3" fmla="*/ 10 h 16"/>
              <a:gd name="T4" fmla="*/ 7 w 14"/>
              <a:gd name="T5" fmla="*/ 16 h 16"/>
              <a:gd name="T6" fmla="*/ 0 w 14"/>
              <a:gd name="T7" fmla="*/ 10 h 16"/>
              <a:gd name="T8" fmla="*/ 8 w 14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6">
                <a:moveTo>
                  <a:pt x="8" y="0"/>
                </a:moveTo>
                <a:cubicBezTo>
                  <a:pt x="11" y="5"/>
                  <a:pt x="14" y="8"/>
                  <a:pt x="14" y="10"/>
                </a:cubicBezTo>
                <a:cubicBezTo>
                  <a:pt x="13" y="13"/>
                  <a:pt x="9" y="16"/>
                  <a:pt x="7" y="16"/>
                </a:cubicBezTo>
                <a:cubicBezTo>
                  <a:pt x="4" y="16"/>
                  <a:pt x="0" y="12"/>
                  <a:pt x="0" y="10"/>
                </a:cubicBezTo>
                <a:cubicBezTo>
                  <a:pt x="0" y="7"/>
                  <a:pt x="4" y="4"/>
                  <a:pt x="8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5" name="Freeform 309"/>
          <p:cNvSpPr>
            <a:spLocks/>
          </p:cNvSpPr>
          <p:nvPr userDrawn="1"/>
        </p:nvSpPr>
        <p:spPr bwMode="auto">
          <a:xfrm>
            <a:off x="4015582" y="-665162"/>
            <a:ext cx="15875" cy="17463"/>
          </a:xfrm>
          <a:custGeom>
            <a:avLst/>
            <a:gdLst>
              <a:gd name="T0" fmla="*/ 8 w 15"/>
              <a:gd name="T1" fmla="*/ 16 h 16"/>
              <a:gd name="T2" fmla="*/ 0 w 15"/>
              <a:gd name="T3" fmla="*/ 7 h 16"/>
              <a:gd name="T4" fmla="*/ 7 w 15"/>
              <a:gd name="T5" fmla="*/ 0 h 16"/>
              <a:gd name="T6" fmla="*/ 14 w 15"/>
              <a:gd name="T7" fmla="*/ 6 h 16"/>
              <a:gd name="T8" fmla="*/ 8 w 15"/>
              <a:gd name="T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6">
                <a:moveTo>
                  <a:pt x="8" y="16"/>
                </a:moveTo>
                <a:cubicBezTo>
                  <a:pt x="4" y="12"/>
                  <a:pt x="0" y="9"/>
                  <a:pt x="0" y="7"/>
                </a:cubicBezTo>
                <a:cubicBezTo>
                  <a:pt x="0" y="4"/>
                  <a:pt x="4" y="0"/>
                  <a:pt x="7" y="0"/>
                </a:cubicBezTo>
                <a:cubicBezTo>
                  <a:pt x="9" y="0"/>
                  <a:pt x="14" y="3"/>
                  <a:pt x="14" y="6"/>
                </a:cubicBezTo>
                <a:cubicBezTo>
                  <a:pt x="15" y="8"/>
                  <a:pt x="11" y="11"/>
                  <a:pt x="8" y="1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7" name="Freeform 311"/>
          <p:cNvSpPr>
            <a:spLocks/>
          </p:cNvSpPr>
          <p:nvPr userDrawn="1"/>
        </p:nvSpPr>
        <p:spPr bwMode="auto">
          <a:xfrm>
            <a:off x="4309269" y="-987425"/>
            <a:ext cx="20638" cy="14288"/>
          </a:xfrm>
          <a:custGeom>
            <a:avLst/>
            <a:gdLst>
              <a:gd name="T0" fmla="*/ 19 w 19"/>
              <a:gd name="T1" fmla="*/ 6 h 13"/>
              <a:gd name="T2" fmla="*/ 8 w 19"/>
              <a:gd name="T3" fmla="*/ 13 h 13"/>
              <a:gd name="T4" fmla="*/ 0 w 19"/>
              <a:gd name="T5" fmla="*/ 7 h 13"/>
              <a:gd name="T6" fmla="*/ 7 w 19"/>
              <a:gd name="T7" fmla="*/ 0 h 13"/>
              <a:gd name="T8" fmla="*/ 19 w 19"/>
              <a:gd name="T9" fmla="*/ 6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3">
                <a:moveTo>
                  <a:pt x="19" y="6"/>
                </a:moveTo>
                <a:cubicBezTo>
                  <a:pt x="13" y="10"/>
                  <a:pt x="11" y="13"/>
                  <a:pt x="8" y="13"/>
                </a:cubicBezTo>
                <a:cubicBezTo>
                  <a:pt x="5" y="13"/>
                  <a:pt x="2" y="9"/>
                  <a:pt x="0" y="7"/>
                </a:cubicBezTo>
                <a:cubicBezTo>
                  <a:pt x="2" y="5"/>
                  <a:pt x="4" y="1"/>
                  <a:pt x="7" y="0"/>
                </a:cubicBezTo>
                <a:cubicBezTo>
                  <a:pt x="10" y="0"/>
                  <a:pt x="13" y="3"/>
                  <a:pt x="19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8" name="Freeform 312"/>
          <p:cNvSpPr>
            <a:spLocks/>
          </p:cNvSpPr>
          <p:nvPr userDrawn="1"/>
        </p:nvSpPr>
        <p:spPr bwMode="auto">
          <a:xfrm>
            <a:off x="3864769" y="-355600"/>
            <a:ext cx="15875" cy="19050"/>
          </a:xfrm>
          <a:custGeom>
            <a:avLst/>
            <a:gdLst>
              <a:gd name="T0" fmla="*/ 8 w 15"/>
              <a:gd name="T1" fmla="*/ 17 h 17"/>
              <a:gd name="T2" fmla="*/ 1 w 15"/>
              <a:gd name="T3" fmla="*/ 7 h 17"/>
              <a:gd name="T4" fmla="*/ 8 w 15"/>
              <a:gd name="T5" fmla="*/ 1 h 17"/>
              <a:gd name="T6" fmla="*/ 15 w 15"/>
              <a:gd name="T7" fmla="*/ 6 h 17"/>
              <a:gd name="T8" fmla="*/ 8 w 15"/>
              <a:gd name="T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8" y="17"/>
                </a:moveTo>
                <a:cubicBezTo>
                  <a:pt x="5" y="12"/>
                  <a:pt x="0" y="9"/>
                  <a:pt x="1" y="7"/>
                </a:cubicBezTo>
                <a:cubicBezTo>
                  <a:pt x="1" y="4"/>
                  <a:pt x="6" y="1"/>
                  <a:pt x="8" y="1"/>
                </a:cubicBezTo>
                <a:cubicBezTo>
                  <a:pt x="10" y="0"/>
                  <a:pt x="15" y="4"/>
                  <a:pt x="15" y="6"/>
                </a:cubicBezTo>
                <a:cubicBezTo>
                  <a:pt x="15" y="9"/>
                  <a:pt x="12" y="12"/>
                  <a:pt x="8" y="17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9" name="Freeform 313"/>
          <p:cNvSpPr>
            <a:spLocks/>
          </p:cNvSpPr>
          <p:nvPr userDrawn="1"/>
        </p:nvSpPr>
        <p:spPr bwMode="auto">
          <a:xfrm>
            <a:off x="3515519" y="-984250"/>
            <a:ext cx="14288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0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3"/>
                  <a:pt x="5" y="1"/>
                  <a:pt x="7" y="0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" name="Freeform 314"/>
          <p:cNvSpPr>
            <a:spLocks/>
          </p:cNvSpPr>
          <p:nvPr userDrawn="1"/>
        </p:nvSpPr>
        <p:spPr bwMode="auto">
          <a:xfrm>
            <a:off x="3613944" y="-563562"/>
            <a:ext cx="15875" cy="11113"/>
          </a:xfrm>
          <a:custGeom>
            <a:avLst/>
            <a:gdLst>
              <a:gd name="T0" fmla="*/ 0 w 14"/>
              <a:gd name="T1" fmla="*/ 6 h 10"/>
              <a:gd name="T2" fmla="*/ 8 w 14"/>
              <a:gd name="T3" fmla="*/ 0 h 10"/>
              <a:gd name="T4" fmla="*/ 14 w 14"/>
              <a:gd name="T5" fmla="*/ 5 h 10"/>
              <a:gd name="T6" fmla="*/ 9 w 14"/>
              <a:gd name="T7" fmla="*/ 10 h 10"/>
              <a:gd name="T8" fmla="*/ 0 w 14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0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3" name="Freeform 317"/>
          <p:cNvSpPr>
            <a:spLocks/>
          </p:cNvSpPr>
          <p:nvPr userDrawn="1"/>
        </p:nvSpPr>
        <p:spPr bwMode="auto">
          <a:xfrm>
            <a:off x="4236244" y="-395287"/>
            <a:ext cx="14288" cy="9525"/>
          </a:xfrm>
          <a:custGeom>
            <a:avLst/>
            <a:gdLst>
              <a:gd name="T0" fmla="*/ 13 w 13"/>
              <a:gd name="T1" fmla="*/ 4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4"/>
                </a:moveTo>
                <a:cubicBezTo>
                  <a:pt x="9" y="7"/>
                  <a:pt x="7" y="10"/>
                  <a:pt x="5" y="10"/>
                </a:cubicBezTo>
                <a:cubicBezTo>
                  <a:pt x="3" y="10"/>
                  <a:pt x="2" y="7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6" y="0"/>
                  <a:pt x="9" y="2"/>
                  <a:pt x="13" y="4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7" name="Freeform 341"/>
          <p:cNvSpPr>
            <a:spLocks/>
          </p:cNvSpPr>
          <p:nvPr userDrawn="1"/>
        </p:nvSpPr>
        <p:spPr bwMode="auto">
          <a:xfrm>
            <a:off x="8327232" y="-103187"/>
            <a:ext cx="14288" cy="15875"/>
          </a:xfrm>
          <a:custGeom>
            <a:avLst/>
            <a:gdLst>
              <a:gd name="T0" fmla="*/ 6 w 13"/>
              <a:gd name="T1" fmla="*/ 0 h 15"/>
              <a:gd name="T2" fmla="*/ 1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4" y="4"/>
                  <a:pt x="0" y="7"/>
                  <a:pt x="1" y="9"/>
                </a:cubicBezTo>
                <a:cubicBezTo>
                  <a:pt x="1" y="11"/>
                  <a:pt x="5" y="15"/>
                  <a:pt x="7" y="15"/>
                </a:cubicBezTo>
                <a:cubicBezTo>
                  <a:pt x="9" y="14"/>
                  <a:pt x="13" y="11"/>
                  <a:pt x="13" y="9"/>
                </a:cubicBezTo>
                <a:cubicBezTo>
                  <a:pt x="13" y="7"/>
                  <a:pt x="10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0" name="Freeform 344"/>
          <p:cNvSpPr>
            <a:spLocks/>
          </p:cNvSpPr>
          <p:nvPr userDrawn="1"/>
        </p:nvSpPr>
        <p:spPr bwMode="auto">
          <a:xfrm>
            <a:off x="7946232" y="-100012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6 h 12"/>
              <a:gd name="T6" fmla="*/ 10 w 17"/>
              <a:gd name="T7" fmla="*/ 0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7" y="12"/>
                  <a:pt x="10" y="12"/>
                </a:cubicBezTo>
                <a:cubicBezTo>
                  <a:pt x="12" y="11"/>
                  <a:pt x="14" y="8"/>
                  <a:pt x="17" y="6"/>
                </a:cubicBezTo>
                <a:cubicBezTo>
                  <a:pt x="15" y="4"/>
                  <a:pt x="13" y="1"/>
                  <a:pt x="10" y="0"/>
                </a:cubicBezTo>
                <a:cubicBezTo>
                  <a:pt x="8" y="0"/>
                  <a:pt x="5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" name="Freeform 346"/>
          <p:cNvSpPr>
            <a:spLocks/>
          </p:cNvSpPr>
          <p:nvPr userDrawn="1"/>
        </p:nvSpPr>
        <p:spPr bwMode="auto">
          <a:xfrm>
            <a:off x="8639969" y="-98425"/>
            <a:ext cx="11113" cy="12700"/>
          </a:xfrm>
          <a:custGeom>
            <a:avLst/>
            <a:gdLst>
              <a:gd name="T0" fmla="*/ 5 w 10"/>
              <a:gd name="T1" fmla="*/ 11 h 11"/>
              <a:gd name="T2" fmla="*/ 9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9" y="5"/>
                </a:cubicBezTo>
                <a:cubicBezTo>
                  <a:pt x="8" y="3"/>
                  <a:pt x="6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"/>
                  <a:pt x="2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8" name="Freeform 352"/>
          <p:cNvSpPr>
            <a:spLocks/>
          </p:cNvSpPr>
          <p:nvPr userDrawn="1"/>
        </p:nvSpPr>
        <p:spPr bwMode="auto">
          <a:xfrm>
            <a:off x="7722394" y="-68262"/>
            <a:ext cx="14288" cy="17463"/>
          </a:xfrm>
          <a:custGeom>
            <a:avLst/>
            <a:gdLst>
              <a:gd name="T0" fmla="*/ 6 w 13"/>
              <a:gd name="T1" fmla="*/ 0 h 15"/>
              <a:gd name="T2" fmla="*/ 0 w 13"/>
              <a:gd name="T3" fmla="*/ 9 h 15"/>
              <a:gd name="T4" fmla="*/ 7 w 13"/>
              <a:gd name="T5" fmla="*/ 15 h 15"/>
              <a:gd name="T6" fmla="*/ 13 w 13"/>
              <a:gd name="T7" fmla="*/ 9 h 15"/>
              <a:gd name="T8" fmla="*/ 6 w 1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6" y="0"/>
                </a:moveTo>
                <a:cubicBezTo>
                  <a:pt x="3" y="5"/>
                  <a:pt x="0" y="7"/>
                  <a:pt x="0" y="9"/>
                </a:cubicBezTo>
                <a:cubicBezTo>
                  <a:pt x="1" y="12"/>
                  <a:pt x="5" y="15"/>
                  <a:pt x="7" y="15"/>
                </a:cubicBezTo>
                <a:cubicBezTo>
                  <a:pt x="9" y="15"/>
                  <a:pt x="13" y="11"/>
                  <a:pt x="13" y="9"/>
                </a:cubicBezTo>
                <a:cubicBezTo>
                  <a:pt x="13" y="7"/>
                  <a:pt x="9" y="4"/>
                  <a:pt x="6" y="0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" name="Freeform 355"/>
          <p:cNvSpPr>
            <a:spLocks/>
          </p:cNvSpPr>
          <p:nvPr userDrawn="1"/>
        </p:nvSpPr>
        <p:spPr bwMode="auto">
          <a:xfrm>
            <a:off x="7341394" y="-63500"/>
            <a:ext cx="19050" cy="12700"/>
          </a:xfrm>
          <a:custGeom>
            <a:avLst/>
            <a:gdLst>
              <a:gd name="T0" fmla="*/ 0 w 17"/>
              <a:gd name="T1" fmla="*/ 5 h 12"/>
              <a:gd name="T2" fmla="*/ 10 w 17"/>
              <a:gd name="T3" fmla="*/ 12 h 12"/>
              <a:gd name="T4" fmla="*/ 17 w 17"/>
              <a:gd name="T5" fmla="*/ 7 h 12"/>
              <a:gd name="T6" fmla="*/ 11 w 17"/>
              <a:gd name="T7" fmla="*/ 1 h 12"/>
              <a:gd name="T8" fmla="*/ 0 w 17"/>
              <a:gd name="T9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0" y="5"/>
                </a:moveTo>
                <a:cubicBezTo>
                  <a:pt x="5" y="9"/>
                  <a:pt x="8" y="12"/>
                  <a:pt x="10" y="12"/>
                </a:cubicBezTo>
                <a:cubicBezTo>
                  <a:pt x="12" y="12"/>
                  <a:pt x="15" y="8"/>
                  <a:pt x="17" y="7"/>
                </a:cubicBezTo>
                <a:cubicBezTo>
                  <a:pt x="15" y="4"/>
                  <a:pt x="13" y="1"/>
                  <a:pt x="11" y="1"/>
                </a:cubicBezTo>
                <a:cubicBezTo>
                  <a:pt x="8" y="0"/>
                  <a:pt x="6" y="3"/>
                  <a:pt x="0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3" name="Freeform 357"/>
          <p:cNvSpPr>
            <a:spLocks/>
          </p:cNvSpPr>
          <p:nvPr userDrawn="1"/>
        </p:nvSpPr>
        <p:spPr bwMode="auto">
          <a:xfrm>
            <a:off x="8035132" y="-61912"/>
            <a:ext cx="11113" cy="11113"/>
          </a:xfrm>
          <a:custGeom>
            <a:avLst/>
            <a:gdLst>
              <a:gd name="T0" fmla="*/ 5 w 10"/>
              <a:gd name="T1" fmla="*/ 11 h 11"/>
              <a:gd name="T2" fmla="*/ 10 w 10"/>
              <a:gd name="T3" fmla="*/ 5 h 11"/>
              <a:gd name="T4" fmla="*/ 4 w 10"/>
              <a:gd name="T5" fmla="*/ 0 h 11"/>
              <a:gd name="T6" fmla="*/ 0 w 10"/>
              <a:gd name="T7" fmla="*/ 5 h 11"/>
              <a:gd name="T8" fmla="*/ 5 w 10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5" y="11"/>
                </a:moveTo>
                <a:cubicBezTo>
                  <a:pt x="7" y="8"/>
                  <a:pt x="10" y="6"/>
                  <a:pt x="10" y="5"/>
                </a:cubicBezTo>
                <a:cubicBezTo>
                  <a:pt x="9" y="3"/>
                  <a:pt x="7" y="1"/>
                  <a:pt x="4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7"/>
                  <a:pt x="3" y="8"/>
                  <a:pt x="5" y="11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612"/>
          <p:cNvSpPr>
            <a:spLocks/>
          </p:cNvSpPr>
          <p:nvPr userDrawn="1"/>
        </p:nvSpPr>
        <p:spPr bwMode="auto">
          <a:xfrm>
            <a:off x="11260932" y="4579937"/>
            <a:ext cx="12700" cy="14288"/>
          </a:xfrm>
          <a:custGeom>
            <a:avLst/>
            <a:gdLst>
              <a:gd name="T0" fmla="*/ 6 w 12"/>
              <a:gd name="T1" fmla="*/ 13 h 13"/>
              <a:gd name="T2" fmla="*/ 1 w 12"/>
              <a:gd name="T3" fmla="*/ 6 h 13"/>
              <a:gd name="T4" fmla="*/ 7 w 12"/>
              <a:gd name="T5" fmla="*/ 1 h 13"/>
              <a:gd name="T6" fmla="*/ 12 w 12"/>
              <a:gd name="T7" fmla="*/ 6 h 13"/>
              <a:gd name="T8" fmla="*/ 6 w 12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3">
                <a:moveTo>
                  <a:pt x="6" y="13"/>
                </a:moveTo>
                <a:cubicBezTo>
                  <a:pt x="4" y="10"/>
                  <a:pt x="0" y="7"/>
                  <a:pt x="1" y="6"/>
                </a:cubicBezTo>
                <a:cubicBezTo>
                  <a:pt x="2" y="4"/>
                  <a:pt x="5" y="1"/>
                  <a:pt x="7" y="1"/>
                </a:cubicBezTo>
                <a:cubicBezTo>
                  <a:pt x="8" y="0"/>
                  <a:pt x="12" y="4"/>
                  <a:pt x="12" y="6"/>
                </a:cubicBezTo>
                <a:cubicBezTo>
                  <a:pt x="12" y="8"/>
                  <a:pt x="9" y="10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13"/>
          <p:cNvSpPr>
            <a:spLocks/>
          </p:cNvSpPr>
          <p:nvPr userDrawn="1"/>
        </p:nvSpPr>
        <p:spPr bwMode="auto">
          <a:xfrm>
            <a:off x="11359357" y="5000625"/>
            <a:ext cx="14288" cy="11113"/>
          </a:xfrm>
          <a:custGeom>
            <a:avLst/>
            <a:gdLst>
              <a:gd name="T0" fmla="*/ 0 w 14"/>
              <a:gd name="T1" fmla="*/ 6 h 11"/>
              <a:gd name="T2" fmla="*/ 8 w 14"/>
              <a:gd name="T3" fmla="*/ 0 h 11"/>
              <a:gd name="T4" fmla="*/ 14 w 14"/>
              <a:gd name="T5" fmla="*/ 5 h 11"/>
              <a:gd name="T6" fmla="*/ 9 w 14"/>
              <a:gd name="T7" fmla="*/ 10 h 11"/>
              <a:gd name="T8" fmla="*/ 0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0" y="6"/>
                </a:moveTo>
                <a:cubicBezTo>
                  <a:pt x="4" y="3"/>
                  <a:pt x="6" y="0"/>
                  <a:pt x="8" y="0"/>
                </a:cubicBezTo>
                <a:cubicBezTo>
                  <a:pt x="10" y="0"/>
                  <a:pt x="12" y="3"/>
                  <a:pt x="14" y="5"/>
                </a:cubicBezTo>
                <a:cubicBezTo>
                  <a:pt x="13" y="7"/>
                  <a:pt x="11" y="10"/>
                  <a:pt x="9" y="10"/>
                </a:cubicBezTo>
                <a:cubicBezTo>
                  <a:pt x="7" y="11"/>
                  <a:pt x="4" y="8"/>
                  <a:pt x="0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14"/>
          <p:cNvSpPr>
            <a:spLocks/>
          </p:cNvSpPr>
          <p:nvPr userDrawn="1"/>
        </p:nvSpPr>
        <p:spPr bwMode="auto">
          <a:xfrm>
            <a:off x="11326019" y="5902325"/>
            <a:ext cx="12700" cy="14288"/>
          </a:xfrm>
          <a:custGeom>
            <a:avLst/>
            <a:gdLst>
              <a:gd name="T0" fmla="*/ 6 w 11"/>
              <a:gd name="T1" fmla="*/ 13 h 13"/>
              <a:gd name="T2" fmla="*/ 0 w 11"/>
              <a:gd name="T3" fmla="*/ 6 h 13"/>
              <a:gd name="T4" fmla="*/ 6 w 11"/>
              <a:gd name="T5" fmla="*/ 1 h 13"/>
              <a:gd name="T6" fmla="*/ 11 w 11"/>
              <a:gd name="T7" fmla="*/ 5 h 13"/>
              <a:gd name="T8" fmla="*/ 6 w 11"/>
              <a:gd name="T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3">
                <a:moveTo>
                  <a:pt x="6" y="13"/>
                </a:moveTo>
                <a:cubicBezTo>
                  <a:pt x="3" y="10"/>
                  <a:pt x="0" y="7"/>
                  <a:pt x="0" y="6"/>
                </a:cubicBezTo>
                <a:cubicBezTo>
                  <a:pt x="1" y="4"/>
                  <a:pt x="4" y="1"/>
                  <a:pt x="6" y="1"/>
                </a:cubicBezTo>
                <a:cubicBezTo>
                  <a:pt x="7" y="0"/>
                  <a:pt x="11" y="3"/>
                  <a:pt x="11" y="5"/>
                </a:cubicBezTo>
                <a:cubicBezTo>
                  <a:pt x="11" y="7"/>
                  <a:pt x="8" y="9"/>
                  <a:pt x="6" y="13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15"/>
          <p:cNvSpPr>
            <a:spLocks/>
          </p:cNvSpPr>
          <p:nvPr userDrawn="1"/>
        </p:nvSpPr>
        <p:spPr bwMode="auto">
          <a:xfrm>
            <a:off x="11414919" y="5668962"/>
            <a:ext cx="14288" cy="11113"/>
          </a:xfrm>
          <a:custGeom>
            <a:avLst/>
            <a:gdLst>
              <a:gd name="T0" fmla="*/ 14 w 14"/>
              <a:gd name="T1" fmla="*/ 6 h 11"/>
              <a:gd name="T2" fmla="*/ 6 w 14"/>
              <a:gd name="T3" fmla="*/ 10 h 11"/>
              <a:gd name="T4" fmla="*/ 0 w 14"/>
              <a:gd name="T5" fmla="*/ 5 h 11"/>
              <a:gd name="T6" fmla="*/ 6 w 14"/>
              <a:gd name="T7" fmla="*/ 1 h 11"/>
              <a:gd name="T8" fmla="*/ 14 w 14"/>
              <a:gd name="T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1">
                <a:moveTo>
                  <a:pt x="14" y="6"/>
                </a:moveTo>
                <a:cubicBezTo>
                  <a:pt x="10" y="8"/>
                  <a:pt x="8" y="11"/>
                  <a:pt x="6" y="10"/>
                </a:cubicBezTo>
                <a:cubicBezTo>
                  <a:pt x="4" y="10"/>
                  <a:pt x="2" y="7"/>
                  <a:pt x="0" y="5"/>
                </a:cubicBezTo>
                <a:cubicBezTo>
                  <a:pt x="2" y="4"/>
                  <a:pt x="4" y="1"/>
                  <a:pt x="6" y="1"/>
                </a:cubicBezTo>
                <a:cubicBezTo>
                  <a:pt x="8" y="0"/>
                  <a:pt x="10" y="3"/>
                  <a:pt x="14" y="6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616"/>
          <p:cNvSpPr>
            <a:spLocks/>
          </p:cNvSpPr>
          <p:nvPr userDrawn="1"/>
        </p:nvSpPr>
        <p:spPr bwMode="auto">
          <a:xfrm>
            <a:off x="11981657" y="5167312"/>
            <a:ext cx="14288" cy="11113"/>
          </a:xfrm>
          <a:custGeom>
            <a:avLst/>
            <a:gdLst>
              <a:gd name="T0" fmla="*/ 13 w 13"/>
              <a:gd name="T1" fmla="*/ 5 h 10"/>
              <a:gd name="T2" fmla="*/ 5 w 13"/>
              <a:gd name="T3" fmla="*/ 10 h 10"/>
              <a:gd name="T4" fmla="*/ 0 w 13"/>
              <a:gd name="T5" fmla="*/ 6 h 10"/>
              <a:gd name="T6" fmla="*/ 5 w 13"/>
              <a:gd name="T7" fmla="*/ 0 h 10"/>
              <a:gd name="T8" fmla="*/ 13 w 13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0">
                <a:moveTo>
                  <a:pt x="13" y="5"/>
                </a:moveTo>
                <a:cubicBezTo>
                  <a:pt x="9" y="7"/>
                  <a:pt x="8" y="10"/>
                  <a:pt x="5" y="10"/>
                </a:cubicBezTo>
                <a:cubicBezTo>
                  <a:pt x="4" y="10"/>
                  <a:pt x="2" y="8"/>
                  <a:pt x="0" y="6"/>
                </a:cubicBezTo>
                <a:cubicBezTo>
                  <a:pt x="1" y="4"/>
                  <a:pt x="3" y="1"/>
                  <a:pt x="5" y="0"/>
                </a:cubicBezTo>
                <a:cubicBezTo>
                  <a:pt x="7" y="0"/>
                  <a:pt x="9" y="2"/>
                  <a:pt x="13" y="5"/>
                </a:cubicBezTo>
                <a:close/>
              </a:path>
            </a:pathLst>
          </a:custGeom>
          <a:solidFill>
            <a:srgbClr val="CEB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9525" y="-9525"/>
            <a:ext cx="2514600" cy="6867525"/>
            <a:chOff x="-9525" y="-9525"/>
            <a:chExt cx="2514600" cy="6867525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738113"/>
              <a:ext cx="2514600" cy="611988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25" y="-9525"/>
              <a:ext cx="2514600" cy="83336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194">
            <a:off x="301791" y="2155772"/>
            <a:ext cx="1811000" cy="1211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90">
            <a:off x="221197" y="5017880"/>
            <a:ext cx="1972188" cy="132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2916">
            <a:off x="482272" y="3365109"/>
            <a:ext cx="1381948" cy="153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6" b="34044"/>
          <a:stretch/>
        </p:blipFill>
        <p:spPr>
          <a:xfrm>
            <a:off x="59055" y="897289"/>
            <a:ext cx="2377440" cy="65187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45657" y="6622479"/>
            <a:ext cx="27745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ILG National Conference | August</a:t>
            </a:r>
            <a:r>
              <a:rPr lang="en-US" sz="800" baseline="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1 -4, 2017</a:t>
            </a:r>
            <a:endParaRPr lang="en-US" sz="8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0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svg"/><Relationship Id="rId4" Type="http://schemas.openxmlformats.org/officeDocument/2006/relationships/image" Target="../media/image12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hyperlink" Target="https://www.youtube.com/watch?v=M-KqKXrBsw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jYOhUdcx5d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sv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Erguide/" TargetMode="External"/><Relationship Id="rId7" Type="http://schemas.openxmlformats.org/officeDocument/2006/relationships/image" Target="../media/image42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askjan.org/media/index.htm" TargetMode="External"/><Relationship Id="rId4" Type="http://schemas.openxmlformats.org/officeDocument/2006/relationships/hyperlink" Target="http://prod.askjan.org/toolki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cGill.Shaun@dol.gov" TargetMode="External"/><Relationship Id="rId2" Type="http://schemas.openxmlformats.org/officeDocument/2006/relationships/hyperlink" Target="mailto:McCary.Katherine.O@DO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8616" y="3698511"/>
            <a:ext cx="8434259" cy="1655762"/>
          </a:xfrm>
        </p:spPr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Katherine </a:t>
            </a:r>
            <a:r>
              <a:rPr lang="en-US" dirty="0" err="1">
                <a:cs typeface="Arial" panose="020B0604020202020204" pitchFamily="34" charset="0"/>
              </a:rPr>
              <a:t>McCary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Shaun McGill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U.S. Department of Labor (DOL)</a:t>
            </a:r>
          </a:p>
          <a:p>
            <a:r>
              <a:rPr lang="en-US" dirty="0">
                <a:cs typeface="Arial" panose="020B0604020202020204" pitchFamily="34" charset="0"/>
              </a:rPr>
              <a:t>Office of Disability Employment Policy (ODEP)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138616" y="699853"/>
            <a:ext cx="8434259" cy="2387600"/>
          </a:xfrm>
        </p:spPr>
        <p:txBody>
          <a:bodyPr/>
          <a:lstStyle/>
          <a:p>
            <a:r>
              <a:rPr lang="en-US" sz="5000" b="1" kern="1200" dirty="0">
                <a:solidFill>
                  <a:srgbClr val="121B3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What’s the Message? </a:t>
            </a:r>
            <a:br>
              <a:rPr lang="en-US" sz="5000" b="1" kern="1200" dirty="0">
                <a:solidFill>
                  <a:srgbClr val="121B3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5000" b="1" kern="1200" dirty="0">
                <a:solidFill>
                  <a:srgbClr val="121B3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Compelling Case for Your Disability Inclusion Efforts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42224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382" y="4741620"/>
            <a:ext cx="4334256" cy="1552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Where is your pain?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4938" y="4741621"/>
            <a:ext cx="4333875" cy="1552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What are your positives?</a:t>
            </a:r>
          </a:p>
        </p:txBody>
      </p:sp>
      <p:pic>
        <p:nvPicPr>
          <p:cNvPr id="5" name="Graphic 4" descr="Ch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93278" y="1202908"/>
            <a:ext cx="3936207" cy="393620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4938" y="394474"/>
            <a:ext cx="8961120" cy="1002505"/>
          </a:xfrm>
        </p:spPr>
        <p:txBody>
          <a:bodyPr/>
          <a:lstStyle/>
          <a:p>
            <a:r>
              <a:rPr lang="en-US" dirty="0"/>
              <a:t>Audience Discussion: </a:t>
            </a:r>
            <a:br>
              <a:rPr lang="en-US" dirty="0"/>
            </a:br>
            <a:r>
              <a:rPr lang="en-US" dirty="0"/>
              <a:t>Disability Inclusion </a:t>
            </a:r>
          </a:p>
        </p:txBody>
      </p:sp>
    </p:spTree>
    <p:extLst>
      <p:ext uri="{BB962C8B-B14F-4D97-AF65-F5344CB8AC3E}">
        <p14:creationId xmlns:p14="http://schemas.microsoft.com/office/powerpoint/2010/main" val="37768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555" y="1586346"/>
            <a:ext cx="8961120" cy="488368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600" dirty="0"/>
              <a:t>Senior leader buy-in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Concern for cost of accommodations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Attitudinal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Hiring managers’ concerns re: productivity, absenteeism, language/etiquette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Who and where are employees and talent with disabilities?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Disclosure/self-identification </a:t>
            </a:r>
          </a:p>
          <a:p>
            <a:pPr lvl="1">
              <a:buFont typeface="Arial" charset="0"/>
              <a:buChar char="•"/>
            </a:pPr>
            <a:r>
              <a:rPr lang="en-US" sz="2600" dirty="0"/>
              <a:t>Talent pipeline</a:t>
            </a:r>
          </a:p>
          <a:p>
            <a:pPr>
              <a:buFont typeface="Arial" charset="0"/>
              <a:buChar char="•"/>
            </a:pPr>
            <a:r>
              <a:rPr lang="en-US" sz="2600" dirty="0"/>
              <a:t>Others?</a:t>
            </a:r>
          </a:p>
          <a:p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55" y="194106"/>
            <a:ext cx="8961120" cy="1295877"/>
          </a:xfrm>
        </p:spPr>
        <p:txBody>
          <a:bodyPr/>
          <a:lstStyle/>
          <a:p>
            <a:r>
              <a:rPr lang="en-US" dirty="0"/>
              <a:t>Addressing Roadblocks and Bottlenecks</a:t>
            </a:r>
          </a:p>
        </p:txBody>
      </p:sp>
    </p:spTree>
    <p:extLst>
      <p:ext uri="{BB962C8B-B14F-4D97-AF65-F5344CB8AC3E}">
        <p14:creationId xmlns:p14="http://schemas.microsoft.com/office/powerpoint/2010/main" val="16775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7005" y="1582261"/>
            <a:ext cx="8961120" cy="4883685"/>
          </a:xfrm>
        </p:spPr>
        <p:txBody>
          <a:bodyPr/>
          <a:lstStyle/>
          <a:p>
            <a:pPr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2509838" algn="l"/>
              </a:tabLst>
            </a:pPr>
            <a:r>
              <a:rPr lang="en-US" sz="2700" dirty="0">
                <a:ea typeface="Calibri" panose="020F0502020204030204" pitchFamily="34" charset="0"/>
                <a:cs typeface="Arial"/>
              </a:rPr>
              <a:t>Articulate why employing people with disabilities is important to your business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700" dirty="0">
                <a:ea typeface="Calibri" panose="020F0502020204030204" pitchFamily="34" charset="0"/>
                <a:cs typeface="Arial"/>
              </a:rPr>
              <a:t>Put a face on disability by sharing stories of employees with disabilities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700" dirty="0">
                <a:ea typeface="Calibri" panose="020F0502020204030204" pitchFamily="34" charset="0"/>
                <a:cs typeface="Arial"/>
              </a:rPr>
              <a:t>Foster a strong disability employee resource group/business network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700" dirty="0">
                <a:ea typeface="Calibri" panose="020F0502020204030204" pitchFamily="34" charset="0"/>
                <a:cs typeface="Arial"/>
              </a:rPr>
              <a:t>Capitalize on the convergence of aging and disability in the workforce</a:t>
            </a:r>
          </a:p>
          <a:p>
            <a:pPr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US" sz="2700" dirty="0">
                <a:ea typeface="Calibri" panose="020F0502020204030204" pitchFamily="34" charset="0"/>
              </a:rPr>
              <a:t>Help managers and employees become “disability confident”</a:t>
            </a: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005" y="240030"/>
            <a:ext cx="8961120" cy="1238726"/>
          </a:xfrm>
        </p:spPr>
        <p:txBody>
          <a:bodyPr/>
          <a:lstStyle/>
          <a:p>
            <a:r>
              <a:rPr lang="en-US" dirty="0">
                <a:cs typeface="Arial"/>
              </a:rPr>
              <a:t>Best Practices for Creating a Disability-Inclusive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1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Megaph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4382" y="3086099"/>
            <a:ext cx="1669256" cy="16692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1882" y="1820542"/>
            <a:ext cx="4334256" cy="4885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300" dirty="0"/>
              <a:t>Messaging makes the difference</a:t>
            </a:r>
          </a:p>
          <a:p>
            <a:pPr algn="ctr"/>
            <a:endParaRPr lang="en-US" sz="3300" dirty="0"/>
          </a:p>
        </p:txBody>
      </p:sp>
      <p:pic>
        <p:nvPicPr>
          <p:cNvPr id="16" name="Graphic 15" descr="Meet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37421" y="3014665"/>
            <a:ext cx="1626394" cy="16263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3681" y="1820543"/>
            <a:ext cx="4333875" cy="4885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300" dirty="0"/>
              <a:t>It’s all about culture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731" y="140017"/>
            <a:ext cx="8961120" cy="1002505"/>
          </a:xfrm>
        </p:spPr>
        <p:txBody>
          <a:bodyPr/>
          <a:lstStyle/>
          <a:p>
            <a:r>
              <a:rPr lang="en-US" dirty="0"/>
              <a:t>Strategies and Success Stories </a:t>
            </a:r>
          </a:p>
        </p:txBody>
      </p:sp>
    </p:spTree>
    <p:extLst>
      <p:ext uri="{BB962C8B-B14F-4D97-AF65-F5344CB8AC3E}">
        <p14:creationId xmlns:p14="http://schemas.microsoft.com/office/powerpoint/2010/main" val="38693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Graphic showing LEAP acronym - Four boxes, each with an icon.  The top left says &quot;Leadership.&quot; The top right says &quot;Education.&quot; The bottom left says &quot;Accessibility.&quot;  The bottom right says &quot;Pipeline.&quot;"/>
          <p:cNvGrpSpPr/>
          <p:nvPr/>
        </p:nvGrpSpPr>
        <p:grpSpPr>
          <a:xfrm>
            <a:off x="5842907" y="312146"/>
            <a:ext cx="5852912" cy="5852911"/>
            <a:chOff x="1523999" y="1162396"/>
            <a:chExt cx="4389121" cy="4389120"/>
          </a:xfrm>
        </p:grpSpPr>
        <p:sp>
          <p:nvSpPr>
            <p:cNvPr id="5" name="Freeform: Shape 4"/>
            <p:cNvSpPr/>
            <p:nvPr/>
          </p:nvSpPr>
          <p:spPr>
            <a:xfrm>
              <a:off x="1523999" y="1162396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22" tIns="202222" rIns="202222" bIns="202222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L</a:t>
              </a:r>
              <a:r>
                <a:rPr lang="en-US" sz="2600" kern="1200" dirty="0"/>
                <a:t>eadership</a:t>
              </a: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99840" y="1162396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22" tIns="202222" rIns="202222" bIns="202222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E</a:t>
              </a:r>
              <a:r>
                <a:rPr lang="en-US" sz="2600" kern="1200" dirty="0"/>
                <a:t>ducation</a:t>
              </a: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523999" y="3438236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22" tIns="202222" rIns="202222" bIns="202222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A</a:t>
              </a:r>
              <a:r>
                <a:rPr lang="en-US" sz="2600" kern="1200" dirty="0"/>
                <a:t>ccessibility &amp; </a:t>
              </a:r>
              <a:r>
                <a:rPr lang="en-US" sz="2200" kern="1200" dirty="0"/>
                <a:t>Accommodations</a:t>
              </a:r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3799840" y="3438236"/>
              <a:ext cx="2113280" cy="2113280"/>
            </a:xfrm>
            <a:custGeom>
              <a:avLst/>
              <a:gdLst>
                <a:gd name="connsiteX0" fmla="*/ 0 w 2113280"/>
                <a:gd name="connsiteY0" fmla="*/ 352220 h 2113280"/>
                <a:gd name="connsiteX1" fmla="*/ 352220 w 2113280"/>
                <a:gd name="connsiteY1" fmla="*/ 0 h 2113280"/>
                <a:gd name="connsiteX2" fmla="*/ 1761060 w 2113280"/>
                <a:gd name="connsiteY2" fmla="*/ 0 h 2113280"/>
                <a:gd name="connsiteX3" fmla="*/ 2113280 w 2113280"/>
                <a:gd name="connsiteY3" fmla="*/ 352220 h 2113280"/>
                <a:gd name="connsiteX4" fmla="*/ 2113280 w 2113280"/>
                <a:gd name="connsiteY4" fmla="*/ 1761060 h 2113280"/>
                <a:gd name="connsiteX5" fmla="*/ 1761060 w 2113280"/>
                <a:gd name="connsiteY5" fmla="*/ 2113280 h 2113280"/>
                <a:gd name="connsiteX6" fmla="*/ 352220 w 2113280"/>
                <a:gd name="connsiteY6" fmla="*/ 2113280 h 2113280"/>
                <a:gd name="connsiteX7" fmla="*/ 0 w 2113280"/>
                <a:gd name="connsiteY7" fmla="*/ 1761060 h 2113280"/>
                <a:gd name="connsiteX8" fmla="*/ 0 w 2113280"/>
                <a:gd name="connsiteY8" fmla="*/ 352220 h 21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3280" h="2113280">
                  <a:moveTo>
                    <a:pt x="0" y="352220"/>
                  </a:moveTo>
                  <a:cubicBezTo>
                    <a:pt x="0" y="157694"/>
                    <a:pt x="157694" y="0"/>
                    <a:pt x="352220" y="0"/>
                  </a:cubicBezTo>
                  <a:lnTo>
                    <a:pt x="1761060" y="0"/>
                  </a:lnTo>
                  <a:cubicBezTo>
                    <a:pt x="1955586" y="0"/>
                    <a:pt x="2113280" y="157694"/>
                    <a:pt x="2113280" y="352220"/>
                  </a:cubicBezTo>
                  <a:lnTo>
                    <a:pt x="2113280" y="1761060"/>
                  </a:lnTo>
                  <a:cubicBezTo>
                    <a:pt x="2113280" y="1955586"/>
                    <a:pt x="1955586" y="2113280"/>
                    <a:pt x="1761060" y="2113280"/>
                  </a:cubicBezTo>
                  <a:lnTo>
                    <a:pt x="352220" y="2113280"/>
                  </a:lnTo>
                  <a:cubicBezTo>
                    <a:pt x="157694" y="2113280"/>
                    <a:pt x="0" y="1955586"/>
                    <a:pt x="0" y="1761060"/>
                  </a:cubicBezTo>
                  <a:lnTo>
                    <a:pt x="0" y="352220"/>
                  </a:lnTo>
                  <a:close/>
                </a:path>
              </a:pathLst>
            </a:custGeom>
            <a:solidFill>
              <a:srgbClr val="00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222" tIns="202222" rIns="202222" bIns="202222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P</a:t>
              </a:r>
              <a:r>
                <a:rPr lang="en-US" sz="2600" kern="1200" dirty="0"/>
                <a:t>ipeline</a:t>
              </a:r>
            </a:p>
          </p:txBody>
        </p:sp>
        <p:pic>
          <p:nvPicPr>
            <p:cNvPr id="9" name="Graphic 8" descr="Lectur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71662" y="1752026"/>
              <a:ext cx="1290638" cy="1290638"/>
            </a:xfrm>
            <a:prstGeom prst="rect">
              <a:avLst/>
            </a:prstGeom>
          </p:spPr>
        </p:pic>
        <p:pic>
          <p:nvPicPr>
            <p:cNvPr id="10" name="Graphic 9" descr="Closed Book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245544" y="1718081"/>
              <a:ext cx="1258481" cy="1258481"/>
            </a:xfrm>
            <a:prstGeom prst="rect">
              <a:avLst/>
            </a:prstGeom>
          </p:spPr>
        </p:pic>
        <p:pic>
          <p:nvPicPr>
            <p:cNvPr id="11" name="Graphic 10" descr="Smart Phone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053775" y="4258261"/>
              <a:ext cx="1009066" cy="1009066"/>
            </a:xfrm>
            <a:prstGeom prst="rect">
              <a:avLst/>
            </a:prstGeom>
          </p:spPr>
        </p:pic>
        <p:pic>
          <p:nvPicPr>
            <p:cNvPr id="12" name="Graphic 11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152052" y="3892419"/>
              <a:ext cx="1374907" cy="137490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596" y="661510"/>
            <a:ext cx="2766246" cy="6389371"/>
          </a:xfrm>
        </p:spPr>
        <p:txBody>
          <a:bodyPr anchor="t"/>
          <a:lstStyle/>
          <a:p>
            <a:r>
              <a:rPr lang="is-IS" sz="2800" dirty="0">
                <a:cs typeface="Arial"/>
              </a:rPr>
              <a:t>Building a Disability-Inclusive Culture </a:t>
            </a:r>
            <a:r>
              <a:rPr lang="en-US" sz="2800" dirty="0">
                <a:cs typeface="Arial"/>
              </a:rPr>
              <a:t>that Engages </a:t>
            </a:r>
            <a:r>
              <a:rPr lang="en-US" sz="2800" i="1" dirty="0">
                <a:cs typeface="Arial"/>
              </a:rPr>
              <a:t>All</a:t>
            </a:r>
            <a:r>
              <a:rPr lang="en-US" sz="2800" dirty="0">
                <a:cs typeface="Arial"/>
              </a:rPr>
              <a:t> Employees:</a:t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/>
            </a:r>
            <a:br>
              <a:rPr lang="en-US" sz="2800" dirty="0">
                <a:cs typeface="Arial"/>
              </a:rPr>
            </a:br>
            <a:r>
              <a:rPr lang="en-US" sz="2800" dirty="0">
                <a:cs typeface="Arial"/>
              </a:rPr>
              <a:t/>
            </a:r>
            <a:br>
              <a:rPr lang="en-US" sz="2800" dirty="0">
                <a:cs typeface="Arial"/>
              </a:rPr>
            </a:br>
            <a:r>
              <a:rPr lang="en-US" sz="2800" i="1" dirty="0"/>
              <a:t>Employer Strategies for Taking the “LEAP”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9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587" y="1310799"/>
            <a:ext cx="8961120" cy="4883685"/>
          </a:xfrm>
        </p:spPr>
        <p:txBody>
          <a:bodyPr/>
          <a:lstStyle/>
          <a:p>
            <a:r>
              <a:rPr lang="en-US" sz="2600" u="sng" dirty="0"/>
              <a:t>Branding</a:t>
            </a:r>
            <a:r>
              <a:rPr lang="en-US" sz="2600" dirty="0"/>
              <a:t>: Senior leaders discuss and publicly promote disability initiatives</a:t>
            </a:r>
          </a:p>
          <a:p>
            <a:r>
              <a:rPr lang="en-US" sz="2600" dirty="0"/>
              <a:t>Organization has: </a:t>
            </a:r>
          </a:p>
          <a:p>
            <a:pPr lvl="1"/>
            <a:r>
              <a:rPr lang="en-US" sz="2600" dirty="0"/>
              <a:t>A disability champion to drive the disability strategy</a:t>
            </a:r>
          </a:p>
          <a:p>
            <a:pPr lvl="1"/>
            <a:r>
              <a:rPr lang="en-US" sz="2600" dirty="0"/>
              <a:t>A written diversity policy that specifically includes disability</a:t>
            </a:r>
          </a:p>
          <a:p>
            <a:pPr lvl="1"/>
            <a:r>
              <a:rPr lang="en-US" sz="2600" dirty="0"/>
              <a:t>An active ERG for disability (executive sponsor, budget, etc.)</a:t>
            </a:r>
          </a:p>
          <a:p>
            <a:pPr lvl="1"/>
            <a:r>
              <a:rPr lang="en-US" sz="2600" dirty="0"/>
              <a:t>A publicized centralized accommodation process and budget</a:t>
            </a:r>
          </a:p>
          <a:p>
            <a:endParaRPr lang="en-US" dirty="0"/>
          </a:p>
        </p:txBody>
      </p:sp>
      <p:pic>
        <p:nvPicPr>
          <p:cNvPr id="4" name="Graphic 3" descr="Lectur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1668" y="244310"/>
            <a:ext cx="793917" cy="793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587" y="140017"/>
            <a:ext cx="8961120" cy="1002505"/>
          </a:xfrm>
        </p:spPr>
        <p:txBody>
          <a:bodyPr/>
          <a:lstStyle/>
          <a:p>
            <a:r>
              <a:rPr lang="en-US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5025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578" y="1282223"/>
            <a:ext cx="8961120" cy="48836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External and internal websites include disability statements, ERGs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Internal and external communications are inclusive and accessible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Budget for education, accessibility, accommodations, internships and community outreach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USBLN</a:t>
            </a:r>
            <a:r>
              <a:rPr lang="en-US" sz="2800" baseline="30000" dirty="0"/>
              <a:t>®</a:t>
            </a:r>
            <a:r>
              <a:rPr lang="en-US" sz="2800" dirty="0"/>
              <a:t> and BLN Affiliate Leadership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578" y="140017"/>
            <a:ext cx="8961120" cy="1002505"/>
          </a:xfrm>
        </p:spPr>
        <p:txBody>
          <a:bodyPr/>
          <a:lstStyle/>
          <a:p>
            <a:r>
              <a:rPr lang="en-US" dirty="0" smtClean="0"/>
              <a:t>Leadership</a:t>
            </a:r>
            <a:endParaRPr lang="en-US" sz="1000" dirty="0"/>
          </a:p>
        </p:txBody>
      </p:sp>
      <p:pic>
        <p:nvPicPr>
          <p:cNvPr id="4" name="Graphic 3" descr="Lecturer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31668" y="244310"/>
            <a:ext cx="793917" cy="7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5592" y="3311048"/>
            <a:ext cx="8961120" cy="1911033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/>
              <a:t>ODEP resource that helps employers hire and retain workers with disabilities</a:t>
            </a:r>
          </a:p>
          <a:p>
            <a:pPr marL="0" indent="0">
              <a:buNone/>
            </a:pPr>
            <a:endParaRPr lang="en-US" sz="3500" dirty="0"/>
          </a:p>
          <a:p>
            <a:pPr marL="0" indent="0" algn="r">
              <a:buNone/>
            </a:pPr>
            <a:r>
              <a:rPr lang="en-US" sz="3500" dirty="0"/>
              <a:t>AskEARN.org</a:t>
            </a:r>
          </a:p>
          <a:p>
            <a:endParaRPr lang="en-US" sz="3500" dirty="0"/>
          </a:p>
          <a:p>
            <a:pPr marL="0" indent="0">
              <a:buNone/>
            </a:pPr>
            <a:endParaRPr lang="en-US" sz="3500" dirty="0"/>
          </a:p>
        </p:txBody>
      </p:sp>
      <p:pic>
        <p:nvPicPr>
          <p:cNvPr id="4" name="Picture 3" descr="EARN logo - says &quot;Employer Assistance and Resource Network on Disability Inclusion - Advancing Workforce Diversity&quo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026" y="1314167"/>
            <a:ext cx="4508126" cy="1668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592" y="140017"/>
            <a:ext cx="8961120" cy="1002505"/>
          </a:xfrm>
        </p:spPr>
        <p:txBody>
          <a:bodyPr/>
          <a:lstStyle/>
          <a:p>
            <a:r>
              <a:rPr lang="en-US" dirty="0" smtClean="0"/>
              <a:t>Leadership   </a:t>
            </a:r>
            <a:r>
              <a:rPr lang="en-US" sz="1000" dirty="0" smtClean="0"/>
              <a:t>   </a:t>
            </a:r>
            <a:endParaRPr lang="en-US" sz="1000" dirty="0"/>
          </a:p>
        </p:txBody>
      </p:sp>
      <p:pic>
        <p:nvPicPr>
          <p:cNvPr id="5" name="Graphic 3" descr="Lecture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31668" y="244310"/>
            <a:ext cx="793917" cy="7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of rack card describing &quot;Business Strategies that Wor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338" y="1429545"/>
            <a:ext cx="3531795" cy="4493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585" y="1282223"/>
            <a:ext cx="8961120" cy="4883685"/>
          </a:xfrm>
        </p:spPr>
        <p:txBody>
          <a:bodyPr/>
          <a:lstStyle/>
          <a:p>
            <a:pPr marL="0" indent="0">
              <a:buNone/>
            </a:pPr>
            <a:endParaRPr lang="en-US" sz="2000" i="1" dirty="0"/>
          </a:p>
          <a:p>
            <a:r>
              <a:rPr lang="en-US" dirty="0"/>
              <a:t>Lead the Way</a:t>
            </a:r>
          </a:p>
          <a:p>
            <a:r>
              <a:rPr lang="en-US" dirty="0"/>
              <a:t>Hire (and Keep) the Best</a:t>
            </a:r>
          </a:p>
          <a:p>
            <a:r>
              <a:rPr lang="en-US" dirty="0"/>
              <a:t>Ensure Productivity</a:t>
            </a:r>
          </a:p>
          <a:p>
            <a:r>
              <a:rPr lang="en-US" dirty="0"/>
              <a:t>Build the Pipeline</a:t>
            </a:r>
          </a:p>
          <a:p>
            <a:r>
              <a:rPr lang="en-US" dirty="0"/>
              <a:t>Communicate</a:t>
            </a:r>
          </a:p>
          <a:p>
            <a:r>
              <a:rPr lang="en-US" dirty="0"/>
              <a:t>Be Tech Savvy</a:t>
            </a:r>
          </a:p>
          <a:p>
            <a:r>
              <a:rPr lang="en-US" dirty="0"/>
              <a:t>Grow Success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875" y="300037"/>
            <a:ext cx="8961120" cy="1002505"/>
          </a:xfrm>
        </p:spPr>
        <p:txBody>
          <a:bodyPr/>
          <a:lstStyle/>
          <a:p>
            <a:r>
              <a:rPr lang="en-US" dirty="0" smtClean="0"/>
              <a:t>       Business Strategies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that Work</a:t>
            </a:r>
            <a:r>
              <a:rPr lang="en-US" dirty="0"/>
              <a:t/>
            </a:r>
            <a:br>
              <a:rPr lang="en-US" dirty="0"/>
            </a:br>
            <a:r>
              <a:rPr lang="en-US" sz="1000" dirty="0" smtClean="0"/>
              <a:t>              </a:t>
            </a:r>
            <a:endParaRPr lang="en-US" sz="1000" dirty="0"/>
          </a:p>
        </p:txBody>
      </p:sp>
      <p:pic>
        <p:nvPicPr>
          <p:cNvPr id="5" name="Graphic 3" descr="Lecturer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22034" y="370040"/>
            <a:ext cx="793917" cy="7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7293" y="1282223"/>
            <a:ext cx="8961120" cy="48836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Self ID campaign</a:t>
            </a:r>
          </a:p>
          <a:p>
            <a:pPr>
              <a:spcBef>
                <a:spcPts val="1800"/>
              </a:spcBef>
            </a:pPr>
            <a:r>
              <a:rPr lang="en-US" dirty="0"/>
              <a:t>Written accommodation policy and procedures with manager training</a:t>
            </a:r>
          </a:p>
          <a:p>
            <a:pPr>
              <a:spcBef>
                <a:spcPts val="1800"/>
              </a:spcBef>
            </a:pPr>
            <a:r>
              <a:rPr lang="en-US" dirty="0"/>
              <a:t>Accommodation process shared with new hires during onboarding </a:t>
            </a:r>
            <a:r>
              <a:rPr lang="en-US" u="sng" dirty="0"/>
              <a:t>and</a:t>
            </a:r>
            <a:r>
              <a:rPr lang="en-US" dirty="0"/>
              <a:t> performance reviews</a:t>
            </a:r>
          </a:p>
          <a:p>
            <a:pPr>
              <a:spcBef>
                <a:spcPts val="1800"/>
              </a:spcBef>
            </a:pPr>
            <a:r>
              <a:rPr lang="en-US" dirty="0"/>
              <a:t>Onboarding includes statement of disability inclusion and shares ERG opportunities</a:t>
            </a:r>
          </a:p>
        </p:txBody>
      </p:sp>
      <p:pic>
        <p:nvPicPr>
          <p:cNvPr id="4" name="Graphic 3" descr="Closed Boo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61916" y="213835"/>
            <a:ext cx="854868" cy="854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7293" y="140017"/>
            <a:ext cx="8961120" cy="1002505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004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320" y="1282223"/>
            <a:ext cx="8961120" cy="48836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300" dirty="0"/>
              <a:t>Introduction to ODEP and Disability </a:t>
            </a:r>
          </a:p>
          <a:p>
            <a:pPr>
              <a:spcBef>
                <a:spcPts val="1800"/>
              </a:spcBef>
            </a:pPr>
            <a:r>
              <a:rPr lang="en-US" sz="3300" dirty="0"/>
              <a:t>Research Findings About Messaging from Leading Business Schools</a:t>
            </a:r>
          </a:p>
          <a:p>
            <a:pPr>
              <a:spcBef>
                <a:spcPts val="1800"/>
              </a:spcBef>
            </a:pPr>
            <a:r>
              <a:rPr lang="en-US" sz="3300" dirty="0"/>
              <a:t>Strategies, Success Stories and Resources</a:t>
            </a:r>
          </a:p>
          <a:p>
            <a:pPr lvl="1">
              <a:spcBef>
                <a:spcPts val="1800"/>
              </a:spcBef>
            </a:pPr>
            <a:r>
              <a:rPr lang="en-US" sz="3300" dirty="0"/>
              <a:t>LEAP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320" y="140017"/>
            <a:ext cx="8961120" cy="100250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622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36" y="1675129"/>
            <a:ext cx="8961120" cy="4883685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</a:pPr>
            <a:r>
              <a:rPr lang="en-US" sz="2600" dirty="0">
                <a:ea typeface="MS PGothic" panose="020B0600070205080204" pitchFamily="34" charset="-128"/>
              </a:rPr>
              <a:t>Self Identification (Self ID)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Invitation required for Federal contractors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Collected for retention data and analysis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Data not accessible to workforce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endParaRPr lang="en-US" sz="2400" dirty="0">
              <a:ea typeface="MS PGothic" pitchFamily="34" charset="-128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2600" dirty="0">
                <a:ea typeface="MS PGothic" pitchFamily="34" charset="-128"/>
              </a:rPr>
              <a:t>Self Disclosure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Not required by regulations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Required only when requesting an accommodation</a:t>
            </a:r>
          </a:p>
          <a:p>
            <a:pPr lvl="1" eaLnBrk="0" fontAlgn="base" hangingPunct="0"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en-US" sz="2400" dirty="0">
                <a:ea typeface="MS PGothic" pitchFamily="34" charset="-128"/>
              </a:rPr>
              <a:t>An especially personal decision for those with non-apparent disabilities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8436" y="261461"/>
            <a:ext cx="8961120" cy="124936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         Self </a:t>
            </a:r>
            <a:r>
              <a:rPr lang="en-US" dirty="0">
                <a:solidFill>
                  <a:srgbClr val="000000"/>
                </a:solidFill>
              </a:rPr>
              <a:t>ID/Disclosure </a:t>
            </a:r>
            <a:r>
              <a:rPr lang="en-US" dirty="0" smtClean="0">
                <a:solidFill>
                  <a:srgbClr val="000000"/>
                </a:solidFill>
              </a:rPr>
              <a:t>–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/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What’s </a:t>
            </a:r>
            <a:r>
              <a:rPr lang="en-US" dirty="0">
                <a:solidFill>
                  <a:srgbClr val="000000"/>
                </a:solidFill>
              </a:rPr>
              <a:t>the Difference?</a:t>
            </a:r>
            <a:endParaRPr lang="en-US" dirty="0"/>
          </a:p>
        </p:txBody>
      </p:sp>
      <p:pic>
        <p:nvPicPr>
          <p:cNvPr id="4" name="Graphic 3" descr="Closed Boo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5906" y="526969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 descr="Graphic:  a circle at the top says &quot;Inclusive Culture.&quot;  Then, two arrows come out of that circle, each pointing to another below it.  One says &quot;Self Disclosure.&quot; The other says &quot;Self ID.&quot;"/>
          <p:cNvGrpSpPr/>
          <p:nvPr/>
        </p:nvGrpSpPr>
        <p:grpSpPr>
          <a:xfrm>
            <a:off x="3455722" y="2165980"/>
            <a:ext cx="7866797" cy="3905309"/>
            <a:chOff x="4374796" y="5685984"/>
            <a:chExt cx="5978942" cy="2968122"/>
          </a:xfrm>
        </p:grpSpPr>
        <p:sp>
          <p:nvSpPr>
            <p:cNvPr id="12" name="Freeform: Shape 11"/>
            <p:cNvSpPr/>
            <p:nvPr/>
          </p:nvSpPr>
          <p:spPr>
            <a:xfrm>
              <a:off x="6491142" y="5685984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262" tIns="305262" rIns="305262" bIns="305262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b="1" kern="1200" dirty="0"/>
                <a:t>Inclusive Culture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 rot="1800000">
              <a:off x="8228543" y="6867952"/>
              <a:ext cx="369673" cy="593724"/>
            </a:xfrm>
            <a:custGeom>
              <a:avLst/>
              <a:gdLst>
                <a:gd name="connsiteX0" fmla="*/ 0 w 369673"/>
                <a:gd name="connsiteY0" fmla="*/ 118745 h 593724"/>
                <a:gd name="connsiteX1" fmla="*/ 184837 w 369673"/>
                <a:gd name="connsiteY1" fmla="*/ 118745 h 593724"/>
                <a:gd name="connsiteX2" fmla="*/ 184837 w 369673"/>
                <a:gd name="connsiteY2" fmla="*/ 0 h 593724"/>
                <a:gd name="connsiteX3" fmla="*/ 369673 w 369673"/>
                <a:gd name="connsiteY3" fmla="*/ 296862 h 593724"/>
                <a:gd name="connsiteX4" fmla="*/ 184837 w 369673"/>
                <a:gd name="connsiteY4" fmla="*/ 593724 h 593724"/>
                <a:gd name="connsiteX5" fmla="*/ 184837 w 369673"/>
                <a:gd name="connsiteY5" fmla="*/ 474979 h 593724"/>
                <a:gd name="connsiteX6" fmla="*/ 0 w 369673"/>
                <a:gd name="connsiteY6" fmla="*/ 474979 h 593724"/>
                <a:gd name="connsiteX7" fmla="*/ 0 w 369673"/>
                <a:gd name="connsiteY7" fmla="*/ 118745 h 59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673" h="593724">
                  <a:moveTo>
                    <a:pt x="0" y="118745"/>
                  </a:moveTo>
                  <a:lnTo>
                    <a:pt x="184837" y="118745"/>
                  </a:lnTo>
                  <a:lnTo>
                    <a:pt x="184837" y="0"/>
                  </a:lnTo>
                  <a:lnTo>
                    <a:pt x="369673" y="296862"/>
                  </a:lnTo>
                  <a:lnTo>
                    <a:pt x="184837" y="593724"/>
                  </a:lnTo>
                  <a:lnTo>
                    <a:pt x="184837" y="474979"/>
                  </a:lnTo>
                  <a:lnTo>
                    <a:pt x="0" y="474979"/>
                  </a:lnTo>
                  <a:lnTo>
                    <a:pt x="0" y="11874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8745" rIns="110901" bIns="118744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b="1" kern="1200"/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8607489" y="6907857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262" tIns="305262" rIns="305262" bIns="305262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b="1" kern="1200" dirty="0"/>
                <a:t>Self ID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 rot="19800000">
              <a:off x="6130318" y="6867952"/>
              <a:ext cx="369674" cy="593724"/>
            </a:xfrm>
            <a:custGeom>
              <a:avLst/>
              <a:gdLst>
                <a:gd name="connsiteX0" fmla="*/ 0 w 369673"/>
                <a:gd name="connsiteY0" fmla="*/ 118745 h 593724"/>
                <a:gd name="connsiteX1" fmla="*/ 184837 w 369673"/>
                <a:gd name="connsiteY1" fmla="*/ 118745 h 593724"/>
                <a:gd name="connsiteX2" fmla="*/ 184837 w 369673"/>
                <a:gd name="connsiteY2" fmla="*/ 0 h 593724"/>
                <a:gd name="connsiteX3" fmla="*/ 369673 w 369673"/>
                <a:gd name="connsiteY3" fmla="*/ 296862 h 593724"/>
                <a:gd name="connsiteX4" fmla="*/ 184837 w 369673"/>
                <a:gd name="connsiteY4" fmla="*/ 593724 h 593724"/>
                <a:gd name="connsiteX5" fmla="*/ 184837 w 369673"/>
                <a:gd name="connsiteY5" fmla="*/ 474979 h 593724"/>
                <a:gd name="connsiteX6" fmla="*/ 0 w 369673"/>
                <a:gd name="connsiteY6" fmla="*/ 474979 h 593724"/>
                <a:gd name="connsiteX7" fmla="*/ 0 w 369673"/>
                <a:gd name="connsiteY7" fmla="*/ 118745 h 59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673" h="593724">
                  <a:moveTo>
                    <a:pt x="369673" y="474979"/>
                  </a:moveTo>
                  <a:lnTo>
                    <a:pt x="184836" y="474979"/>
                  </a:lnTo>
                  <a:lnTo>
                    <a:pt x="184836" y="593724"/>
                  </a:lnTo>
                  <a:lnTo>
                    <a:pt x="0" y="296862"/>
                  </a:lnTo>
                  <a:lnTo>
                    <a:pt x="184836" y="0"/>
                  </a:lnTo>
                  <a:lnTo>
                    <a:pt x="184836" y="118745"/>
                  </a:lnTo>
                  <a:lnTo>
                    <a:pt x="369673" y="118745"/>
                  </a:lnTo>
                  <a:lnTo>
                    <a:pt x="369673" y="47497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901" tIns="118745" rIns="1" bIns="118744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100" b="1" kern="1200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4374796" y="6907857"/>
              <a:ext cx="1746249" cy="1746249"/>
            </a:xfrm>
            <a:custGeom>
              <a:avLst/>
              <a:gdLst>
                <a:gd name="connsiteX0" fmla="*/ 0 w 1746249"/>
                <a:gd name="connsiteY0" fmla="*/ 873125 h 1746249"/>
                <a:gd name="connsiteX1" fmla="*/ 873125 w 1746249"/>
                <a:gd name="connsiteY1" fmla="*/ 0 h 1746249"/>
                <a:gd name="connsiteX2" fmla="*/ 1746250 w 1746249"/>
                <a:gd name="connsiteY2" fmla="*/ 873125 h 1746249"/>
                <a:gd name="connsiteX3" fmla="*/ 873125 w 1746249"/>
                <a:gd name="connsiteY3" fmla="*/ 1746250 h 1746249"/>
                <a:gd name="connsiteX4" fmla="*/ 0 w 1746249"/>
                <a:gd name="connsiteY4" fmla="*/ 873125 h 174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6249" h="1746249">
                  <a:moveTo>
                    <a:pt x="0" y="873125"/>
                  </a:moveTo>
                  <a:cubicBezTo>
                    <a:pt x="0" y="390911"/>
                    <a:pt x="390911" y="0"/>
                    <a:pt x="873125" y="0"/>
                  </a:cubicBezTo>
                  <a:cubicBezTo>
                    <a:pt x="1355339" y="0"/>
                    <a:pt x="1746250" y="390911"/>
                    <a:pt x="1746250" y="873125"/>
                  </a:cubicBezTo>
                  <a:cubicBezTo>
                    <a:pt x="1746250" y="1355339"/>
                    <a:pt x="1355339" y="1746250"/>
                    <a:pt x="873125" y="1746250"/>
                  </a:cubicBezTo>
                  <a:cubicBezTo>
                    <a:pt x="390911" y="1746250"/>
                    <a:pt x="0" y="1355339"/>
                    <a:pt x="0" y="87312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262" tIns="305262" rIns="305262" bIns="305262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b="1" kern="1200" dirty="0"/>
                <a:t>Self Disclosure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131" y="1163475"/>
            <a:ext cx="8961120" cy="4883685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A successful self ID campaign will encourage self disclosure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  <a:p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131" y="160970"/>
            <a:ext cx="8961120" cy="1002505"/>
          </a:xfrm>
        </p:spPr>
        <p:txBody>
          <a:bodyPr/>
          <a:lstStyle/>
          <a:p>
            <a:r>
              <a:rPr lang="en-US" dirty="0" smtClean="0"/>
              <a:t>        Culture </a:t>
            </a:r>
            <a:r>
              <a:rPr lang="en-US" dirty="0"/>
              <a:t>is the Driver</a:t>
            </a:r>
          </a:p>
        </p:txBody>
      </p:sp>
      <p:pic>
        <p:nvPicPr>
          <p:cNvPr id="10" name="Graphic 3" descr="Closed Boo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2828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 descr="Flow chart indicating process.  Each step connected by arrow with the next.  Steps are:&#10;&#10;Senior Leadersihp&#10;Assemble the Team&#10;Current State&#10;Create the Campaign&#10;Distribution Channels&#10;Execute&#10;Monitor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544091"/>
              </p:ext>
            </p:extLst>
          </p:nvPr>
        </p:nvGraphicFramePr>
        <p:xfrm>
          <a:off x="3128963" y="1371600"/>
          <a:ext cx="8556306" cy="482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49" y="140017"/>
            <a:ext cx="8961120" cy="1002505"/>
          </a:xfrm>
        </p:spPr>
        <p:txBody>
          <a:bodyPr/>
          <a:lstStyle/>
          <a:p>
            <a:r>
              <a:rPr lang="en-US" dirty="0" smtClean="0"/>
              <a:t>          Self </a:t>
            </a:r>
            <a:r>
              <a:rPr lang="en-US" dirty="0"/>
              <a:t>ID Campaign: </a:t>
            </a:r>
            <a:r>
              <a:rPr lang="en-US" dirty="0" smtClean="0"/>
              <a:t>Common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dirty="0"/>
              <a:t>Steps </a:t>
            </a:r>
          </a:p>
        </p:txBody>
      </p:sp>
      <p:pic>
        <p:nvPicPr>
          <p:cNvPr id="5" name="Graphic 3" descr="Closed Boo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073046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30500" y="1282700"/>
            <a:ext cx="8961438" cy="48831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500" u="sng" dirty="0">
                <a:solidFill>
                  <a:schemeClr val="tx1"/>
                </a:solidFill>
              </a:rPr>
              <a:t>Training for all</a:t>
            </a:r>
            <a:r>
              <a:rPr lang="en-US" sz="2500" dirty="0">
                <a:solidFill>
                  <a:schemeClr val="tx1"/>
                </a:solidFill>
              </a:rPr>
              <a:t>: Accessible and ongoing webinar,              e-learning and small group training for Hiring Managers, Talent Acquisition Professionals, Business Partners, ERGs and </a:t>
            </a:r>
            <a:r>
              <a:rPr lang="en-US" sz="2500" u="sng" dirty="0">
                <a:solidFill>
                  <a:schemeClr val="tx1"/>
                </a:solidFill>
              </a:rPr>
              <a:t>all </a:t>
            </a:r>
            <a:r>
              <a:rPr lang="en-US" sz="2500" dirty="0">
                <a:solidFill>
                  <a:schemeClr val="tx1"/>
                </a:solidFill>
              </a:rPr>
              <a:t>employees</a:t>
            </a:r>
          </a:p>
          <a:p>
            <a:pPr lvl="1">
              <a:spcBef>
                <a:spcPts val="1200"/>
              </a:spcBef>
            </a:pPr>
            <a:r>
              <a:rPr lang="en-US" sz="2500" dirty="0">
                <a:solidFill>
                  <a:schemeClr val="tx1"/>
                </a:solidFill>
              </a:rPr>
              <a:t>Address cultural and social barriers that may negatively impact employees with disabilities</a:t>
            </a:r>
          </a:p>
          <a:p>
            <a:pPr lvl="1">
              <a:spcBef>
                <a:spcPts val="1200"/>
              </a:spcBef>
            </a:pPr>
            <a:r>
              <a:rPr lang="en-US" sz="2500" dirty="0">
                <a:solidFill>
                  <a:schemeClr val="tx1"/>
                </a:solidFill>
              </a:rPr>
              <a:t>Easy access to short training (e-micro learning)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solidFill>
                  <a:schemeClr val="tx1"/>
                </a:solidFill>
              </a:rPr>
              <a:t>BLN Affiliate Programs</a:t>
            </a:r>
          </a:p>
          <a:p>
            <a:pPr lvl="1">
              <a:spcBef>
                <a:spcPts val="1200"/>
              </a:spcBef>
            </a:pPr>
            <a:r>
              <a:rPr lang="en-US" sz="2500" dirty="0">
                <a:solidFill>
                  <a:schemeClr val="tx1"/>
                </a:solidFill>
              </a:rPr>
              <a:t>Hiring Manager Opportunity</a:t>
            </a:r>
          </a:p>
          <a:p>
            <a:pPr>
              <a:spcBef>
                <a:spcPts val="1200"/>
              </a:spcBef>
            </a:pPr>
            <a:r>
              <a:rPr lang="en-US" sz="2500" dirty="0">
                <a:solidFill>
                  <a:schemeClr val="tx1"/>
                </a:solidFill>
              </a:rPr>
              <a:t>NOD Disability Tracker, USBLN DEI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292" y="140017"/>
            <a:ext cx="8961120" cy="1002505"/>
          </a:xfrm>
        </p:spPr>
        <p:txBody>
          <a:bodyPr/>
          <a:lstStyle/>
          <a:p>
            <a:r>
              <a:rPr lang="en-US" dirty="0" smtClean="0"/>
              <a:t>Education     </a:t>
            </a:r>
            <a:r>
              <a:rPr lang="en-US" sz="1000" dirty="0" smtClean="0"/>
              <a:t>      </a:t>
            </a:r>
            <a:endParaRPr lang="en-US" sz="1000" i="1" dirty="0"/>
          </a:p>
        </p:txBody>
      </p:sp>
      <p:pic>
        <p:nvPicPr>
          <p:cNvPr id="5" name="Graphic 3" descr="Closed Boo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4288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E Logo - Says &quot;What Can YOU Do?&quot; with words &quot;The Campaign for Disability Employment&quot; and URL (www.whatcanyoudocampaign.org)"/>
          <p:cNvPicPr>
            <a:picLocks noChangeAspect="1"/>
          </p:cNvPicPr>
          <p:nvPr/>
        </p:nvPicPr>
        <p:blipFill rotWithShape="1">
          <a:blip r:embed="rId2"/>
          <a:srcRect t="6365" r="961"/>
          <a:stretch/>
        </p:blipFill>
        <p:spPr>
          <a:xfrm>
            <a:off x="8338568" y="3923385"/>
            <a:ext cx="3277170" cy="25819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153" y="1282223"/>
            <a:ext cx="8961120" cy="5038567"/>
          </a:xfrm>
        </p:spPr>
        <p:txBody>
          <a:bodyPr/>
          <a:lstStyle/>
          <a:p>
            <a:pPr lvl="0">
              <a:spcBef>
                <a:spcPts val="1800"/>
              </a:spcBef>
            </a:pPr>
            <a:r>
              <a:rPr lang="en-US" sz="3000" dirty="0" smtClean="0"/>
              <a:t>Nationwide </a:t>
            </a:r>
            <a:r>
              <a:rPr lang="en-US" sz="3000" dirty="0"/>
              <a:t>campaign funded by ODEP</a:t>
            </a:r>
          </a:p>
          <a:p>
            <a:pPr lvl="0">
              <a:spcBef>
                <a:spcPts val="1800"/>
              </a:spcBef>
            </a:pPr>
            <a:r>
              <a:rPr lang="en-US" sz="3000" dirty="0"/>
              <a:t>Public/private collaboration with leading business and disability organizations</a:t>
            </a:r>
          </a:p>
          <a:p>
            <a:pPr>
              <a:spcBef>
                <a:spcPts val="1800"/>
              </a:spcBef>
            </a:pPr>
            <a:r>
              <a:rPr lang="en-US" sz="3000" dirty="0"/>
              <a:t>Policy driven with focus on personal and positive stories and imagery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618" y="140016"/>
            <a:ext cx="8961120" cy="1002505"/>
          </a:xfrm>
        </p:spPr>
        <p:txBody>
          <a:bodyPr/>
          <a:lstStyle/>
          <a:p>
            <a:r>
              <a:rPr lang="en-US" sz="1000" i="1" dirty="0" smtClean="0"/>
              <a:t>                          </a:t>
            </a:r>
            <a:br>
              <a:rPr lang="en-US" sz="1000" i="1" dirty="0" smtClean="0"/>
            </a:br>
            <a:r>
              <a:rPr lang="en-US" sz="1000" i="1" dirty="0"/>
              <a:t/>
            </a:r>
            <a:br>
              <a:rPr lang="en-US" sz="1000" i="1" dirty="0"/>
            </a:br>
            <a:r>
              <a:rPr lang="en-US" sz="1000" i="1" dirty="0" smtClean="0"/>
              <a:t>                         </a:t>
            </a:r>
            <a:br>
              <a:rPr lang="en-US" sz="1000" i="1" dirty="0" smtClean="0"/>
            </a:br>
            <a:r>
              <a:rPr lang="en-US" sz="1000" i="1" dirty="0"/>
              <a:t> </a:t>
            </a:r>
            <a:r>
              <a:rPr lang="en-US" sz="1000" i="1" dirty="0" smtClean="0"/>
              <a:t>                         </a:t>
            </a:r>
            <a:r>
              <a:rPr lang="en-US" i="1" dirty="0" smtClean="0"/>
              <a:t>Resource: Campaign for</a:t>
            </a:r>
            <a:br>
              <a:rPr lang="en-US" i="1" dirty="0" smtClean="0"/>
            </a:br>
            <a:r>
              <a:rPr lang="en-US" i="1" dirty="0"/>
              <a:t> </a:t>
            </a:r>
            <a:r>
              <a:rPr lang="en-US" i="1" dirty="0" smtClean="0"/>
              <a:t>      Disability Employment</a:t>
            </a:r>
            <a:br>
              <a:rPr lang="en-US" i="1" dirty="0" smtClean="0"/>
            </a:br>
            <a:endParaRPr lang="en-US" i="1" dirty="0"/>
          </a:p>
        </p:txBody>
      </p:sp>
      <p:pic>
        <p:nvPicPr>
          <p:cNvPr id="5" name="Graphic 3" descr="Closed Boo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2828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E Logo - Says &quot;What Can YOU Do?&quot; with words &quot;The Campaign for Disability Employment&quot; and URL (www.whatcanyoudocampaign.org)"/>
          <p:cNvPicPr>
            <a:picLocks noChangeAspect="1"/>
          </p:cNvPicPr>
          <p:nvPr/>
        </p:nvPicPr>
        <p:blipFill rotWithShape="1">
          <a:blip r:embed="rId2"/>
          <a:srcRect t="6365" r="961"/>
          <a:stretch/>
        </p:blipFill>
        <p:spPr>
          <a:xfrm>
            <a:off x="8302848" y="3923385"/>
            <a:ext cx="3277170" cy="25819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5" y="1282223"/>
            <a:ext cx="8961120" cy="4883685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i="1" dirty="0"/>
              <a:t>Campaign for </a:t>
            </a:r>
            <a:r>
              <a:rPr lang="en-US" sz="3200" i="1" dirty="0" smtClean="0"/>
              <a:t>Disability Employment </a:t>
            </a:r>
            <a:endParaRPr lang="en-US" sz="3000" dirty="0" smtClean="0"/>
          </a:p>
          <a:p>
            <a:pPr marL="0" lvl="0" indent="0">
              <a:buNone/>
            </a:pPr>
            <a:r>
              <a:rPr lang="en-US" sz="3000" dirty="0" smtClean="0"/>
              <a:t>Features</a:t>
            </a:r>
            <a:r>
              <a:rPr lang="en-US" sz="3000" dirty="0"/>
              <a:t>: 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Public service announcements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Discussion guides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Posters, ads and other web and print materials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Social media</a:t>
            </a:r>
          </a:p>
          <a:p>
            <a:pPr lvl="1">
              <a:buFont typeface="Arial" charset="0"/>
              <a:buChar char="•"/>
            </a:pPr>
            <a:r>
              <a:rPr lang="en-US" sz="3000" dirty="0"/>
              <a:t>Practical ideas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295" y="140017"/>
            <a:ext cx="8961120" cy="1002505"/>
          </a:xfrm>
        </p:spPr>
        <p:txBody>
          <a:bodyPr/>
          <a:lstStyle/>
          <a:p>
            <a:r>
              <a:rPr lang="en-US" i="1" dirty="0" smtClean="0"/>
              <a:t>       Resource </a:t>
            </a:r>
            <a:r>
              <a:rPr lang="en-US" sz="1100" i="1" dirty="0" smtClean="0"/>
              <a:t>(continued 1)</a:t>
            </a:r>
            <a:endParaRPr lang="en-US" sz="1100" i="1" dirty="0"/>
          </a:p>
        </p:txBody>
      </p:sp>
      <p:pic>
        <p:nvPicPr>
          <p:cNvPr id="6" name="Graphic 3" descr="Closed Boo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0255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quot;Who I Am&quot; PSA Screen Imag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097" y="2707072"/>
            <a:ext cx="3200409" cy="3267316"/>
          </a:xfrm>
          <a:prstGeom prst="rect">
            <a:avLst/>
          </a:prstGeom>
        </p:spPr>
      </p:pic>
      <p:pic>
        <p:nvPicPr>
          <p:cNvPr id="6" name="Picture 5" descr="&quot;I Can&quot; PSA Screen Image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372" y="2704009"/>
            <a:ext cx="3222596" cy="3233865"/>
          </a:xfrm>
          <a:prstGeom prst="rect">
            <a:avLst/>
          </a:prstGeom>
        </p:spPr>
      </p:pic>
      <p:pic>
        <p:nvPicPr>
          <p:cNvPr id="7" name="Picture 6" descr="CDE Logo - Says &quot;What Can YOU Do?&quot; with words &quot;The Campaign for Disability Employment&quot; and URL (www.whatcanyoudocampaign.org)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5940" r="1412" b="7372"/>
          <a:stretch/>
        </p:blipFill>
        <p:spPr>
          <a:xfrm>
            <a:off x="4007265" y="1228188"/>
            <a:ext cx="6208295" cy="1122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140017"/>
            <a:ext cx="8961120" cy="1002505"/>
          </a:xfrm>
        </p:spPr>
        <p:txBody>
          <a:bodyPr/>
          <a:lstStyle/>
          <a:p>
            <a:r>
              <a:rPr lang="en-US" i="1" dirty="0" smtClean="0"/>
              <a:t>       Resource  </a:t>
            </a:r>
            <a:r>
              <a:rPr lang="en-US" sz="1100" i="1" dirty="0"/>
              <a:t>(</a:t>
            </a:r>
            <a:r>
              <a:rPr lang="en-US" sz="1100" i="1" dirty="0" smtClean="0"/>
              <a:t>continued 2)</a:t>
            </a:r>
            <a:endParaRPr lang="en-US" sz="1000" i="1" dirty="0"/>
          </a:p>
        </p:txBody>
      </p:sp>
      <p:pic>
        <p:nvPicPr>
          <p:cNvPr id="8" name="Graphic 3" descr="Closed Book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0255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433" y="1623060"/>
            <a:ext cx="8961120" cy="48234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National </a:t>
            </a:r>
            <a:r>
              <a:rPr lang="en-US" sz="3200" dirty="0" smtClean="0"/>
              <a:t>Disability   Employment Awareness Month </a:t>
            </a:r>
            <a:r>
              <a:rPr lang="en-US" sz="3200" dirty="0"/>
              <a:t>(NDEAM</a:t>
            </a:r>
            <a:r>
              <a:rPr lang="en-US" sz="3200" dirty="0" smtClean="0"/>
              <a:t>)</a:t>
            </a:r>
            <a:r>
              <a:rPr lang="en-US" sz="3200" dirty="0"/>
              <a:t/>
            </a:r>
            <a:br>
              <a:rPr lang="en-US" sz="3200" dirty="0"/>
            </a:br>
            <a:endParaRPr lang="en-US" sz="3000" dirty="0" smtClean="0"/>
          </a:p>
          <a:p>
            <a:pPr>
              <a:defRPr/>
            </a:pPr>
            <a:r>
              <a:rPr lang="en-US" altLang="en-US" sz="3000" dirty="0" smtClean="0"/>
              <a:t>Month-long focus in October to celebrate the contributions of America’s workers with disabilities</a:t>
            </a:r>
          </a:p>
          <a:p>
            <a:pPr>
              <a:defRPr/>
            </a:pPr>
            <a:r>
              <a:rPr lang="en-US" sz="3000" dirty="0" smtClean="0"/>
              <a:t>Theme</a:t>
            </a:r>
            <a:r>
              <a:rPr lang="en-US" sz="3000" dirty="0"/>
              <a:t>, poster and web-based resources for employers</a:t>
            </a:r>
          </a:p>
          <a:p>
            <a:pPr>
              <a:defRPr/>
            </a:pPr>
            <a:r>
              <a:rPr lang="en-US" sz="3000" dirty="0"/>
              <a:t>2016 Theme: </a:t>
            </a:r>
            <a:r>
              <a:rPr lang="en-US" sz="3000" i="1" dirty="0"/>
              <a:t>#</a:t>
            </a:r>
            <a:r>
              <a:rPr lang="en-US" sz="3000" i="1" dirty="0" err="1"/>
              <a:t>InclusionWorks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2723" y="225742"/>
            <a:ext cx="8961120" cy="14430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i="1" dirty="0"/>
          </a:p>
        </p:txBody>
      </p:sp>
      <p:pic>
        <p:nvPicPr>
          <p:cNvPr id="5" name="Graphic 3" descr="Closed Boo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02558" y="533875"/>
            <a:ext cx="854868" cy="85486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88433" y="533875"/>
            <a:ext cx="8961120" cy="1002505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i="1" smtClean="0"/>
              <a:t>       Resource  </a:t>
            </a:r>
            <a:r>
              <a:rPr lang="en-US" sz="1100" i="1" smtClean="0"/>
              <a:t>(continued 2)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2706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DEAM 2016 pos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44" y="1330199"/>
            <a:ext cx="7411810" cy="4772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89" y="140017"/>
            <a:ext cx="8961120" cy="1002505"/>
          </a:xfrm>
        </p:spPr>
        <p:txBody>
          <a:bodyPr/>
          <a:lstStyle/>
          <a:p>
            <a:r>
              <a:rPr lang="en-US" dirty="0" smtClean="0"/>
              <a:t>       Resource: </a:t>
            </a:r>
            <a:r>
              <a:rPr lang="en-US" sz="3200" dirty="0" smtClean="0"/>
              <a:t>2016 NDEAM Poster </a:t>
            </a:r>
            <a:endParaRPr lang="en-US" sz="3200" i="1" dirty="0"/>
          </a:p>
        </p:txBody>
      </p:sp>
      <p:pic>
        <p:nvPicPr>
          <p:cNvPr id="5" name="Graphic 3" descr="Closed Boo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02558" y="213835"/>
            <a:ext cx="854868" cy="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729" y="1282223"/>
            <a:ext cx="8961120" cy="48836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Company’s website is 508 compliant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All company facilities, technology and operations are accessible and focused on Universal Design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Interview process does not eliminate certain groups of individuals with disabilities (i.e., individuals with autism)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729" y="140017"/>
            <a:ext cx="8961120" cy="1002505"/>
          </a:xfrm>
        </p:spPr>
        <p:txBody>
          <a:bodyPr/>
          <a:lstStyle/>
          <a:p>
            <a:r>
              <a:rPr lang="en-US" dirty="0"/>
              <a:t>Accessibility </a:t>
            </a:r>
          </a:p>
        </p:txBody>
      </p:sp>
      <p:pic>
        <p:nvPicPr>
          <p:cNvPr id="4" name="Graphic 3" descr="Smart Phon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805" y="31146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44671" y="5851643"/>
            <a:ext cx="3007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dol.gov/</a:t>
            </a:r>
            <a:r>
              <a:rPr lang="en-US" sz="2200" b="1" dirty="0" err="1"/>
              <a:t>odep</a:t>
            </a:r>
            <a:endParaRPr lang="en-US" sz="2200" b="1" dirty="0"/>
          </a:p>
        </p:txBody>
      </p:sp>
      <p:pic>
        <p:nvPicPr>
          <p:cNvPr id="6" name="Picture 5" descr="ODEP Logo"/>
          <p:cNvPicPr>
            <a:picLocks noChangeAspect="1"/>
          </p:cNvPicPr>
          <p:nvPr/>
        </p:nvPicPr>
        <p:blipFill rotWithShape="1">
          <a:blip r:embed="rId2"/>
          <a:srcRect b="19858"/>
          <a:stretch/>
        </p:blipFill>
        <p:spPr>
          <a:xfrm>
            <a:off x="7208107" y="3824485"/>
            <a:ext cx="4178933" cy="2009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224" y="1731160"/>
            <a:ext cx="8961120" cy="4883685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dirty="0"/>
              <a:t>The only non-regulatory federal agency that promotes policies and coordinates with employers and all levels of government to increase workplace success for people with disabilities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224" y="290946"/>
            <a:ext cx="8961120" cy="1118785"/>
          </a:xfrm>
        </p:spPr>
        <p:txBody>
          <a:bodyPr/>
          <a:lstStyle/>
          <a:p>
            <a:r>
              <a:rPr lang="en-US" dirty="0"/>
              <a:t>Office of Disability Employment Policy (ODEP)</a:t>
            </a:r>
          </a:p>
        </p:txBody>
      </p:sp>
    </p:spTree>
    <p:extLst>
      <p:ext uri="{BB962C8B-B14F-4D97-AF65-F5344CB8AC3E}">
        <p14:creationId xmlns:p14="http://schemas.microsoft.com/office/powerpoint/2010/main" val="114951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08194" y="5731277"/>
            <a:ext cx="2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PEATWorks.org</a:t>
            </a:r>
          </a:p>
        </p:txBody>
      </p:sp>
      <p:pic>
        <p:nvPicPr>
          <p:cNvPr id="4" name="Picture 3" descr="PEAT logo - says &quot;Partnership on Employment &amp; Accessible Technology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813" y="4016328"/>
            <a:ext cx="3522574" cy="15828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7011" y="1282223"/>
            <a:ext cx="8961120" cy="35255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Promotes </a:t>
            </a:r>
            <a:r>
              <a:rPr lang="en-US" dirty="0"/>
              <a:t>the employment, retention and career advancement of people with disabilities through the development, adoption and promotion of accessible technology</a:t>
            </a:r>
          </a:p>
          <a:p>
            <a:r>
              <a:rPr lang="en-US" dirty="0"/>
              <a:t>Accessible Technology Action Steps Employer Guide</a:t>
            </a:r>
          </a:p>
          <a:p>
            <a:r>
              <a:rPr lang="en-US" dirty="0" err="1"/>
              <a:t>TalentWorks</a:t>
            </a:r>
            <a:endParaRPr lang="en-US" dirty="0"/>
          </a:p>
          <a:p>
            <a:r>
              <a:rPr lang="en-US" dirty="0" err="1"/>
              <a:t>TechCheck</a:t>
            </a:r>
            <a:endParaRPr lang="en-US" dirty="0"/>
          </a:p>
          <a:p>
            <a:r>
              <a:rPr lang="en-US" dirty="0"/>
              <a:t>Webinars/PEAT Talks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011" y="147161"/>
            <a:ext cx="8961120" cy="1002505"/>
          </a:xfrm>
        </p:spPr>
        <p:txBody>
          <a:bodyPr/>
          <a:lstStyle/>
          <a:p>
            <a:r>
              <a:rPr lang="en-US" sz="1000" i="1" dirty="0" smtClean="0"/>
              <a:t>                    </a:t>
            </a:r>
            <a:r>
              <a:rPr lang="en-US" i="1" dirty="0" smtClean="0"/>
              <a:t>Resource</a:t>
            </a:r>
            <a:endParaRPr lang="en-US" sz="1000" i="1" dirty="0"/>
          </a:p>
        </p:txBody>
      </p:sp>
      <p:pic>
        <p:nvPicPr>
          <p:cNvPr id="6" name="Graphic 3" descr="Smart Pho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835" y="32289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433" y="1282223"/>
            <a:ext cx="8961120" cy="4883685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Universal Design</a:t>
            </a:r>
          </a:p>
          <a:p>
            <a:endParaRPr lang="en-US" sz="1500" dirty="0"/>
          </a:p>
          <a:p>
            <a:r>
              <a:rPr lang="en-US" sz="2800" dirty="0"/>
              <a:t>Increases potential for a better quality of life for a wide range of individuals</a:t>
            </a:r>
          </a:p>
          <a:p>
            <a:r>
              <a:rPr lang="en-US" sz="2800" dirty="0"/>
              <a:t>Reduces stigma by putting people with disabilities on an equal playing field</a:t>
            </a:r>
          </a:p>
          <a:p>
            <a:r>
              <a:rPr lang="en-US" sz="2800" dirty="0"/>
              <a:t>Promotes self-reliance and social engagement</a:t>
            </a:r>
          </a:p>
          <a:p>
            <a:r>
              <a:rPr lang="en-US" sz="2800" dirty="0"/>
              <a:t>Not a substitute for assistive technology, but helps people with functional limitations and society as a whole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140017"/>
            <a:ext cx="8961120" cy="1002505"/>
          </a:xfrm>
        </p:spPr>
        <p:txBody>
          <a:bodyPr/>
          <a:lstStyle/>
          <a:p>
            <a:r>
              <a:rPr lang="en-US" dirty="0"/>
              <a:t>Accessibility</a:t>
            </a:r>
            <a:r>
              <a:rPr lang="en-US" sz="1000" dirty="0"/>
              <a:t> </a:t>
            </a:r>
            <a:r>
              <a:rPr lang="en-US" sz="1000" dirty="0" smtClean="0"/>
              <a:t>               </a:t>
            </a:r>
            <a:r>
              <a:rPr lang="en-US" sz="1000" i="1" dirty="0" smtClean="0"/>
              <a:t>(continued </a:t>
            </a:r>
            <a:endParaRPr lang="en-US" sz="1000" i="1" dirty="0"/>
          </a:p>
        </p:txBody>
      </p:sp>
      <p:pic>
        <p:nvPicPr>
          <p:cNvPr id="4" name="Graphic 3" descr="Smart Phone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6505" y="33432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721" y="1282223"/>
            <a:ext cx="8961120" cy="4883685"/>
          </a:xfrm>
        </p:spPr>
        <p:txBody>
          <a:bodyPr/>
          <a:lstStyle/>
          <a:p>
            <a:pPr marL="0" lvl="0" indent="0" fontAlgn="base">
              <a:buNone/>
            </a:pPr>
            <a:r>
              <a:rPr lang="en-US" sz="3000" dirty="0"/>
              <a:t>Universal Design</a:t>
            </a:r>
            <a:br>
              <a:rPr lang="en-US" sz="3000" dirty="0"/>
            </a:br>
            <a:r>
              <a:rPr lang="en-US" sz="3000" i="1" dirty="0"/>
              <a:t>Common Workplace Features – Examples</a:t>
            </a:r>
          </a:p>
          <a:p>
            <a:pPr marL="0" lvl="0" indent="0" fontAlgn="base">
              <a:buNone/>
            </a:pPr>
            <a:endParaRPr lang="en-US" sz="1500" i="1" dirty="0"/>
          </a:p>
          <a:p>
            <a:pPr lvl="0" fontAlgn="base"/>
            <a:r>
              <a:rPr lang="en-US" dirty="0"/>
              <a:t>Adjust light levels at workspaces to best fit requirements for specific tasks, individual abilities and preferences</a:t>
            </a:r>
          </a:p>
          <a:p>
            <a:pPr lvl="0" fontAlgn="base"/>
            <a:r>
              <a:rPr lang="en-US" dirty="0"/>
              <a:t>Situate workstations so employees can communicate effectively with visual and/or verbal modes of communication</a:t>
            </a:r>
          </a:p>
          <a:p>
            <a:pPr lvl="0" fontAlgn="base"/>
            <a:r>
              <a:rPr lang="en-US" dirty="0"/>
              <a:t>Offer both standing and seated workstation positions, also referred to as "sit-stand" workstation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721" y="140017"/>
            <a:ext cx="8961120" cy="1002505"/>
          </a:xfrm>
        </p:spPr>
        <p:txBody>
          <a:bodyPr/>
          <a:lstStyle/>
          <a:p>
            <a:r>
              <a:rPr lang="en-US" dirty="0"/>
              <a:t>Accessibility</a:t>
            </a:r>
            <a:r>
              <a:rPr lang="en-US" sz="1000" dirty="0"/>
              <a:t> </a:t>
            </a:r>
            <a:r>
              <a:rPr lang="en-US" sz="1000" i="1" dirty="0"/>
              <a:t>(continued </a:t>
            </a:r>
          </a:p>
        </p:txBody>
      </p:sp>
    </p:spTree>
    <p:extLst>
      <p:ext uri="{BB962C8B-B14F-4D97-AF65-F5344CB8AC3E}">
        <p14:creationId xmlns:p14="http://schemas.microsoft.com/office/powerpoint/2010/main" val="24456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72538" y="5843944"/>
            <a:ext cx="2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AskJAN.org</a:t>
            </a:r>
          </a:p>
        </p:txBody>
      </p:sp>
      <p:pic>
        <p:nvPicPr>
          <p:cNvPr id="4" name="Picture 3" descr="JAN logo - says &quot;Job Accommodation Network - Practical Solutions, Workplace Success&quot;"/>
          <p:cNvPicPr>
            <a:picLocks noChangeAspect="1"/>
          </p:cNvPicPr>
          <p:nvPr/>
        </p:nvPicPr>
        <p:blipFill rotWithShape="1">
          <a:blip r:embed="rId3"/>
          <a:srcRect b="41796"/>
          <a:stretch/>
        </p:blipFill>
        <p:spPr>
          <a:xfrm>
            <a:off x="7291389" y="4105002"/>
            <a:ext cx="4481512" cy="173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4169" y="1346516"/>
            <a:ext cx="8705850" cy="4883685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The leading source of free, expert and confidential guidance on workplace accommodations and disability employment issues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r>
              <a:rPr lang="en-US" altLang="en-US" dirty="0">
                <a:cs typeface="Arial" charset="0"/>
              </a:rPr>
              <a:t>AskJAN.org &amp; jan@askjan.org</a:t>
            </a:r>
          </a:p>
          <a:p>
            <a:r>
              <a:rPr lang="pt-BR" altLang="en-US" dirty="0">
                <a:cs typeface="Arial" charset="0"/>
              </a:rPr>
              <a:t>(304) 216-8189 via Text</a:t>
            </a:r>
          </a:p>
          <a:p>
            <a:r>
              <a:rPr lang="pt-BR" altLang="en-US" dirty="0">
                <a:cs typeface="Arial" charset="0"/>
              </a:rPr>
              <a:t>janconsultants via Skype</a:t>
            </a:r>
          </a:p>
          <a:p>
            <a:r>
              <a:rPr lang="en-US" altLang="en-US" dirty="0">
                <a:cs typeface="Arial" charset="0"/>
              </a:rPr>
              <a:t>(800) 526-7234 (Voice)</a:t>
            </a:r>
          </a:p>
          <a:p>
            <a:r>
              <a:rPr lang="en-US" altLang="en-US" dirty="0">
                <a:cs typeface="Arial" charset="0"/>
              </a:rPr>
              <a:t>(877) 781-9403 (TTY)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169" y="204310"/>
            <a:ext cx="8961120" cy="1002505"/>
          </a:xfrm>
        </p:spPr>
        <p:txBody>
          <a:bodyPr/>
          <a:lstStyle/>
          <a:p>
            <a:r>
              <a:rPr lang="en-US" dirty="0" smtClean="0"/>
              <a:t>    Accommodations Resource</a:t>
            </a:r>
            <a:endParaRPr lang="en-US" dirty="0"/>
          </a:p>
        </p:txBody>
      </p:sp>
      <p:pic>
        <p:nvPicPr>
          <p:cNvPr id="7" name="Graphic 3" descr="Smart Phon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47515" y="31146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58266" y="5843944"/>
            <a:ext cx="2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AskJAN.org</a:t>
            </a:r>
          </a:p>
        </p:txBody>
      </p:sp>
      <p:pic>
        <p:nvPicPr>
          <p:cNvPr id="5" name="Picture 4" descr="JAN logo - says &quot;Job Accommodation Network - Practical Solutions, Workplace Success&quot;"/>
          <p:cNvPicPr>
            <a:picLocks noChangeAspect="1"/>
          </p:cNvPicPr>
          <p:nvPr/>
        </p:nvPicPr>
        <p:blipFill rotWithShape="1">
          <a:blip r:embed="rId2"/>
          <a:srcRect b="41796"/>
          <a:stretch/>
        </p:blipFill>
        <p:spPr>
          <a:xfrm>
            <a:off x="7377117" y="4105002"/>
            <a:ext cx="4481512" cy="173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7025" y="1142522"/>
            <a:ext cx="8961120" cy="488368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Cost of Accommodations</a:t>
            </a:r>
          </a:p>
          <a:p>
            <a:r>
              <a:rPr lang="en-US" sz="2600" dirty="0" smtClean="0"/>
              <a:t> JAN Interviewed </a:t>
            </a:r>
            <a:r>
              <a:rPr lang="en-US" sz="2600" dirty="0"/>
              <a:t>1,157 employers between 2008 and 2016</a:t>
            </a:r>
          </a:p>
          <a:p>
            <a:r>
              <a:rPr lang="en-US" sz="2600" dirty="0"/>
              <a:t>A range of industry sectors and sizes</a:t>
            </a:r>
          </a:p>
          <a:p>
            <a:r>
              <a:rPr lang="en-US" sz="2600" dirty="0"/>
              <a:t>59% of accommodations cost absolutely nothing </a:t>
            </a:r>
          </a:p>
          <a:p>
            <a:r>
              <a:rPr lang="en-US" sz="2600" dirty="0"/>
              <a:t>The rest typically cost only $500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025" y="140017"/>
            <a:ext cx="8961120" cy="1002505"/>
          </a:xfrm>
        </p:spPr>
        <p:txBody>
          <a:bodyPr/>
          <a:lstStyle/>
          <a:p>
            <a:r>
              <a:rPr lang="en-US" dirty="0" smtClean="0"/>
              <a:t>Accommodations</a:t>
            </a:r>
            <a:endParaRPr lang="en-US" sz="1000" i="1" dirty="0"/>
          </a:p>
        </p:txBody>
      </p:sp>
      <p:pic>
        <p:nvPicPr>
          <p:cNvPr id="7" name="Graphic 3" descr="Smart Phone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8157" y="31146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43979" y="5704243"/>
            <a:ext cx="290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AskJAN.org</a:t>
            </a:r>
          </a:p>
        </p:txBody>
      </p:sp>
      <p:pic>
        <p:nvPicPr>
          <p:cNvPr id="4" name="Picture 3" descr="JAN logo - says &quot;Job Accommodation Network - Practical Solutions, Workplace Success&quot;"/>
          <p:cNvPicPr>
            <a:picLocks noChangeAspect="1"/>
          </p:cNvPicPr>
          <p:nvPr/>
        </p:nvPicPr>
        <p:blipFill rotWithShape="1">
          <a:blip r:embed="rId2"/>
          <a:srcRect b="41796"/>
          <a:stretch/>
        </p:blipFill>
        <p:spPr>
          <a:xfrm>
            <a:off x="7362830" y="3965301"/>
            <a:ext cx="4481512" cy="1738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577" y="1282223"/>
            <a:ext cx="8961120" cy="488368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dirty="0"/>
              <a:t>Employers' Practical Guide to Reasonable Accommodations: </a:t>
            </a:r>
            <a:r>
              <a:rPr lang="en-US" altLang="en-US" u="sng" dirty="0">
                <a:hlinkClick r:id="rId3"/>
              </a:rPr>
              <a:t>AskJAN.org/</a:t>
            </a:r>
            <a:r>
              <a:rPr lang="en-US" altLang="en-US" u="sng" dirty="0" err="1">
                <a:hlinkClick r:id="rId3"/>
              </a:rPr>
              <a:t>Erguide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JAN Workplace Accommodation Toolkit: </a:t>
            </a:r>
            <a:r>
              <a:rPr lang="en-US" dirty="0">
                <a:hlinkClick r:id="rId4"/>
              </a:rPr>
              <a:t>prod.askjan.org/toolkit/#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Resources and publications: </a:t>
            </a:r>
            <a:r>
              <a:rPr lang="en-US" dirty="0">
                <a:hlinkClick r:id="rId5"/>
              </a:rPr>
              <a:t>askjan.org/media/index.htm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577" y="140017"/>
            <a:ext cx="8961120" cy="1002505"/>
          </a:xfrm>
        </p:spPr>
        <p:txBody>
          <a:bodyPr/>
          <a:lstStyle/>
          <a:p>
            <a:r>
              <a:rPr lang="en-US" i="1" dirty="0" smtClean="0"/>
              <a:t>      Resources</a:t>
            </a:r>
            <a:endParaRPr lang="en-US" i="1" dirty="0"/>
          </a:p>
        </p:txBody>
      </p:sp>
      <p:pic>
        <p:nvPicPr>
          <p:cNvPr id="6" name="Graphic 3" descr="Smart Phon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7535" y="311466"/>
            <a:ext cx="745766" cy="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873" y="1282223"/>
            <a:ext cx="8961120" cy="4883685"/>
          </a:xfrm>
        </p:spPr>
        <p:txBody>
          <a:bodyPr/>
          <a:lstStyle/>
          <a:p>
            <a:r>
              <a:rPr lang="en-US" dirty="0"/>
              <a:t>Strong community outreach to tap talent sources</a:t>
            </a:r>
          </a:p>
          <a:p>
            <a:r>
              <a:rPr lang="en-US" dirty="0"/>
              <a:t>Host “meet and greet” after-hours events for both individuals with disabilities and community rehabilitation groups</a:t>
            </a:r>
          </a:p>
          <a:p>
            <a:r>
              <a:rPr lang="en-US" dirty="0"/>
              <a:t>Invite community partners into your organization to meet with hiring managers and learn job requirements</a:t>
            </a:r>
          </a:p>
          <a:p>
            <a:r>
              <a:rPr lang="en-US" dirty="0"/>
              <a:t>Partner with and support ($$) national non-profits with local chapters (MS Society, the Arc, Goodwill, etc.)</a:t>
            </a:r>
          </a:p>
          <a:p>
            <a:r>
              <a:rPr lang="en-US" dirty="0"/>
              <a:t>Engage ERG and allies to participate in local community events</a:t>
            </a:r>
          </a:p>
          <a:p>
            <a:endParaRPr lang="en-US" dirty="0"/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17372" y="92281"/>
            <a:ext cx="1120092" cy="1120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873" y="140017"/>
            <a:ext cx="8961120" cy="1002505"/>
          </a:xfrm>
        </p:spPr>
        <p:txBody>
          <a:bodyPr/>
          <a:lstStyle/>
          <a:p>
            <a:r>
              <a:rPr lang="en-US" dirty="0"/>
              <a:t>Pipeline: Community</a:t>
            </a:r>
          </a:p>
        </p:txBody>
      </p:sp>
    </p:spTree>
    <p:extLst>
      <p:ext uri="{BB962C8B-B14F-4D97-AF65-F5344CB8AC3E}">
        <p14:creationId xmlns:p14="http://schemas.microsoft.com/office/powerpoint/2010/main" val="19618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729" y="1142522"/>
            <a:ext cx="8961120" cy="488368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/>
              <a:t>Build collaborative relationships with College Career and            Disability Services Offices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Create expectations for Career Services and set goals for recruiting candidates with disabilities for jobs and internships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Educate your University Relations/Campus Recruiters about disability on campus (non apparent) and include people with disabilities in your recruitment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Engage campus disability organizations and professional associations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Establish and promote specific internships: Emerging Leaders, AAAS, USBLN</a:t>
            </a:r>
            <a:r>
              <a:rPr lang="en-US" sz="2200" baseline="30000" dirty="0"/>
              <a:t>®</a:t>
            </a:r>
            <a:r>
              <a:rPr lang="en-US" sz="2200" dirty="0"/>
              <a:t> Career Link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Recruit at disability-focused universities: Gallaudet, RIT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Host Virtual Career Fairs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729" y="140017"/>
            <a:ext cx="8961120" cy="1002505"/>
          </a:xfrm>
        </p:spPr>
        <p:txBody>
          <a:bodyPr/>
          <a:lstStyle/>
          <a:p>
            <a:r>
              <a:rPr lang="en-US" dirty="0"/>
              <a:t>Pipeline: </a:t>
            </a:r>
            <a:r>
              <a:rPr lang="en-US" dirty="0" smtClean="0"/>
              <a:t>College   </a:t>
            </a:r>
            <a:endParaRPr lang="en-US" dirty="0"/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02972" y="92281"/>
            <a:ext cx="1120092" cy="11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729" y="1282223"/>
            <a:ext cx="8961120" cy="488368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Attend and speak at conferences to show commitment and interest in recruiting and hiring candidates with disabilities. </a:t>
            </a:r>
          </a:p>
          <a:p>
            <a:pPr>
              <a:spcBef>
                <a:spcPts val="2400"/>
              </a:spcBef>
            </a:pPr>
            <a:r>
              <a:rPr lang="en-US" dirty="0"/>
              <a:t>Engage with BLN to showcase your organization’s commitment</a:t>
            </a:r>
          </a:p>
          <a:p>
            <a:pPr>
              <a:spcBef>
                <a:spcPts val="2400"/>
              </a:spcBef>
            </a:pPr>
            <a:r>
              <a:rPr lang="en-US" dirty="0"/>
              <a:t>Understand that people with disabilities, just as any diverse population, apply without any affiliation to a (disability) group and are </a:t>
            </a:r>
            <a:r>
              <a:rPr lang="en-US" u="sng" dirty="0"/>
              <a:t>self selecting</a:t>
            </a:r>
            <a:r>
              <a:rPr lang="en-US" dirty="0"/>
              <a:t> your organization based on your brand and community leadership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2729" y="140017"/>
            <a:ext cx="8961120" cy="1002505"/>
          </a:xfrm>
        </p:spPr>
        <p:txBody>
          <a:bodyPr/>
          <a:lstStyle/>
          <a:p>
            <a:r>
              <a:rPr lang="en-US" dirty="0"/>
              <a:t>Pipeline: </a:t>
            </a:r>
            <a:r>
              <a:rPr lang="en-US" dirty="0" smtClean="0"/>
              <a:t>Branding   </a:t>
            </a:r>
            <a:endParaRPr lang="en-US" dirty="0"/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57326" y="92281"/>
            <a:ext cx="1120092" cy="11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297" y="1282223"/>
            <a:ext cx="8961120" cy="4883685"/>
          </a:xfrm>
        </p:spPr>
        <p:txBody>
          <a:bodyPr/>
          <a:lstStyle/>
          <a:p>
            <a:r>
              <a:rPr lang="en-US" sz="2800" dirty="0"/>
              <a:t>Create written vendor agreements with community partners</a:t>
            </a:r>
          </a:p>
          <a:p>
            <a:r>
              <a:rPr lang="en-US" sz="2800" dirty="0"/>
              <a:t>Source from professional associations (engineers/doctors/chemists, etc. with disabilities) </a:t>
            </a:r>
          </a:p>
          <a:p>
            <a:r>
              <a:rPr lang="en-US" sz="2800" dirty="0"/>
              <a:t>Require disability hiring from your staffing vendors in your contracts</a:t>
            </a:r>
          </a:p>
          <a:p>
            <a:r>
              <a:rPr lang="en-US" sz="2800" dirty="0"/>
              <a:t>Diversify suppliers to include DOBE</a:t>
            </a:r>
            <a:r>
              <a:rPr lang="en-US" sz="2800" baseline="30000" dirty="0"/>
              <a:t>®</a:t>
            </a:r>
            <a:r>
              <a:rPr lang="en-US" sz="2800" dirty="0"/>
              <a:t> certified or disability-owned firms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297" y="140017"/>
            <a:ext cx="8961120" cy="1002505"/>
          </a:xfrm>
        </p:spPr>
        <p:txBody>
          <a:bodyPr/>
          <a:lstStyle/>
          <a:p>
            <a:r>
              <a:rPr lang="en-US" dirty="0"/>
              <a:t>Pipeline: </a:t>
            </a:r>
            <a:r>
              <a:rPr lang="en-US" dirty="0" smtClean="0"/>
              <a:t>Strategy   </a:t>
            </a:r>
            <a:endParaRPr lang="en-US" dirty="0"/>
          </a:p>
        </p:txBody>
      </p:sp>
      <p:pic>
        <p:nvPicPr>
          <p:cNvPr id="4" name="Graphic 3" descr="Users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677292" y="92281"/>
            <a:ext cx="1120092" cy="11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4671" y="5851643"/>
            <a:ext cx="3007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dol.gov/</a:t>
            </a:r>
            <a:r>
              <a:rPr lang="en-US" sz="2200" b="1" dirty="0" err="1"/>
              <a:t>odep</a:t>
            </a:r>
            <a:endParaRPr lang="en-US" sz="2200" b="1" dirty="0"/>
          </a:p>
        </p:txBody>
      </p:sp>
      <p:pic>
        <p:nvPicPr>
          <p:cNvPr id="4" name="Picture 3" descr="ODEP Logo"/>
          <p:cNvPicPr>
            <a:picLocks noChangeAspect="1"/>
          </p:cNvPicPr>
          <p:nvPr/>
        </p:nvPicPr>
        <p:blipFill rotWithShape="1">
          <a:blip r:embed="rId2"/>
          <a:srcRect b="19858"/>
          <a:stretch/>
        </p:blipFill>
        <p:spPr>
          <a:xfrm>
            <a:off x="7208107" y="3824485"/>
            <a:ext cx="4178933" cy="2009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797" y="1282223"/>
            <a:ext cx="8961120" cy="4883685"/>
          </a:xfrm>
        </p:spPr>
        <p:txBody>
          <a:bodyPr/>
          <a:lstStyle/>
          <a:p>
            <a:r>
              <a:rPr lang="en-US" sz="3200" dirty="0"/>
              <a:t>Return-to-Work</a:t>
            </a:r>
          </a:p>
          <a:p>
            <a:r>
              <a:rPr lang="en-US" sz="3200" dirty="0"/>
              <a:t>Early Intervention Demonstrations</a:t>
            </a:r>
          </a:p>
          <a:p>
            <a:r>
              <a:rPr lang="en-US" sz="3200" dirty="0"/>
              <a:t>Neurodiversity</a:t>
            </a:r>
          </a:p>
          <a:p>
            <a:r>
              <a:rPr lang="en-US" sz="3200" dirty="0"/>
              <a:t>Mental Health Disabilities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797" y="140017"/>
            <a:ext cx="8961120" cy="1002505"/>
          </a:xfrm>
        </p:spPr>
        <p:txBody>
          <a:bodyPr/>
          <a:lstStyle/>
          <a:p>
            <a:r>
              <a:rPr lang="en-US" dirty="0"/>
              <a:t>Emerging Topics</a:t>
            </a:r>
          </a:p>
        </p:txBody>
      </p:sp>
    </p:spTree>
    <p:extLst>
      <p:ext uri="{BB962C8B-B14F-4D97-AF65-F5344CB8AC3E}">
        <p14:creationId xmlns:p14="http://schemas.microsoft.com/office/powerpoint/2010/main" val="3977059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RP logo - says Workforce Recruitment Program"/>
          <p:cNvPicPr>
            <a:picLocks noChangeAspect="1"/>
          </p:cNvPicPr>
          <p:nvPr/>
        </p:nvPicPr>
        <p:blipFill rotWithShape="1">
          <a:blip r:embed="rId3"/>
          <a:srcRect b="23069"/>
          <a:stretch/>
        </p:blipFill>
        <p:spPr>
          <a:xfrm>
            <a:off x="9129279" y="5380373"/>
            <a:ext cx="2428875" cy="112113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581331" y="4063830"/>
            <a:ext cx="4395675" cy="2373697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000" dirty="0"/>
              <a:t>293 Computer-Based Majors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274 Graduate Students </a:t>
            </a:r>
          </a:p>
          <a:p>
            <a:pPr>
              <a:spcBef>
                <a:spcPts val="600"/>
              </a:spcBef>
              <a:defRPr/>
            </a:pPr>
            <a:r>
              <a:rPr lang="en-US" sz="2000" dirty="0"/>
              <a:t>21 Doctoral Candidates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82808" y="4031839"/>
            <a:ext cx="4718166" cy="237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21B32"/>
              </a:buClr>
              <a:buFont typeface="Arial"/>
              <a:buChar char="•"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121B32"/>
              </a:buClr>
              <a:buFont typeface="Arial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121B32"/>
              </a:buClr>
              <a:buFont typeface="Arial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121B32"/>
              </a:buClr>
              <a:buFont typeface="Arial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121B32"/>
              </a:buClr>
              <a:buFont typeface="Arial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131 Veterans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151 Engineers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29 MBAs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104 Accountants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148 Health Care Professionals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/>
                </a:solidFill>
                <a:latin typeface="Georgia" panose="02040502050405020303" pitchFamily="18" charset="0"/>
              </a:rPr>
              <a:t>39 Law Students</a:t>
            </a:r>
            <a:endParaRPr lang="en-US" altLang="en-US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190" y="1666739"/>
            <a:ext cx="8961120" cy="2333109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200" dirty="0"/>
              <a:t>Connects federal and private-sector employers nationwide with highly motivated college students and recent graduates with disabilities </a:t>
            </a:r>
          </a:p>
          <a:p>
            <a:pPr>
              <a:buFont typeface="Arial" charset="0"/>
              <a:buChar char="•"/>
            </a:pPr>
            <a:r>
              <a:rPr lang="en-US" sz="2200" dirty="0"/>
              <a:t>Summer or permanent jobs</a:t>
            </a:r>
          </a:p>
          <a:p>
            <a:pPr>
              <a:buFont typeface="Arial" charset="0"/>
              <a:buChar char="•"/>
            </a:pPr>
            <a:r>
              <a:rPr lang="en-US" altLang="en-US" sz="2200" dirty="0"/>
              <a:t>In 2016, more than 300 accredited institutions, representing more than 1800 students participated</a:t>
            </a:r>
          </a:p>
          <a:p>
            <a:pPr>
              <a:buFont typeface="Arial" charset="0"/>
              <a:buChar char="•"/>
            </a:pPr>
            <a:endParaRPr lang="en-US" sz="2200" dirty="0"/>
          </a:p>
          <a:p>
            <a:pPr>
              <a:buFont typeface="Arial" charset="0"/>
              <a:buChar char="•"/>
            </a:pPr>
            <a:endParaRPr lang="en-US" altLang="en-US" sz="2200" dirty="0"/>
          </a:p>
          <a:p>
            <a:pPr>
              <a:buFont typeface="Arial" charset="0"/>
              <a:buChar char="•"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190" y="277903"/>
            <a:ext cx="8961120" cy="1129983"/>
          </a:xfrm>
        </p:spPr>
        <p:txBody>
          <a:bodyPr/>
          <a:lstStyle/>
          <a:p>
            <a:r>
              <a:rPr lang="en-US" dirty="0" smtClean="0"/>
              <a:t>Pipeline Resource: Workforce </a:t>
            </a:r>
            <a:r>
              <a:rPr lang="en-US" dirty="0"/>
              <a:t>Recruitment Program (WRP)</a:t>
            </a:r>
          </a:p>
        </p:txBody>
      </p:sp>
      <p:pic>
        <p:nvPicPr>
          <p:cNvPr id="8" name="Graphic 3" descr="Users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26182" y="492331"/>
            <a:ext cx="1120092" cy="112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ha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110" y="1392778"/>
            <a:ext cx="5136610" cy="5136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155" y="304324"/>
            <a:ext cx="8961120" cy="1224439"/>
          </a:xfrm>
        </p:spPr>
        <p:txBody>
          <a:bodyPr/>
          <a:lstStyle/>
          <a:p>
            <a:r>
              <a:rPr lang="en-US" dirty="0"/>
              <a:t>Audience Discussion:</a:t>
            </a:r>
            <a:br>
              <a:rPr lang="en-US" dirty="0"/>
            </a:br>
            <a:r>
              <a:rPr lang="en-US" baseline="0" dirty="0"/>
              <a:t>What Will Your Message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5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2916336" y="2960576"/>
            <a:ext cx="8686800" cy="3037454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Katherine </a:t>
            </a:r>
            <a:r>
              <a:rPr lang="en-US" sz="3400" dirty="0" err="1"/>
              <a:t>McCary</a:t>
            </a:r>
            <a:endParaRPr lang="en-US" sz="3400" dirty="0"/>
          </a:p>
          <a:p>
            <a:pPr lvl="1"/>
            <a:r>
              <a:rPr lang="en-US" sz="3400" dirty="0">
                <a:hlinkClick r:id="rId2"/>
              </a:rPr>
              <a:t>McCary.Katherine.O@dol.gov</a:t>
            </a:r>
            <a:r>
              <a:rPr lang="en-US" sz="3400" dirty="0"/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3400" dirty="0"/>
          </a:p>
          <a:p>
            <a:r>
              <a:rPr lang="en-US" sz="3400" dirty="0"/>
              <a:t>Shaun McGill</a:t>
            </a:r>
          </a:p>
          <a:p>
            <a:pPr lvl="1"/>
            <a:r>
              <a:rPr lang="en-US" sz="3400" dirty="0">
                <a:hlinkClick r:id="rId3"/>
              </a:rPr>
              <a:t>McGill.Shaun@dol.gov</a:t>
            </a:r>
            <a:r>
              <a:rPr lang="en-US" sz="3400" dirty="0"/>
              <a:t>  </a:t>
            </a:r>
          </a:p>
          <a:p>
            <a:endParaRPr lang="en-US" sz="3400" dirty="0"/>
          </a:p>
        </p:txBody>
      </p:sp>
      <p:pic>
        <p:nvPicPr>
          <p:cNvPr id="5" name="Picture 4" descr="Question mark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086" y="621731"/>
            <a:ext cx="2753050" cy="234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336" y="401275"/>
            <a:ext cx="8961120" cy="1002505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400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561" y="1282223"/>
            <a:ext cx="8961120" cy="4883685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sz="3200" dirty="0"/>
              <a:t>Represents talent with a variety of skills and abilities, just like any other any diverse segment</a:t>
            </a:r>
          </a:p>
          <a:p>
            <a:pPr>
              <a:spcBef>
                <a:spcPts val="3000"/>
              </a:spcBef>
            </a:pPr>
            <a:r>
              <a:rPr lang="en-US" sz="3200" dirty="0"/>
              <a:t>Crosses all other diversity dimensions</a:t>
            </a:r>
          </a:p>
          <a:p>
            <a:pPr>
              <a:spcBef>
                <a:spcPts val="3000"/>
              </a:spcBef>
            </a:pPr>
            <a:r>
              <a:rPr lang="en-US" sz="3200" dirty="0"/>
              <a:t>Anyone can join at any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561" y="140017"/>
            <a:ext cx="8961120" cy="1002505"/>
          </a:xfrm>
        </p:spPr>
        <p:txBody>
          <a:bodyPr/>
          <a:lstStyle/>
          <a:p>
            <a:r>
              <a:rPr lang="en-US" dirty="0"/>
              <a:t>Disability as Diversity</a:t>
            </a:r>
          </a:p>
        </p:txBody>
      </p:sp>
    </p:spTree>
    <p:extLst>
      <p:ext uri="{BB962C8B-B14F-4D97-AF65-F5344CB8AC3E}">
        <p14:creationId xmlns:p14="http://schemas.microsoft.com/office/powerpoint/2010/main" val="126734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801" y="1225073"/>
            <a:ext cx="8961120" cy="488368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Globally: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According to WHO, one billion people live with a disability:  15% of the world’s population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Market is the size of China  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Influences more than $8 trillion in annual disposable income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/>
              <a:t>Within the U.S.: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Third largest market segment—56.7 million according to Census Bureau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Purchasing power of $5 trillion (including family, friends and allies)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01" y="140017"/>
            <a:ext cx="8961120" cy="1002505"/>
          </a:xfrm>
        </p:spPr>
        <p:txBody>
          <a:bodyPr/>
          <a:lstStyle/>
          <a:p>
            <a:r>
              <a:rPr lang="en-US" dirty="0"/>
              <a:t>Key Community/Market Statistics</a:t>
            </a:r>
          </a:p>
        </p:txBody>
      </p:sp>
    </p:spTree>
    <p:extLst>
      <p:ext uri="{BB962C8B-B14F-4D97-AF65-F5344CB8AC3E}">
        <p14:creationId xmlns:p14="http://schemas.microsoft.com/office/powerpoint/2010/main" val="82597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419" y="1282223"/>
            <a:ext cx="8961120" cy="488368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3200" dirty="0"/>
              <a:t>People with disabilities are people first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82% of disabilities are acquired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71% of disabilities are non-apparent</a:t>
            </a:r>
          </a:p>
          <a:p>
            <a:pPr>
              <a:spcBef>
                <a:spcPts val="1800"/>
              </a:spcBef>
            </a:pPr>
            <a:r>
              <a:rPr lang="en-US" sz="3200" dirty="0"/>
              <a:t>Disability Etiquette Golden Rule: “Always Ask, Never Assume”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3419" y="140017"/>
            <a:ext cx="8961120" cy="1002505"/>
          </a:xfrm>
        </p:spPr>
        <p:txBody>
          <a:bodyPr/>
          <a:lstStyle/>
          <a:p>
            <a:r>
              <a:rPr lang="en-US" dirty="0"/>
              <a:t>Disability 101</a:t>
            </a:r>
          </a:p>
        </p:txBody>
      </p:sp>
    </p:spTree>
    <p:extLst>
      <p:ext uri="{BB962C8B-B14F-4D97-AF65-F5344CB8AC3E}">
        <p14:creationId xmlns:p14="http://schemas.microsoft.com/office/powerpoint/2010/main" val="70013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8133" y="1282223"/>
            <a:ext cx="8961120" cy="4883685"/>
          </a:xfrm>
        </p:spPr>
        <p:txBody>
          <a:bodyPr/>
          <a:lstStyle/>
          <a:p>
            <a:r>
              <a:rPr lang="en-US" sz="2800" dirty="0"/>
              <a:t>Marketing approach based on persuasive arguments</a:t>
            </a:r>
          </a:p>
          <a:p>
            <a:r>
              <a:rPr lang="en-US" sz="2800" dirty="0"/>
              <a:t>Positive messaging</a:t>
            </a:r>
          </a:p>
          <a:p>
            <a:pPr lvl="1"/>
            <a:r>
              <a:rPr lang="en-US" sz="2800" dirty="0"/>
              <a:t>Avoid reinforcing negative norms</a:t>
            </a:r>
          </a:p>
          <a:p>
            <a:r>
              <a:rPr lang="en-US" sz="2800" dirty="0"/>
              <a:t>Tailor messages based on employer readiness</a:t>
            </a:r>
          </a:p>
          <a:p>
            <a:pPr lvl="1"/>
            <a:r>
              <a:rPr lang="en-US" sz="2800" dirty="0"/>
              <a:t>Choir</a:t>
            </a:r>
          </a:p>
          <a:p>
            <a:pPr lvl="1"/>
            <a:r>
              <a:rPr lang="en-US" sz="2800" dirty="0" err="1"/>
              <a:t>Inclusives</a:t>
            </a:r>
            <a:endParaRPr lang="en-US" sz="2800" dirty="0"/>
          </a:p>
          <a:p>
            <a:pPr lvl="1"/>
            <a:r>
              <a:rPr lang="en-US" sz="2800" dirty="0"/>
              <a:t>Uninitiated</a:t>
            </a:r>
          </a:p>
          <a:p>
            <a:pPr marL="457200" lvl="1" indent="0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i="1" dirty="0"/>
              <a:t>Who is ready to join the choir?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133" y="140017"/>
            <a:ext cx="8961120" cy="1002505"/>
          </a:xfrm>
        </p:spPr>
        <p:txBody>
          <a:bodyPr/>
          <a:lstStyle/>
          <a:p>
            <a:r>
              <a:rPr lang="en-US" dirty="0"/>
              <a:t>Wharton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3246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49" y="1611737"/>
            <a:ext cx="8961120" cy="4883685"/>
          </a:xfrm>
        </p:spPr>
        <p:txBody>
          <a:bodyPr/>
          <a:lstStyle/>
          <a:p>
            <a:r>
              <a:rPr lang="en-US" sz="2800" dirty="0"/>
              <a:t>Inclusive businesses in high-growth industries</a:t>
            </a:r>
          </a:p>
          <a:p>
            <a:r>
              <a:rPr lang="en-US" sz="2800" dirty="0"/>
              <a:t>Messages tested</a:t>
            </a:r>
          </a:p>
          <a:p>
            <a:pPr lvl="1"/>
            <a:r>
              <a:rPr lang="en-US" sz="2800" dirty="0"/>
              <a:t>Business case</a:t>
            </a:r>
          </a:p>
          <a:p>
            <a:pPr lvl="1"/>
            <a:r>
              <a:rPr lang="en-US" sz="2800" dirty="0"/>
              <a:t>Human interest case</a:t>
            </a:r>
          </a:p>
          <a:p>
            <a:pPr lvl="1"/>
            <a:r>
              <a:rPr lang="en-US" sz="2800" dirty="0"/>
              <a:t>Regulatory case</a:t>
            </a:r>
          </a:p>
          <a:p>
            <a:r>
              <a:rPr lang="en-US" sz="2800" dirty="0"/>
              <a:t>Reaction to messaging</a:t>
            </a:r>
          </a:p>
          <a:p>
            <a:r>
              <a:rPr lang="en-US" sz="2800" dirty="0"/>
              <a:t>Conclusion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749" y="321249"/>
            <a:ext cx="8961120" cy="1002505"/>
          </a:xfrm>
        </p:spPr>
        <p:txBody>
          <a:bodyPr/>
          <a:lstStyle/>
          <a:p>
            <a:r>
              <a:rPr lang="en-US" dirty="0"/>
              <a:t>Georgetown McDonough School of Business</a:t>
            </a:r>
          </a:p>
        </p:txBody>
      </p:sp>
    </p:spTree>
    <p:extLst>
      <p:ext uri="{BB962C8B-B14F-4D97-AF65-F5344CB8AC3E}">
        <p14:creationId xmlns:p14="http://schemas.microsoft.com/office/powerpoint/2010/main" val="98245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1372</Words>
  <Application>Microsoft Office PowerPoint</Application>
  <PresentationFormat>Custom</PresentationFormat>
  <Paragraphs>259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MS PGothic</vt:lpstr>
      <vt:lpstr>Verdana</vt:lpstr>
      <vt:lpstr>Calibri</vt:lpstr>
      <vt:lpstr>Symbol</vt:lpstr>
      <vt:lpstr>Georgia</vt:lpstr>
      <vt:lpstr>Office Theme</vt:lpstr>
      <vt:lpstr>What’s the Message?  A Compelling Case for Your Disability Inclusion Efforts</vt:lpstr>
      <vt:lpstr>Agenda</vt:lpstr>
      <vt:lpstr>Office of Disability Employment Policy (ODEP)</vt:lpstr>
      <vt:lpstr>Emerging Topics</vt:lpstr>
      <vt:lpstr>Disability as Diversity</vt:lpstr>
      <vt:lpstr>Key Community/Market Statistics</vt:lpstr>
      <vt:lpstr>Disability 101</vt:lpstr>
      <vt:lpstr>Wharton School of Business</vt:lpstr>
      <vt:lpstr>Georgetown McDonough School of Business</vt:lpstr>
      <vt:lpstr>Audience Discussion:  Disability Inclusion </vt:lpstr>
      <vt:lpstr>Addressing Roadblocks and Bottlenecks</vt:lpstr>
      <vt:lpstr>Best Practices for Creating a Disability-Inclusive Culture</vt:lpstr>
      <vt:lpstr>Strategies and Success Stories </vt:lpstr>
      <vt:lpstr>Building a Disability-Inclusive Culture that Engages All Employees:   Employer Strategies for Taking the “LEAP”</vt:lpstr>
      <vt:lpstr>Leadership</vt:lpstr>
      <vt:lpstr>Leadership</vt:lpstr>
      <vt:lpstr>Leadership      </vt:lpstr>
      <vt:lpstr>       Business Strategies        that Work               </vt:lpstr>
      <vt:lpstr>Education</vt:lpstr>
      <vt:lpstr>          Self ID/Disclosure –           What’s the Difference?</vt:lpstr>
      <vt:lpstr>        Culture is the Driver</vt:lpstr>
      <vt:lpstr>          Self ID Campaign: Common           Steps </vt:lpstr>
      <vt:lpstr>Education           </vt:lpstr>
      <vt:lpstr>                                                                                Resource: Campaign for        Disability Employment </vt:lpstr>
      <vt:lpstr>       Resource (continued 1)</vt:lpstr>
      <vt:lpstr>       Resource  (continued 2)</vt:lpstr>
      <vt:lpstr>          </vt:lpstr>
      <vt:lpstr>       Resource: 2016 NDEAM Poster </vt:lpstr>
      <vt:lpstr>Accessibility </vt:lpstr>
      <vt:lpstr>                    Resource</vt:lpstr>
      <vt:lpstr>Accessibility                (continued </vt:lpstr>
      <vt:lpstr>Accessibility (continued </vt:lpstr>
      <vt:lpstr>    Accommodations Resource</vt:lpstr>
      <vt:lpstr>Accommodations</vt:lpstr>
      <vt:lpstr>      Resources</vt:lpstr>
      <vt:lpstr>Pipeline: Community</vt:lpstr>
      <vt:lpstr>Pipeline: College   </vt:lpstr>
      <vt:lpstr>Pipeline: Branding   </vt:lpstr>
      <vt:lpstr>Pipeline: Strategy   </vt:lpstr>
      <vt:lpstr>Pipeline Resource: Workforce Recruitment Program (WRP)</vt:lpstr>
      <vt:lpstr>Audience Discussion: What Will Your Message Be?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Baker</dc:creator>
  <cp:lastModifiedBy>Brown, Elena - ODEP</cp:lastModifiedBy>
  <cp:revision>131</cp:revision>
  <dcterms:created xsi:type="dcterms:W3CDTF">2016-07-27T14:51:38Z</dcterms:created>
  <dcterms:modified xsi:type="dcterms:W3CDTF">2017-06-16T19:42:03Z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1031177624</vt:i4>
  </property>
  <property fmtid="{D5CDD505-2E9C-101B-9397-08002B2CF9AE}" pid="3" name="_NewReviewCycle">
    <vt:lpwstr/>
  </property>
  <property fmtid="{D5CDD505-2E9C-101B-9397-08002B2CF9AE}" pid="4" name="_EmailSubject">
    <vt:lpwstr>NILG Presentation Attached</vt:lpwstr>
  </property>
  <property fmtid="{D5CDD505-2E9C-101B-9397-08002B2CF9AE}" pid="5" name="_AuthorEmail">
    <vt:lpwstr>Brown.Elena@dol.gov</vt:lpwstr>
  </property>
  <property fmtid="{D5CDD505-2E9C-101B-9397-08002B2CF9AE}" pid="6" name="_AuthorEmailDisplayName">
    <vt:lpwstr>Brown, Elena - ODEP</vt:lpwstr>
  </property>
</Properties>
</file>