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0" r:id="rId3"/>
    <p:sldMasterId id="2147483858" r:id="rId4"/>
    <p:sldMasterId id="2147484083" r:id="rId5"/>
    <p:sldMasterId id="2147485137" r:id="rId6"/>
    <p:sldMasterId id="2147485173" r:id="rId7"/>
    <p:sldMasterId id="2147485238" r:id="rId8"/>
    <p:sldMasterId id="2147485251" r:id="rId9"/>
  </p:sldMasterIdLst>
  <p:notesMasterIdLst>
    <p:notesMasterId r:id="rId36"/>
  </p:notesMasterIdLst>
  <p:handoutMasterIdLst>
    <p:handoutMasterId r:id="rId37"/>
  </p:handoutMasterIdLst>
  <p:sldIdLst>
    <p:sldId id="576" r:id="rId10"/>
    <p:sldId id="577" r:id="rId11"/>
    <p:sldId id="582" r:id="rId12"/>
    <p:sldId id="552" r:id="rId13"/>
    <p:sldId id="556" r:id="rId14"/>
    <p:sldId id="589" r:id="rId15"/>
    <p:sldId id="558" r:id="rId16"/>
    <p:sldId id="561" r:id="rId17"/>
    <p:sldId id="560" r:id="rId18"/>
    <p:sldId id="559" r:id="rId19"/>
    <p:sldId id="587" r:id="rId20"/>
    <p:sldId id="579" r:id="rId21"/>
    <p:sldId id="581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1" r:id="rId30"/>
    <p:sldId id="588" r:id="rId31"/>
    <p:sldId id="572" r:id="rId32"/>
    <p:sldId id="573" r:id="rId33"/>
    <p:sldId id="574" r:id="rId34"/>
    <p:sldId id="575" r:id="rId35"/>
  </p:sldIdLst>
  <p:sldSz cx="9144000" cy="6858000" type="screen4x3"/>
  <p:notesSz cx="7023100" cy="93091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F"/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2621" autoAdjust="0"/>
  </p:normalViewPr>
  <p:slideViewPr>
    <p:cSldViewPr>
      <p:cViewPr varScale="1">
        <p:scale>
          <a:sx n="69" d="100"/>
          <a:sy n="69" d="100"/>
        </p:scale>
        <p:origin x="41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36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30" cy="465616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66" y="0"/>
            <a:ext cx="3043130" cy="465616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583F59-F62A-4C1A-ACCD-EB7889B67E0D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130" cy="465616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66" y="8841885"/>
            <a:ext cx="3043130" cy="465616"/>
          </a:xfrm>
          <a:prstGeom prst="rect">
            <a:avLst/>
          </a:prstGeom>
        </p:spPr>
        <p:txBody>
          <a:bodyPr vert="horz" wrap="square" lIns="93379" tIns="46689" rIns="93379" bIns="46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6547B0-8C71-4D3D-BD5A-C8C6D9244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0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30" cy="465616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66" y="0"/>
            <a:ext cx="3043130" cy="465616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CBBED8-1A8C-4E7C-8127-E5383FCA4BC7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9" tIns="46689" rIns="93379" bIns="466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2543"/>
            <a:ext cx="5617838" cy="4187335"/>
          </a:xfrm>
          <a:prstGeom prst="rect">
            <a:avLst/>
          </a:prstGeom>
        </p:spPr>
        <p:txBody>
          <a:bodyPr vert="horz" lIns="93379" tIns="46689" rIns="93379" bIns="466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885"/>
            <a:ext cx="3043130" cy="465616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66" y="8841885"/>
            <a:ext cx="3043130" cy="465616"/>
          </a:xfrm>
          <a:prstGeom prst="rect">
            <a:avLst/>
          </a:prstGeom>
        </p:spPr>
        <p:txBody>
          <a:bodyPr vert="horz" wrap="square" lIns="93379" tIns="46689" rIns="93379" bIns="46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2A7A0E-1864-474C-8F20-9D12117CF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44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00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7A0E-1864-474C-8F20-9D12117CF7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50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965E-D967-4E08-8EDE-49AEEC3C8D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965E-D967-4E08-8EDE-49AEEC3C8D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B58D-AC89-4C93-A295-3D657895E32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92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F834-86A7-48E3-98FD-9B826D28F04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24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F834-86A7-48E3-98FD-9B826D28F0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13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8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6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3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8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729" indent="-28722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753" indent="-2307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5255" indent="-2307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756" indent="-2307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484" indent="-2307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214" indent="-2307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0942" indent="-2307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5670" indent="-2307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11C30-4398-4A05-9011-B488F9D658A3}" type="slidenum">
              <a:rPr lang="en-US" altLang="en-US" smtClean="0"/>
              <a:pPr/>
              <a:t>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78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7A0E-1864-474C-8F20-9D12117CF7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7A0E-1864-474C-8F20-9D12117CF7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7A0E-1864-474C-8F20-9D12117CF7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8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7A0E-1864-474C-8F20-9D12117CF7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7A0E-1864-474C-8F20-9D12117CF7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1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9872-8522-44F1-AF52-28E3618C9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6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5CCAC95-125D-4253-9413-8DE24385B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7898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B36C1B0-5BB4-4E0A-AB7F-F5C289721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48612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15D24D3-7A00-4A5F-B5CD-E820492B9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78090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DA5E0F-35AB-4058-AA8E-8D7A93CD36AB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8A065DF-C024-4950-9173-7604BC77C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71534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05F842-DB0C-4C7A-988A-63B994705F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A44D-E9BE-4C42-B4CE-5A4D6E520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0969030-D6B4-40D8-9DE9-D84B406BB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325954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9600" y="463550"/>
            <a:ext cx="48768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altLang="en-US" sz="3000" b="1" smtClean="0">
                <a:solidFill>
                  <a:srgbClr val="002C5F"/>
                </a:solidFill>
                <a:latin typeface="Arial" panose="020B0604020202020204" pitchFamily="34" charset="0"/>
              </a:rPr>
              <a:t>Interviewing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15AA9E5-EA47-42D0-A3BD-F55C95F0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44910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4079057-ACAE-4E82-97C7-F7BEB0574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00952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BD9E731-10C4-4A64-9E57-919C47F3F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931097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E3EF749-59BC-4B5C-8032-414B4C409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398272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DC09-1DFB-46A6-88F6-FFADEBD49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9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BDA14C-A398-42B6-976B-1E4C6134D5B4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6E25A7-A4FF-421F-B4F2-BB1122A14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052674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71A6FC-0A73-40F7-AD97-4866AEC82B63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4E0A8E-4959-4F98-9D6F-71CAC4003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923204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089D1F-4905-4B9A-8B0A-89967AD6A5F1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EB63AC7-A195-4694-957D-CCB25B2FF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33690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508D16-1533-4D73-8F5B-0CAF526D16C7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E5F4B4B-6ECF-417D-B119-0B5532001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59188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2063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956" y="1122363"/>
            <a:ext cx="6743701" cy="2387600"/>
          </a:xfrm>
        </p:spPr>
        <p:txBody>
          <a:bodyPr anchor="ctr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5956" y="3602038"/>
            <a:ext cx="67437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412" y="6332567"/>
            <a:ext cx="139719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8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956" y="1709739"/>
            <a:ext cx="6743701" cy="2852737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5956" y="4589464"/>
            <a:ext cx="67437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06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1291906"/>
            <a:ext cx="3250406" cy="48850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250" y="1291905"/>
            <a:ext cx="3250692" cy="48850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9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8812" y="1278492"/>
            <a:ext cx="325069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8813" y="2206305"/>
            <a:ext cx="3250692" cy="3959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8333" y="1295270"/>
            <a:ext cx="325069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2206306"/>
            <a:ext cx="3250692" cy="39596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928812" y="140018"/>
            <a:ext cx="6749654" cy="1002505"/>
          </a:xfrm>
          <a:prstGeom prst="rect">
            <a:avLst/>
          </a:prstGeom>
        </p:spPr>
        <p:txBody>
          <a:bodyPr vert="horz" lIns="68580" tIns="68580" rIns="6858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700" dirty="0" smtClean="0">
                <a:solidFill>
                  <a:prstClr val="black"/>
                </a:solidFill>
              </a:rPr>
              <a:t>Click to edit Master title style</a:t>
            </a: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8B92-0515-45BB-89FA-B80AB9522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679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55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08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97" y="151003"/>
            <a:ext cx="2743200" cy="145129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607" y="159392"/>
            <a:ext cx="3831998" cy="60065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197" y="1744910"/>
            <a:ext cx="2743200" cy="44377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4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345" y="151003"/>
            <a:ext cx="2736908" cy="145129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2742" y="151003"/>
            <a:ext cx="3833622" cy="602329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198" y="1736522"/>
            <a:ext cx="2736908" cy="44293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6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17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1005" y="142613"/>
            <a:ext cx="1377892" cy="6034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8813" y="151003"/>
            <a:ext cx="5275232" cy="602596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92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33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12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2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7AFC-3781-4FF1-A4DB-55A687999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893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B2829A7-6A75-432D-902C-AFF710972F4A}" type="slidenum">
              <a:rPr lang="en-US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63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56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54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21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51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54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09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8812" y="1278492"/>
            <a:ext cx="325069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8813" y="2206305"/>
            <a:ext cx="3250692" cy="3959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8333" y="1295270"/>
            <a:ext cx="325069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2206306"/>
            <a:ext cx="3250692" cy="39596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/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928812" y="140018"/>
            <a:ext cx="6749654" cy="1002505"/>
          </a:xfrm>
          <a:prstGeom prst="rect">
            <a:avLst/>
          </a:prstGeom>
        </p:spPr>
        <p:txBody>
          <a:bodyPr vert="horz" lIns="68580" tIns="68580" rIns="6858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700" dirty="0" smtClean="0">
                <a:solidFill>
                  <a:prstClr val="black"/>
                </a:solidFill>
              </a:rPr>
              <a:t>Click to edit Master title style</a:t>
            </a: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63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46461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32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5CCAC95-125D-4253-9413-8DE24385B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29193"/>
      </p:ext>
    </p:extLst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625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8338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515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73380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76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35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631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573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892-A601-4ADB-A5C2-FDB39DD2F7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773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DC09-1DFB-46A6-88F6-FFADEBD49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8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CEE9-7CF2-42C2-8857-E70F05260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20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9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9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07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80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7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5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3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42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6B33-41E4-4B6F-A988-0914369B7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755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3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93F9-873B-48F2-ABE7-6FB46DE2C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70EB-D092-4C3F-A275-251F8E6C0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048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17" Type="http://schemas.openxmlformats.org/officeDocument/2006/relationships/image" Target="../media/image12.jp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7.xml"/><Relationship Id="rId18" Type="http://schemas.openxmlformats.org/officeDocument/2006/relationships/image" Target="../media/image12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1.jp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8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9D9026-0A29-4EBB-A92E-B3B85A2E1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5" r:id="rId2"/>
    <p:sldLayoutId id="214748511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4ACCA0-EFC3-4929-A73A-632B0D0FA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Office of Disability Employment Policy.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34" r:id="rId2"/>
    <p:sldLayoutId id="214748513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90F1F3-1E38-42C1-BB17-394B319BF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7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2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8" r:id="rId2"/>
    <p:sldLayoutId id="214748511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83E299-8704-4CC5-BC42-AB3592938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0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4104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36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emplate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B366DA-64FF-483C-A1C5-FC6C12A8A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5128" name="Picture 20" descr="odeplogo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Group 12"/>
          <p:cNvGrpSpPr>
            <a:grpSpLocks/>
          </p:cNvGrpSpPr>
          <p:nvPr userDrawn="1"/>
        </p:nvGrpSpPr>
        <p:grpSpPr bwMode="auto">
          <a:xfrm>
            <a:off x="447675" y="374650"/>
            <a:ext cx="8255000" cy="768350"/>
            <a:chOff x="447675" y="374621"/>
            <a:chExt cx="8254726" cy="768096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447675" y="380969"/>
              <a:ext cx="5952927" cy="758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132" name="Picture 11" descr="JAN Logo&#10;&#10;Job Accommodation Network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74621"/>
              <a:ext cx="2530201" cy="7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0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Interviewing Tips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57387" y="140018"/>
            <a:ext cx="6720840" cy="1002505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957387" y="1282224"/>
            <a:ext cx="6720840" cy="488368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830412" y="6332567"/>
            <a:ext cx="1397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8E63D53-D61B-4702-B22C-FAE4FF39C0BD}" type="datetimeFigureOut">
              <a:rPr lang="en-US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238418" y="6329258"/>
            <a:ext cx="404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295810" y="6329258"/>
            <a:ext cx="1385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B2829A7-6A75-432D-902C-AFF710972F4A}" type="slidenum">
              <a:rPr lang="en-US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23" name="Freeform 116"/>
          <p:cNvSpPr>
            <a:spLocks/>
          </p:cNvSpPr>
          <p:nvPr userDrawn="1"/>
        </p:nvSpPr>
        <p:spPr bwMode="auto">
          <a:xfrm>
            <a:off x="486371" y="-223838"/>
            <a:ext cx="8335" cy="14288"/>
          </a:xfrm>
          <a:custGeom>
            <a:avLst/>
            <a:gdLst>
              <a:gd name="T0" fmla="*/ 6 w 11"/>
              <a:gd name="T1" fmla="*/ 0 h 13"/>
              <a:gd name="T2" fmla="*/ 0 w 11"/>
              <a:gd name="T3" fmla="*/ 7 h 13"/>
              <a:gd name="T4" fmla="*/ 5 w 11"/>
              <a:gd name="T5" fmla="*/ 12 h 13"/>
              <a:gd name="T6" fmla="*/ 11 w 11"/>
              <a:gd name="T7" fmla="*/ 8 h 13"/>
              <a:gd name="T8" fmla="*/ 6 w 1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0"/>
                </a:moveTo>
                <a:cubicBezTo>
                  <a:pt x="3" y="4"/>
                  <a:pt x="0" y="6"/>
                  <a:pt x="0" y="7"/>
                </a:cubicBezTo>
                <a:cubicBezTo>
                  <a:pt x="0" y="9"/>
                  <a:pt x="3" y="12"/>
                  <a:pt x="5" y="12"/>
                </a:cubicBezTo>
                <a:cubicBezTo>
                  <a:pt x="7" y="13"/>
                  <a:pt x="10" y="10"/>
                  <a:pt x="11" y="8"/>
                </a:cubicBezTo>
                <a:cubicBezTo>
                  <a:pt x="11" y="6"/>
                  <a:pt x="8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8" name="Freeform 282"/>
          <p:cNvSpPr>
            <a:spLocks/>
          </p:cNvSpPr>
          <p:nvPr userDrawn="1"/>
        </p:nvSpPr>
        <p:spPr bwMode="auto">
          <a:xfrm>
            <a:off x="3655814" y="-122237"/>
            <a:ext cx="9525" cy="12700"/>
          </a:xfrm>
          <a:custGeom>
            <a:avLst/>
            <a:gdLst>
              <a:gd name="T0" fmla="*/ 5 w 11"/>
              <a:gd name="T1" fmla="*/ 0 h 12"/>
              <a:gd name="T2" fmla="*/ 11 w 11"/>
              <a:gd name="T3" fmla="*/ 7 h 12"/>
              <a:gd name="T4" fmla="*/ 5 w 11"/>
              <a:gd name="T5" fmla="*/ 12 h 12"/>
              <a:gd name="T6" fmla="*/ 0 w 11"/>
              <a:gd name="T7" fmla="*/ 7 h 12"/>
              <a:gd name="T8" fmla="*/ 5 w 1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5" y="0"/>
                </a:moveTo>
                <a:cubicBezTo>
                  <a:pt x="8" y="3"/>
                  <a:pt x="11" y="5"/>
                  <a:pt x="11" y="7"/>
                </a:cubicBezTo>
                <a:cubicBezTo>
                  <a:pt x="10" y="9"/>
                  <a:pt x="7" y="12"/>
                  <a:pt x="5" y="12"/>
                </a:cubicBezTo>
                <a:cubicBezTo>
                  <a:pt x="4" y="12"/>
                  <a:pt x="0" y="9"/>
                  <a:pt x="0" y="7"/>
                </a:cubicBezTo>
                <a:cubicBezTo>
                  <a:pt x="0" y="5"/>
                  <a:pt x="3" y="3"/>
                  <a:pt x="5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1" name="Freeform 285"/>
          <p:cNvSpPr>
            <a:spLocks/>
          </p:cNvSpPr>
          <p:nvPr userDrawn="1"/>
        </p:nvSpPr>
        <p:spPr bwMode="auto">
          <a:xfrm>
            <a:off x="2709268" y="-1658937"/>
            <a:ext cx="11906" cy="12700"/>
          </a:xfrm>
          <a:custGeom>
            <a:avLst/>
            <a:gdLst>
              <a:gd name="T0" fmla="*/ 14 w 14"/>
              <a:gd name="T1" fmla="*/ 5 h 12"/>
              <a:gd name="T2" fmla="*/ 6 w 14"/>
              <a:gd name="T3" fmla="*/ 0 h 12"/>
              <a:gd name="T4" fmla="*/ 0 w 14"/>
              <a:gd name="T5" fmla="*/ 6 h 12"/>
              <a:gd name="T6" fmla="*/ 7 w 14"/>
              <a:gd name="T7" fmla="*/ 12 h 12"/>
              <a:gd name="T8" fmla="*/ 14 w 14"/>
              <a:gd name="T9" fmla="*/ 8 h 12"/>
              <a:gd name="T10" fmla="*/ 14 w 14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2">
                <a:moveTo>
                  <a:pt x="14" y="5"/>
                </a:moveTo>
                <a:cubicBezTo>
                  <a:pt x="11" y="3"/>
                  <a:pt x="9" y="0"/>
                  <a:pt x="6" y="0"/>
                </a:cubicBezTo>
                <a:cubicBezTo>
                  <a:pt x="4" y="0"/>
                  <a:pt x="2" y="4"/>
                  <a:pt x="0" y="6"/>
                </a:cubicBezTo>
                <a:cubicBezTo>
                  <a:pt x="2" y="8"/>
                  <a:pt x="4" y="11"/>
                  <a:pt x="7" y="12"/>
                </a:cubicBezTo>
                <a:cubicBezTo>
                  <a:pt x="9" y="12"/>
                  <a:pt x="12" y="9"/>
                  <a:pt x="14" y="8"/>
                </a:cubicBezTo>
                <a:cubicBezTo>
                  <a:pt x="14" y="7"/>
                  <a:pt x="14" y="6"/>
                  <a:pt x="14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2" name="Freeform 286"/>
          <p:cNvSpPr>
            <a:spLocks/>
          </p:cNvSpPr>
          <p:nvPr userDrawn="1"/>
        </p:nvSpPr>
        <p:spPr bwMode="auto">
          <a:xfrm>
            <a:off x="3017639" y="-2435225"/>
            <a:ext cx="10716" cy="15875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4"/>
                  <a:pt x="0" y="7"/>
                  <a:pt x="0" y="9"/>
                </a:cubicBezTo>
                <a:cubicBezTo>
                  <a:pt x="1" y="11"/>
                  <a:pt x="4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3" name="Freeform 287"/>
          <p:cNvSpPr>
            <a:spLocks/>
          </p:cNvSpPr>
          <p:nvPr userDrawn="1"/>
        </p:nvSpPr>
        <p:spPr bwMode="auto">
          <a:xfrm>
            <a:off x="2924771" y="-2154237"/>
            <a:ext cx="10716" cy="15875"/>
          </a:xfrm>
          <a:custGeom>
            <a:avLst/>
            <a:gdLst>
              <a:gd name="T0" fmla="*/ 6 w 13"/>
              <a:gd name="T1" fmla="*/ 15 h 15"/>
              <a:gd name="T2" fmla="*/ 13 w 13"/>
              <a:gd name="T3" fmla="*/ 6 h 15"/>
              <a:gd name="T4" fmla="*/ 7 w 13"/>
              <a:gd name="T5" fmla="*/ 1 h 15"/>
              <a:gd name="T6" fmla="*/ 0 w 13"/>
              <a:gd name="T7" fmla="*/ 6 h 15"/>
              <a:gd name="T8" fmla="*/ 6 w 13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15"/>
                </a:moveTo>
                <a:cubicBezTo>
                  <a:pt x="9" y="11"/>
                  <a:pt x="13" y="9"/>
                  <a:pt x="13" y="6"/>
                </a:cubicBezTo>
                <a:cubicBezTo>
                  <a:pt x="12" y="4"/>
                  <a:pt x="9" y="1"/>
                  <a:pt x="7" y="1"/>
                </a:cubicBezTo>
                <a:cubicBezTo>
                  <a:pt x="5" y="0"/>
                  <a:pt x="1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4" name="Freeform 288"/>
          <p:cNvSpPr>
            <a:spLocks/>
          </p:cNvSpPr>
          <p:nvPr userDrawn="1"/>
        </p:nvSpPr>
        <p:spPr bwMode="auto">
          <a:xfrm>
            <a:off x="2985493" y="-1577975"/>
            <a:ext cx="9525" cy="15875"/>
          </a:xfrm>
          <a:custGeom>
            <a:avLst/>
            <a:gdLst>
              <a:gd name="T0" fmla="*/ 6 w 12"/>
              <a:gd name="T1" fmla="*/ 15 h 15"/>
              <a:gd name="T2" fmla="*/ 12 w 12"/>
              <a:gd name="T3" fmla="*/ 6 h 15"/>
              <a:gd name="T4" fmla="*/ 6 w 12"/>
              <a:gd name="T5" fmla="*/ 1 h 15"/>
              <a:gd name="T6" fmla="*/ 0 w 12"/>
              <a:gd name="T7" fmla="*/ 6 h 15"/>
              <a:gd name="T8" fmla="*/ 6 w 1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6" y="15"/>
                </a:moveTo>
                <a:cubicBezTo>
                  <a:pt x="9" y="11"/>
                  <a:pt x="12" y="8"/>
                  <a:pt x="12" y="6"/>
                </a:cubicBezTo>
                <a:cubicBezTo>
                  <a:pt x="12" y="4"/>
                  <a:pt x="8" y="1"/>
                  <a:pt x="6" y="1"/>
                </a:cubicBezTo>
                <a:cubicBezTo>
                  <a:pt x="4" y="0"/>
                  <a:pt x="0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5" name="Freeform 289"/>
          <p:cNvSpPr>
            <a:spLocks/>
          </p:cNvSpPr>
          <p:nvPr userDrawn="1"/>
        </p:nvSpPr>
        <p:spPr bwMode="auto">
          <a:xfrm>
            <a:off x="2730699" y="-2432050"/>
            <a:ext cx="14288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1"/>
                  <a:pt x="15" y="8"/>
                  <a:pt x="17" y="7"/>
                </a:cubicBezTo>
                <a:cubicBezTo>
                  <a:pt x="15" y="4"/>
                  <a:pt x="13" y="1"/>
                  <a:pt x="11" y="0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6" name="Freeform 290"/>
          <p:cNvSpPr>
            <a:spLocks/>
          </p:cNvSpPr>
          <p:nvPr userDrawn="1"/>
        </p:nvSpPr>
        <p:spPr bwMode="auto">
          <a:xfrm>
            <a:off x="3022402" y="-1885950"/>
            <a:ext cx="10716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7" name="Freeform 291"/>
          <p:cNvSpPr>
            <a:spLocks/>
          </p:cNvSpPr>
          <p:nvPr userDrawn="1"/>
        </p:nvSpPr>
        <p:spPr bwMode="auto">
          <a:xfrm>
            <a:off x="3251002" y="-2430462"/>
            <a:ext cx="8335" cy="12700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8" name="Freeform 292"/>
          <p:cNvSpPr>
            <a:spLocks/>
          </p:cNvSpPr>
          <p:nvPr userDrawn="1"/>
        </p:nvSpPr>
        <p:spPr bwMode="auto">
          <a:xfrm>
            <a:off x="3185518" y="-2065336"/>
            <a:ext cx="10716" cy="9525"/>
          </a:xfrm>
          <a:custGeom>
            <a:avLst/>
            <a:gdLst>
              <a:gd name="T0" fmla="*/ 12 w 12"/>
              <a:gd name="T1" fmla="*/ 5 h 9"/>
              <a:gd name="T2" fmla="*/ 5 w 12"/>
              <a:gd name="T3" fmla="*/ 0 h 9"/>
              <a:gd name="T4" fmla="*/ 0 w 12"/>
              <a:gd name="T5" fmla="*/ 4 h 9"/>
              <a:gd name="T6" fmla="*/ 5 w 12"/>
              <a:gd name="T7" fmla="*/ 9 h 9"/>
              <a:gd name="T8" fmla="*/ 12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12" y="5"/>
                </a:moveTo>
                <a:cubicBezTo>
                  <a:pt x="9" y="2"/>
                  <a:pt x="7" y="0"/>
                  <a:pt x="5" y="0"/>
                </a:cubicBezTo>
                <a:cubicBezTo>
                  <a:pt x="3" y="0"/>
                  <a:pt x="2" y="3"/>
                  <a:pt x="0" y="4"/>
                </a:cubicBezTo>
                <a:cubicBezTo>
                  <a:pt x="2" y="6"/>
                  <a:pt x="3" y="8"/>
                  <a:pt x="5" y="9"/>
                </a:cubicBezTo>
                <a:cubicBezTo>
                  <a:pt x="6" y="9"/>
                  <a:pt x="9" y="7"/>
                  <a:pt x="12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9" name="Freeform 293"/>
          <p:cNvSpPr>
            <a:spLocks/>
          </p:cNvSpPr>
          <p:nvPr userDrawn="1"/>
        </p:nvSpPr>
        <p:spPr bwMode="auto">
          <a:xfrm>
            <a:off x="3209331" y="-1284287"/>
            <a:ext cx="7144" cy="11113"/>
          </a:xfrm>
          <a:custGeom>
            <a:avLst/>
            <a:gdLst>
              <a:gd name="T0" fmla="*/ 4 w 9"/>
              <a:gd name="T1" fmla="*/ 11 h 11"/>
              <a:gd name="T2" fmla="*/ 9 w 9"/>
              <a:gd name="T3" fmla="*/ 5 h 11"/>
              <a:gd name="T4" fmla="*/ 5 w 9"/>
              <a:gd name="T5" fmla="*/ 1 h 11"/>
              <a:gd name="T6" fmla="*/ 0 w 9"/>
              <a:gd name="T7" fmla="*/ 5 h 11"/>
              <a:gd name="T8" fmla="*/ 4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11"/>
                </a:moveTo>
                <a:cubicBezTo>
                  <a:pt x="7" y="8"/>
                  <a:pt x="9" y="6"/>
                  <a:pt x="9" y="5"/>
                </a:cubicBezTo>
                <a:cubicBezTo>
                  <a:pt x="9" y="3"/>
                  <a:pt x="6" y="1"/>
                  <a:pt x="5" y="1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4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0" name="Freeform 294"/>
          <p:cNvSpPr>
            <a:spLocks/>
          </p:cNvSpPr>
          <p:nvPr userDrawn="1"/>
        </p:nvSpPr>
        <p:spPr bwMode="auto">
          <a:xfrm>
            <a:off x="3149799" y="-1487487"/>
            <a:ext cx="10716" cy="9525"/>
          </a:xfrm>
          <a:custGeom>
            <a:avLst/>
            <a:gdLst>
              <a:gd name="T0" fmla="*/ 0 w 12"/>
              <a:gd name="T1" fmla="*/ 5 h 9"/>
              <a:gd name="T2" fmla="*/ 7 w 12"/>
              <a:gd name="T3" fmla="*/ 9 h 9"/>
              <a:gd name="T4" fmla="*/ 12 w 12"/>
              <a:gd name="T5" fmla="*/ 4 h 9"/>
              <a:gd name="T6" fmla="*/ 7 w 12"/>
              <a:gd name="T7" fmla="*/ 0 h 9"/>
              <a:gd name="T8" fmla="*/ 0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5"/>
                </a:moveTo>
                <a:cubicBezTo>
                  <a:pt x="3" y="7"/>
                  <a:pt x="6" y="9"/>
                  <a:pt x="7" y="9"/>
                </a:cubicBezTo>
                <a:cubicBezTo>
                  <a:pt x="9" y="8"/>
                  <a:pt x="10" y="6"/>
                  <a:pt x="12" y="4"/>
                </a:cubicBezTo>
                <a:cubicBezTo>
                  <a:pt x="10" y="3"/>
                  <a:pt x="9" y="0"/>
                  <a:pt x="7" y="0"/>
                </a:cubicBezTo>
                <a:cubicBezTo>
                  <a:pt x="5" y="0"/>
                  <a:pt x="3" y="2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1" name="Freeform 295"/>
          <p:cNvSpPr>
            <a:spLocks/>
          </p:cNvSpPr>
          <p:nvPr userDrawn="1"/>
        </p:nvSpPr>
        <p:spPr bwMode="auto">
          <a:xfrm>
            <a:off x="2781896" y="-1920874"/>
            <a:ext cx="10716" cy="9525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8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4" y="7"/>
                  <a:pt x="5" y="9"/>
                  <a:pt x="7" y="9"/>
                </a:cubicBezTo>
                <a:cubicBezTo>
                  <a:pt x="9" y="9"/>
                  <a:pt x="11" y="7"/>
                  <a:pt x="12" y="6"/>
                </a:cubicBezTo>
                <a:cubicBezTo>
                  <a:pt x="11" y="4"/>
                  <a:pt x="10" y="1"/>
                  <a:pt x="8" y="1"/>
                </a:cubicBezTo>
                <a:cubicBezTo>
                  <a:pt x="6" y="0"/>
                  <a:pt x="4" y="2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2" name="Freeform 296"/>
          <p:cNvSpPr>
            <a:spLocks/>
          </p:cNvSpPr>
          <p:nvPr userDrawn="1"/>
        </p:nvSpPr>
        <p:spPr bwMode="auto">
          <a:xfrm>
            <a:off x="2255640" y="-1622425"/>
            <a:ext cx="13097" cy="12700"/>
          </a:xfrm>
          <a:custGeom>
            <a:avLst/>
            <a:gdLst>
              <a:gd name="T0" fmla="*/ 15 w 15"/>
              <a:gd name="T1" fmla="*/ 5 h 12"/>
              <a:gd name="T2" fmla="*/ 6 w 15"/>
              <a:gd name="T3" fmla="*/ 0 h 12"/>
              <a:gd name="T4" fmla="*/ 0 w 15"/>
              <a:gd name="T5" fmla="*/ 6 h 12"/>
              <a:gd name="T6" fmla="*/ 7 w 15"/>
              <a:gd name="T7" fmla="*/ 12 h 12"/>
              <a:gd name="T8" fmla="*/ 15 w 15"/>
              <a:gd name="T9" fmla="*/ 8 h 12"/>
              <a:gd name="T10" fmla="*/ 15 w 15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2" y="3"/>
                  <a:pt x="9" y="0"/>
                  <a:pt x="6" y="0"/>
                </a:cubicBezTo>
                <a:cubicBezTo>
                  <a:pt x="4" y="1"/>
                  <a:pt x="2" y="4"/>
                  <a:pt x="0" y="6"/>
                </a:cubicBezTo>
                <a:cubicBezTo>
                  <a:pt x="3" y="8"/>
                  <a:pt x="5" y="12"/>
                  <a:pt x="7" y="12"/>
                </a:cubicBezTo>
                <a:cubicBezTo>
                  <a:pt x="9" y="12"/>
                  <a:pt x="12" y="9"/>
                  <a:pt x="15" y="8"/>
                </a:cubicBezTo>
                <a:cubicBezTo>
                  <a:pt x="15" y="7"/>
                  <a:pt x="15" y="6"/>
                  <a:pt x="15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3" name="Freeform 297"/>
          <p:cNvSpPr>
            <a:spLocks/>
          </p:cNvSpPr>
          <p:nvPr userDrawn="1"/>
        </p:nvSpPr>
        <p:spPr bwMode="auto">
          <a:xfrm>
            <a:off x="2564012" y="-2400300"/>
            <a:ext cx="10716" cy="17463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1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4" name="Freeform 298"/>
          <p:cNvSpPr>
            <a:spLocks/>
          </p:cNvSpPr>
          <p:nvPr userDrawn="1"/>
        </p:nvSpPr>
        <p:spPr bwMode="auto">
          <a:xfrm>
            <a:off x="2471143" y="-2117725"/>
            <a:ext cx="10716" cy="14288"/>
          </a:xfrm>
          <a:custGeom>
            <a:avLst/>
            <a:gdLst>
              <a:gd name="T0" fmla="*/ 6 w 13"/>
              <a:gd name="T1" fmla="*/ 14 h 14"/>
              <a:gd name="T2" fmla="*/ 13 w 13"/>
              <a:gd name="T3" fmla="*/ 6 h 14"/>
              <a:gd name="T4" fmla="*/ 7 w 13"/>
              <a:gd name="T5" fmla="*/ 0 h 14"/>
              <a:gd name="T6" fmla="*/ 1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10" y="10"/>
                  <a:pt x="13" y="8"/>
                  <a:pt x="13" y="6"/>
                </a:cubicBezTo>
                <a:cubicBezTo>
                  <a:pt x="13" y="3"/>
                  <a:pt x="9" y="0"/>
                  <a:pt x="7" y="0"/>
                </a:cubicBezTo>
                <a:cubicBezTo>
                  <a:pt x="5" y="0"/>
                  <a:pt x="1" y="3"/>
                  <a:pt x="1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5" name="Freeform 299"/>
          <p:cNvSpPr>
            <a:spLocks/>
          </p:cNvSpPr>
          <p:nvPr userDrawn="1"/>
        </p:nvSpPr>
        <p:spPr bwMode="auto">
          <a:xfrm>
            <a:off x="2531864" y="-1541462"/>
            <a:ext cx="10716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6" name="Freeform 300"/>
          <p:cNvSpPr>
            <a:spLocks/>
          </p:cNvSpPr>
          <p:nvPr userDrawn="1"/>
        </p:nvSpPr>
        <p:spPr bwMode="auto">
          <a:xfrm>
            <a:off x="2278261" y="-2397125"/>
            <a:ext cx="14288" cy="14288"/>
          </a:xfrm>
          <a:custGeom>
            <a:avLst/>
            <a:gdLst>
              <a:gd name="T0" fmla="*/ 0 w 17"/>
              <a:gd name="T1" fmla="*/ 5 h 12"/>
              <a:gd name="T2" fmla="*/ 9 w 17"/>
              <a:gd name="T3" fmla="*/ 12 h 12"/>
              <a:gd name="T4" fmla="*/ 17 w 17"/>
              <a:gd name="T5" fmla="*/ 7 h 12"/>
              <a:gd name="T6" fmla="*/ 10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9" y="12"/>
                </a:cubicBezTo>
                <a:cubicBezTo>
                  <a:pt x="12" y="12"/>
                  <a:pt x="14" y="8"/>
                  <a:pt x="17" y="7"/>
                </a:cubicBezTo>
                <a:cubicBezTo>
                  <a:pt x="14" y="4"/>
                  <a:pt x="13" y="1"/>
                  <a:pt x="10" y="1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7" name="Freeform 301"/>
          <p:cNvSpPr>
            <a:spLocks/>
          </p:cNvSpPr>
          <p:nvPr userDrawn="1"/>
        </p:nvSpPr>
        <p:spPr bwMode="auto">
          <a:xfrm>
            <a:off x="2569964" y="-1849436"/>
            <a:ext cx="9525" cy="15875"/>
          </a:xfrm>
          <a:custGeom>
            <a:avLst/>
            <a:gdLst>
              <a:gd name="T0" fmla="*/ 6 w 12"/>
              <a:gd name="T1" fmla="*/ 14 h 14"/>
              <a:gd name="T2" fmla="*/ 12 w 12"/>
              <a:gd name="T3" fmla="*/ 6 h 14"/>
              <a:gd name="T4" fmla="*/ 5 w 12"/>
              <a:gd name="T5" fmla="*/ 0 h 14"/>
              <a:gd name="T6" fmla="*/ 0 w 12"/>
              <a:gd name="T7" fmla="*/ 5 h 14"/>
              <a:gd name="T8" fmla="*/ 6 w 1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6" y="14"/>
                </a:moveTo>
                <a:cubicBezTo>
                  <a:pt x="9" y="10"/>
                  <a:pt x="12" y="7"/>
                  <a:pt x="12" y="6"/>
                </a:cubicBezTo>
                <a:cubicBezTo>
                  <a:pt x="11" y="3"/>
                  <a:pt x="8" y="1"/>
                  <a:pt x="5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8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8" name="Freeform 302"/>
          <p:cNvSpPr>
            <a:spLocks/>
          </p:cNvSpPr>
          <p:nvPr userDrawn="1"/>
        </p:nvSpPr>
        <p:spPr bwMode="auto">
          <a:xfrm>
            <a:off x="2798565" y="-2393950"/>
            <a:ext cx="7144" cy="11113"/>
          </a:xfrm>
          <a:custGeom>
            <a:avLst/>
            <a:gdLst>
              <a:gd name="T0" fmla="*/ 5 w 9"/>
              <a:gd name="T1" fmla="*/ 11 h 11"/>
              <a:gd name="T2" fmla="*/ 9 w 9"/>
              <a:gd name="T3" fmla="*/ 5 h 11"/>
              <a:gd name="T4" fmla="*/ 4 w 9"/>
              <a:gd name="T5" fmla="*/ 0 h 11"/>
              <a:gd name="T6" fmla="*/ 0 w 9"/>
              <a:gd name="T7" fmla="*/ 5 h 11"/>
              <a:gd name="T8" fmla="*/ 5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5" y="11"/>
                </a:moveTo>
                <a:cubicBezTo>
                  <a:pt x="7" y="8"/>
                  <a:pt x="9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9" name="Freeform 303"/>
          <p:cNvSpPr>
            <a:spLocks/>
          </p:cNvSpPr>
          <p:nvPr userDrawn="1"/>
        </p:nvSpPr>
        <p:spPr bwMode="auto">
          <a:xfrm>
            <a:off x="2731889" y="-2030411"/>
            <a:ext cx="10716" cy="9525"/>
          </a:xfrm>
          <a:custGeom>
            <a:avLst/>
            <a:gdLst>
              <a:gd name="T0" fmla="*/ 13 w 13"/>
              <a:gd name="T1" fmla="*/ 5 h 9"/>
              <a:gd name="T2" fmla="*/ 6 w 13"/>
              <a:gd name="T3" fmla="*/ 0 h 9"/>
              <a:gd name="T4" fmla="*/ 0 w 13"/>
              <a:gd name="T5" fmla="*/ 4 h 9"/>
              <a:gd name="T6" fmla="*/ 5 w 13"/>
              <a:gd name="T7" fmla="*/ 9 h 9"/>
              <a:gd name="T8" fmla="*/ 13 w 13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13" y="5"/>
                </a:moveTo>
                <a:cubicBezTo>
                  <a:pt x="9" y="3"/>
                  <a:pt x="7" y="0"/>
                  <a:pt x="6" y="0"/>
                </a:cubicBezTo>
                <a:cubicBezTo>
                  <a:pt x="4" y="0"/>
                  <a:pt x="2" y="3"/>
                  <a:pt x="0" y="4"/>
                </a:cubicBezTo>
                <a:cubicBezTo>
                  <a:pt x="2" y="6"/>
                  <a:pt x="3" y="9"/>
                  <a:pt x="5" y="9"/>
                </a:cubicBezTo>
                <a:cubicBezTo>
                  <a:pt x="7" y="9"/>
                  <a:pt x="9" y="7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0" name="Freeform 304"/>
          <p:cNvSpPr>
            <a:spLocks/>
          </p:cNvSpPr>
          <p:nvPr userDrawn="1"/>
        </p:nvSpPr>
        <p:spPr bwMode="auto">
          <a:xfrm>
            <a:off x="2755702" y="-1247775"/>
            <a:ext cx="8335" cy="11113"/>
          </a:xfrm>
          <a:custGeom>
            <a:avLst/>
            <a:gdLst>
              <a:gd name="T0" fmla="*/ 5 w 10"/>
              <a:gd name="T1" fmla="*/ 10 h 10"/>
              <a:gd name="T2" fmla="*/ 9 w 10"/>
              <a:gd name="T3" fmla="*/ 4 h 10"/>
              <a:gd name="T4" fmla="*/ 5 w 10"/>
              <a:gd name="T5" fmla="*/ 0 h 10"/>
              <a:gd name="T6" fmla="*/ 0 w 10"/>
              <a:gd name="T7" fmla="*/ 4 h 10"/>
              <a:gd name="T8" fmla="*/ 5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7" y="7"/>
                  <a:pt x="10" y="6"/>
                  <a:pt x="9" y="4"/>
                </a:cubicBezTo>
                <a:cubicBezTo>
                  <a:pt x="9" y="2"/>
                  <a:pt x="7" y="0"/>
                  <a:pt x="5" y="0"/>
                </a:cubicBezTo>
                <a:cubicBezTo>
                  <a:pt x="3" y="0"/>
                  <a:pt x="1" y="2"/>
                  <a:pt x="0" y="4"/>
                </a:cubicBezTo>
                <a:cubicBezTo>
                  <a:pt x="0" y="5"/>
                  <a:pt x="3" y="7"/>
                  <a:pt x="5" y="1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1" name="Freeform 305"/>
          <p:cNvSpPr>
            <a:spLocks/>
          </p:cNvSpPr>
          <p:nvPr userDrawn="1"/>
        </p:nvSpPr>
        <p:spPr bwMode="auto">
          <a:xfrm>
            <a:off x="2697362" y="-1450975"/>
            <a:ext cx="9525" cy="9525"/>
          </a:xfrm>
          <a:custGeom>
            <a:avLst/>
            <a:gdLst>
              <a:gd name="T0" fmla="*/ 0 w 11"/>
              <a:gd name="T1" fmla="*/ 5 h 9"/>
              <a:gd name="T2" fmla="*/ 7 w 11"/>
              <a:gd name="T3" fmla="*/ 9 h 9"/>
              <a:gd name="T4" fmla="*/ 11 w 11"/>
              <a:gd name="T5" fmla="*/ 4 h 9"/>
              <a:gd name="T6" fmla="*/ 6 w 11"/>
              <a:gd name="T7" fmla="*/ 0 h 9"/>
              <a:gd name="T8" fmla="*/ 0 w 11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0" y="5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6"/>
                  <a:pt x="11" y="4"/>
                </a:cubicBezTo>
                <a:cubicBezTo>
                  <a:pt x="10" y="3"/>
                  <a:pt x="8" y="0"/>
                  <a:pt x="6" y="0"/>
                </a:cubicBezTo>
                <a:cubicBezTo>
                  <a:pt x="5" y="0"/>
                  <a:pt x="3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2" name="Freeform 306"/>
          <p:cNvSpPr>
            <a:spLocks/>
          </p:cNvSpPr>
          <p:nvPr userDrawn="1"/>
        </p:nvSpPr>
        <p:spPr bwMode="auto">
          <a:xfrm>
            <a:off x="2329458" y="-1885950"/>
            <a:ext cx="9525" cy="11113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7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7"/>
                  <a:pt x="12" y="6"/>
                </a:cubicBezTo>
                <a:cubicBezTo>
                  <a:pt x="10" y="4"/>
                  <a:pt x="9" y="1"/>
                  <a:pt x="7" y="1"/>
                </a:cubicBezTo>
                <a:cubicBezTo>
                  <a:pt x="6" y="0"/>
                  <a:pt x="4" y="3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3" name="Freeform 307"/>
          <p:cNvSpPr>
            <a:spLocks/>
          </p:cNvSpPr>
          <p:nvPr userDrawn="1"/>
        </p:nvSpPr>
        <p:spPr bwMode="auto">
          <a:xfrm>
            <a:off x="3258145" y="-93662"/>
            <a:ext cx="14288" cy="15875"/>
          </a:xfrm>
          <a:custGeom>
            <a:avLst/>
            <a:gdLst>
              <a:gd name="T0" fmla="*/ 0 w 17"/>
              <a:gd name="T1" fmla="*/ 5 h 14"/>
              <a:gd name="T2" fmla="*/ 9 w 17"/>
              <a:gd name="T3" fmla="*/ 0 h 14"/>
              <a:gd name="T4" fmla="*/ 17 w 17"/>
              <a:gd name="T5" fmla="*/ 7 h 14"/>
              <a:gd name="T6" fmla="*/ 9 w 17"/>
              <a:gd name="T7" fmla="*/ 13 h 14"/>
              <a:gd name="T8" fmla="*/ 0 w 17"/>
              <a:gd name="T9" fmla="*/ 9 h 14"/>
              <a:gd name="T10" fmla="*/ 0 w 17"/>
              <a:gd name="T1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4">
                <a:moveTo>
                  <a:pt x="0" y="5"/>
                </a:moveTo>
                <a:cubicBezTo>
                  <a:pt x="3" y="3"/>
                  <a:pt x="6" y="0"/>
                  <a:pt x="9" y="0"/>
                </a:cubicBezTo>
                <a:cubicBezTo>
                  <a:pt x="12" y="0"/>
                  <a:pt x="14" y="4"/>
                  <a:pt x="17" y="7"/>
                </a:cubicBezTo>
                <a:cubicBezTo>
                  <a:pt x="14" y="9"/>
                  <a:pt x="12" y="13"/>
                  <a:pt x="9" y="13"/>
                </a:cubicBezTo>
                <a:cubicBezTo>
                  <a:pt x="6" y="14"/>
                  <a:pt x="3" y="10"/>
                  <a:pt x="0" y="9"/>
                </a:cubicBezTo>
                <a:cubicBezTo>
                  <a:pt x="0" y="7"/>
                  <a:pt x="0" y="6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4" name="Freeform 308"/>
          <p:cNvSpPr>
            <a:spLocks/>
          </p:cNvSpPr>
          <p:nvPr userDrawn="1"/>
        </p:nvSpPr>
        <p:spPr bwMode="auto">
          <a:xfrm>
            <a:off x="2905721" y="-990600"/>
            <a:ext cx="10716" cy="17463"/>
          </a:xfrm>
          <a:custGeom>
            <a:avLst/>
            <a:gdLst>
              <a:gd name="T0" fmla="*/ 8 w 14"/>
              <a:gd name="T1" fmla="*/ 0 h 16"/>
              <a:gd name="T2" fmla="*/ 14 w 14"/>
              <a:gd name="T3" fmla="*/ 10 h 16"/>
              <a:gd name="T4" fmla="*/ 7 w 14"/>
              <a:gd name="T5" fmla="*/ 16 h 16"/>
              <a:gd name="T6" fmla="*/ 0 w 14"/>
              <a:gd name="T7" fmla="*/ 10 h 16"/>
              <a:gd name="T8" fmla="*/ 8 w 1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">
                <a:moveTo>
                  <a:pt x="8" y="0"/>
                </a:moveTo>
                <a:cubicBezTo>
                  <a:pt x="11" y="5"/>
                  <a:pt x="14" y="8"/>
                  <a:pt x="14" y="10"/>
                </a:cubicBezTo>
                <a:cubicBezTo>
                  <a:pt x="13" y="13"/>
                  <a:pt x="9" y="16"/>
                  <a:pt x="7" y="16"/>
                </a:cubicBezTo>
                <a:cubicBezTo>
                  <a:pt x="4" y="16"/>
                  <a:pt x="0" y="12"/>
                  <a:pt x="0" y="10"/>
                </a:cubicBezTo>
                <a:cubicBezTo>
                  <a:pt x="0" y="7"/>
                  <a:pt x="4" y="4"/>
                  <a:pt x="8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5" name="Freeform 309"/>
          <p:cNvSpPr>
            <a:spLocks/>
          </p:cNvSpPr>
          <p:nvPr userDrawn="1"/>
        </p:nvSpPr>
        <p:spPr bwMode="auto">
          <a:xfrm>
            <a:off x="3011687" y="-665162"/>
            <a:ext cx="11906" cy="17463"/>
          </a:xfrm>
          <a:custGeom>
            <a:avLst/>
            <a:gdLst>
              <a:gd name="T0" fmla="*/ 8 w 15"/>
              <a:gd name="T1" fmla="*/ 16 h 16"/>
              <a:gd name="T2" fmla="*/ 0 w 15"/>
              <a:gd name="T3" fmla="*/ 7 h 16"/>
              <a:gd name="T4" fmla="*/ 7 w 15"/>
              <a:gd name="T5" fmla="*/ 0 h 16"/>
              <a:gd name="T6" fmla="*/ 14 w 15"/>
              <a:gd name="T7" fmla="*/ 6 h 16"/>
              <a:gd name="T8" fmla="*/ 8 w 15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8" y="16"/>
                </a:moveTo>
                <a:cubicBezTo>
                  <a:pt x="4" y="12"/>
                  <a:pt x="0" y="9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9" y="0"/>
                  <a:pt x="14" y="3"/>
                  <a:pt x="14" y="6"/>
                </a:cubicBezTo>
                <a:cubicBezTo>
                  <a:pt x="15" y="8"/>
                  <a:pt x="11" y="11"/>
                  <a:pt x="8" y="1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7" name="Freeform 311"/>
          <p:cNvSpPr>
            <a:spLocks/>
          </p:cNvSpPr>
          <p:nvPr userDrawn="1"/>
        </p:nvSpPr>
        <p:spPr bwMode="auto">
          <a:xfrm>
            <a:off x="3231952" y="-987425"/>
            <a:ext cx="15479" cy="14288"/>
          </a:xfrm>
          <a:custGeom>
            <a:avLst/>
            <a:gdLst>
              <a:gd name="T0" fmla="*/ 19 w 19"/>
              <a:gd name="T1" fmla="*/ 6 h 13"/>
              <a:gd name="T2" fmla="*/ 8 w 19"/>
              <a:gd name="T3" fmla="*/ 13 h 13"/>
              <a:gd name="T4" fmla="*/ 0 w 19"/>
              <a:gd name="T5" fmla="*/ 7 h 13"/>
              <a:gd name="T6" fmla="*/ 7 w 19"/>
              <a:gd name="T7" fmla="*/ 0 h 13"/>
              <a:gd name="T8" fmla="*/ 19 w 19"/>
              <a:gd name="T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3">
                <a:moveTo>
                  <a:pt x="19" y="6"/>
                </a:moveTo>
                <a:cubicBezTo>
                  <a:pt x="13" y="10"/>
                  <a:pt x="11" y="13"/>
                  <a:pt x="8" y="13"/>
                </a:cubicBezTo>
                <a:cubicBezTo>
                  <a:pt x="5" y="13"/>
                  <a:pt x="2" y="9"/>
                  <a:pt x="0" y="7"/>
                </a:cubicBezTo>
                <a:cubicBezTo>
                  <a:pt x="2" y="5"/>
                  <a:pt x="4" y="1"/>
                  <a:pt x="7" y="0"/>
                </a:cubicBezTo>
                <a:cubicBezTo>
                  <a:pt x="10" y="0"/>
                  <a:pt x="13" y="3"/>
                  <a:pt x="19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8" name="Freeform 312"/>
          <p:cNvSpPr>
            <a:spLocks/>
          </p:cNvSpPr>
          <p:nvPr userDrawn="1"/>
        </p:nvSpPr>
        <p:spPr bwMode="auto">
          <a:xfrm>
            <a:off x="2898577" y="-355600"/>
            <a:ext cx="11906" cy="19050"/>
          </a:xfrm>
          <a:custGeom>
            <a:avLst/>
            <a:gdLst>
              <a:gd name="T0" fmla="*/ 8 w 15"/>
              <a:gd name="T1" fmla="*/ 17 h 17"/>
              <a:gd name="T2" fmla="*/ 1 w 15"/>
              <a:gd name="T3" fmla="*/ 7 h 17"/>
              <a:gd name="T4" fmla="*/ 8 w 15"/>
              <a:gd name="T5" fmla="*/ 1 h 17"/>
              <a:gd name="T6" fmla="*/ 15 w 15"/>
              <a:gd name="T7" fmla="*/ 6 h 17"/>
              <a:gd name="T8" fmla="*/ 8 w 1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8" y="17"/>
                </a:moveTo>
                <a:cubicBezTo>
                  <a:pt x="5" y="12"/>
                  <a:pt x="0" y="9"/>
                  <a:pt x="1" y="7"/>
                </a:cubicBezTo>
                <a:cubicBezTo>
                  <a:pt x="1" y="4"/>
                  <a:pt x="6" y="1"/>
                  <a:pt x="8" y="1"/>
                </a:cubicBezTo>
                <a:cubicBezTo>
                  <a:pt x="10" y="0"/>
                  <a:pt x="15" y="4"/>
                  <a:pt x="15" y="6"/>
                </a:cubicBezTo>
                <a:cubicBezTo>
                  <a:pt x="15" y="9"/>
                  <a:pt x="12" y="12"/>
                  <a:pt x="8" y="17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9" name="Freeform 313"/>
          <p:cNvSpPr>
            <a:spLocks/>
          </p:cNvSpPr>
          <p:nvPr userDrawn="1"/>
        </p:nvSpPr>
        <p:spPr bwMode="auto">
          <a:xfrm>
            <a:off x="2636639" y="-984250"/>
            <a:ext cx="10716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0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3"/>
                  <a:pt x="5" y="1"/>
                  <a:pt x="7" y="0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0" name="Freeform 314"/>
          <p:cNvSpPr>
            <a:spLocks/>
          </p:cNvSpPr>
          <p:nvPr userDrawn="1"/>
        </p:nvSpPr>
        <p:spPr bwMode="auto">
          <a:xfrm>
            <a:off x="2710459" y="-563562"/>
            <a:ext cx="11906" cy="11113"/>
          </a:xfrm>
          <a:custGeom>
            <a:avLst/>
            <a:gdLst>
              <a:gd name="T0" fmla="*/ 0 w 14"/>
              <a:gd name="T1" fmla="*/ 6 h 10"/>
              <a:gd name="T2" fmla="*/ 8 w 14"/>
              <a:gd name="T3" fmla="*/ 0 h 10"/>
              <a:gd name="T4" fmla="*/ 14 w 14"/>
              <a:gd name="T5" fmla="*/ 5 h 10"/>
              <a:gd name="T6" fmla="*/ 9 w 14"/>
              <a:gd name="T7" fmla="*/ 10 h 10"/>
              <a:gd name="T8" fmla="*/ 0 w 14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0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3" name="Freeform 317"/>
          <p:cNvSpPr>
            <a:spLocks/>
          </p:cNvSpPr>
          <p:nvPr userDrawn="1"/>
        </p:nvSpPr>
        <p:spPr bwMode="auto">
          <a:xfrm>
            <a:off x="3177183" y="-395287"/>
            <a:ext cx="10716" cy="9525"/>
          </a:xfrm>
          <a:custGeom>
            <a:avLst/>
            <a:gdLst>
              <a:gd name="T0" fmla="*/ 13 w 13"/>
              <a:gd name="T1" fmla="*/ 4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4"/>
                </a:moveTo>
                <a:cubicBezTo>
                  <a:pt x="9" y="7"/>
                  <a:pt x="7" y="10"/>
                  <a:pt x="5" y="10"/>
                </a:cubicBezTo>
                <a:cubicBezTo>
                  <a:pt x="3" y="10"/>
                  <a:pt x="2" y="7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6" y="0"/>
                  <a:pt x="9" y="2"/>
                  <a:pt x="13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47" name="Freeform 341"/>
          <p:cNvSpPr>
            <a:spLocks/>
          </p:cNvSpPr>
          <p:nvPr userDrawn="1"/>
        </p:nvSpPr>
        <p:spPr bwMode="auto">
          <a:xfrm>
            <a:off x="6245424" y="-103187"/>
            <a:ext cx="10716" cy="15875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4" y="4"/>
                  <a:pt x="0" y="7"/>
                  <a:pt x="1" y="9"/>
                </a:cubicBezTo>
                <a:cubicBezTo>
                  <a:pt x="1" y="11"/>
                  <a:pt x="5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0" name="Freeform 344"/>
          <p:cNvSpPr>
            <a:spLocks/>
          </p:cNvSpPr>
          <p:nvPr userDrawn="1"/>
        </p:nvSpPr>
        <p:spPr bwMode="auto">
          <a:xfrm>
            <a:off x="5959674" y="-100012"/>
            <a:ext cx="14288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6 h 12"/>
              <a:gd name="T6" fmla="*/ 10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10" y="12"/>
                </a:cubicBezTo>
                <a:cubicBezTo>
                  <a:pt x="12" y="11"/>
                  <a:pt x="14" y="8"/>
                  <a:pt x="17" y="6"/>
                </a:cubicBezTo>
                <a:cubicBezTo>
                  <a:pt x="15" y="4"/>
                  <a:pt x="13" y="1"/>
                  <a:pt x="10" y="0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2" name="Freeform 346"/>
          <p:cNvSpPr>
            <a:spLocks/>
          </p:cNvSpPr>
          <p:nvPr userDrawn="1"/>
        </p:nvSpPr>
        <p:spPr bwMode="auto">
          <a:xfrm>
            <a:off x="6479977" y="-98425"/>
            <a:ext cx="8335" cy="12700"/>
          </a:xfrm>
          <a:custGeom>
            <a:avLst/>
            <a:gdLst>
              <a:gd name="T0" fmla="*/ 5 w 10"/>
              <a:gd name="T1" fmla="*/ 11 h 11"/>
              <a:gd name="T2" fmla="*/ 9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8" name="Freeform 352"/>
          <p:cNvSpPr>
            <a:spLocks/>
          </p:cNvSpPr>
          <p:nvPr userDrawn="1"/>
        </p:nvSpPr>
        <p:spPr bwMode="auto">
          <a:xfrm>
            <a:off x="5791796" y="-68262"/>
            <a:ext cx="10716" cy="17463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0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1" name="Freeform 355"/>
          <p:cNvSpPr>
            <a:spLocks/>
          </p:cNvSpPr>
          <p:nvPr userDrawn="1"/>
        </p:nvSpPr>
        <p:spPr bwMode="auto">
          <a:xfrm>
            <a:off x="5506045" y="-63500"/>
            <a:ext cx="14288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2"/>
                  <a:pt x="15" y="8"/>
                  <a:pt x="17" y="7"/>
                </a:cubicBezTo>
                <a:cubicBezTo>
                  <a:pt x="15" y="4"/>
                  <a:pt x="13" y="1"/>
                  <a:pt x="11" y="1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3" name="Freeform 357"/>
          <p:cNvSpPr>
            <a:spLocks/>
          </p:cNvSpPr>
          <p:nvPr userDrawn="1"/>
        </p:nvSpPr>
        <p:spPr bwMode="auto">
          <a:xfrm>
            <a:off x="6026349" y="-61912"/>
            <a:ext cx="8335" cy="11113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7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612"/>
          <p:cNvSpPr>
            <a:spLocks/>
          </p:cNvSpPr>
          <p:nvPr userDrawn="1"/>
        </p:nvSpPr>
        <p:spPr bwMode="auto">
          <a:xfrm>
            <a:off x="8445699" y="4579937"/>
            <a:ext cx="9525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1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4"/>
                  <a:pt x="5" y="1"/>
                  <a:pt x="7" y="1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 613"/>
          <p:cNvSpPr>
            <a:spLocks/>
          </p:cNvSpPr>
          <p:nvPr userDrawn="1"/>
        </p:nvSpPr>
        <p:spPr bwMode="auto">
          <a:xfrm>
            <a:off x="8519518" y="5000626"/>
            <a:ext cx="10716" cy="11113"/>
          </a:xfrm>
          <a:custGeom>
            <a:avLst/>
            <a:gdLst>
              <a:gd name="T0" fmla="*/ 0 w 14"/>
              <a:gd name="T1" fmla="*/ 6 h 11"/>
              <a:gd name="T2" fmla="*/ 8 w 14"/>
              <a:gd name="T3" fmla="*/ 0 h 11"/>
              <a:gd name="T4" fmla="*/ 14 w 14"/>
              <a:gd name="T5" fmla="*/ 5 h 11"/>
              <a:gd name="T6" fmla="*/ 9 w 14"/>
              <a:gd name="T7" fmla="*/ 10 h 11"/>
              <a:gd name="T8" fmla="*/ 0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1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 614"/>
          <p:cNvSpPr>
            <a:spLocks/>
          </p:cNvSpPr>
          <p:nvPr userDrawn="1"/>
        </p:nvSpPr>
        <p:spPr bwMode="auto">
          <a:xfrm>
            <a:off x="8494514" y="5902325"/>
            <a:ext cx="9525" cy="14288"/>
          </a:xfrm>
          <a:custGeom>
            <a:avLst/>
            <a:gdLst>
              <a:gd name="T0" fmla="*/ 6 w 11"/>
              <a:gd name="T1" fmla="*/ 13 h 13"/>
              <a:gd name="T2" fmla="*/ 0 w 11"/>
              <a:gd name="T3" fmla="*/ 6 h 13"/>
              <a:gd name="T4" fmla="*/ 6 w 11"/>
              <a:gd name="T5" fmla="*/ 1 h 13"/>
              <a:gd name="T6" fmla="*/ 11 w 11"/>
              <a:gd name="T7" fmla="*/ 5 h 13"/>
              <a:gd name="T8" fmla="*/ 6 w 1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13"/>
                </a:moveTo>
                <a:cubicBezTo>
                  <a:pt x="3" y="10"/>
                  <a:pt x="0" y="7"/>
                  <a:pt x="0" y="6"/>
                </a:cubicBezTo>
                <a:cubicBezTo>
                  <a:pt x="1" y="4"/>
                  <a:pt x="4" y="1"/>
                  <a:pt x="6" y="1"/>
                </a:cubicBezTo>
                <a:cubicBezTo>
                  <a:pt x="7" y="0"/>
                  <a:pt x="11" y="3"/>
                  <a:pt x="11" y="5"/>
                </a:cubicBezTo>
                <a:cubicBezTo>
                  <a:pt x="11" y="7"/>
                  <a:pt x="8" y="9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 615"/>
          <p:cNvSpPr>
            <a:spLocks/>
          </p:cNvSpPr>
          <p:nvPr userDrawn="1"/>
        </p:nvSpPr>
        <p:spPr bwMode="auto">
          <a:xfrm>
            <a:off x="8561189" y="5668963"/>
            <a:ext cx="10716" cy="11113"/>
          </a:xfrm>
          <a:custGeom>
            <a:avLst/>
            <a:gdLst>
              <a:gd name="T0" fmla="*/ 14 w 14"/>
              <a:gd name="T1" fmla="*/ 6 h 11"/>
              <a:gd name="T2" fmla="*/ 6 w 14"/>
              <a:gd name="T3" fmla="*/ 10 h 11"/>
              <a:gd name="T4" fmla="*/ 0 w 14"/>
              <a:gd name="T5" fmla="*/ 5 h 11"/>
              <a:gd name="T6" fmla="*/ 6 w 14"/>
              <a:gd name="T7" fmla="*/ 1 h 11"/>
              <a:gd name="T8" fmla="*/ 14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14" y="6"/>
                </a:moveTo>
                <a:cubicBezTo>
                  <a:pt x="10" y="8"/>
                  <a:pt x="8" y="11"/>
                  <a:pt x="6" y="10"/>
                </a:cubicBezTo>
                <a:cubicBezTo>
                  <a:pt x="4" y="10"/>
                  <a:pt x="2" y="7"/>
                  <a:pt x="0" y="5"/>
                </a:cubicBezTo>
                <a:cubicBezTo>
                  <a:pt x="2" y="4"/>
                  <a:pt x="4" y="1"/>
                  <a:pt x="6" y="1"/>
                </a:cubicBezTo>
                <a:cubicBezTo>
                  <a:pt x="8" y="0"/>
                  <a:pt x="10" y="3"/>
                  <a:pt x="14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 616"/>
          <p:cNvSpPr>
            <a:spLocks/>
          </p:cNvSpPr>
          <p:nvPr userDrawn="1"/>
        </p:nvSpPr>
        <p:spPr bwMode="auto">
          <a:xfrm>
            <a:off x="8986243" y="5167313"/>
            <a:ext cx="10716" cy="11113"/>
          </a:xfrm>
          <a:custGeom>
            <a:avLst/>
            <a:gdLst>
              <a:gd name="T0" fmla="*/ 13 w 13"/>
              <a:gd name="T1" fmla="*/ 5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5"/>
                </a:moveTo>
                <a:cubicBezTo>
                  <a:pt x="9" y="7"/>
                  <a:pt x="8" y="10"/>
                  <a:pt x="5" y="10"/>
                </a:cubicBezTo>
                <a:cubicBezTo>
                  <a:pt x="4" y="10"/>
                  <a:pt x="2" y="8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7" y="0"/>
                  <a:pt x="9" y="2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7144" y="-9525"/>
            <a:ext cx="1885950" cy="6867525"/>
            <a:chOff x="-9525" y="-9525"/>
            <a:chExt cx="2514600" cy="686752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738113"/>
              <a:ext cx="2514600" cy="61198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-9525"/>
              <a:ext cx="2514600" cy="83336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194">
            <a:off x="226343" y="2155772"/>
            <a:ext cx="1358250" cy="121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90">
            <a:off x="165898" y="5017881"/>
            <a:ext cx="1479141" cy="1324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916">
            <a:off x="361704" y="3365109"/>
            <a:ext cx="1036461" cy="153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6" b="34044"/>
          <a:stretch/>
        </p:blipFill>
        <p:spPr>
          <a:xfrm>
            <a:off x="44291" y="897290"/>
            <a:ext cx="1783080" cy="65187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9243" y="6622479"/>
            <a:ext cx="20809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5B9BD5">
                    <a:lumMod val="75000"/>
                  </a:srgbClr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ILG National Conference | August 1 -4, 2017</a:t>
            </a:r>
          </a:p>
        </p:txBody>
      </p:sp>
    </p:spTree>
    <p:extLst>
      <p:ext uri="{BB962C8B-B14F-4D97-AF65-F5344CB8AC3E}">
        <p14:creationId xmlns:p14="http://schemas.microsoft.com/office/powerpoint/2010/main" val="60076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reeform 116"/>
          <p:cNvSpPr>
            <a:spLocks/>
          </p:cNvSpPr>
          <p:nvPr userDrawn="1"/>
        </p:nvSpPr>
        <p:spPr bwMode="auto">
          <a:xfrm>
            <a:off x="486371" y="-223838"/>
            <a:ext cx="8335" cy="14288"/>
          </a:xfrm>
          <a:custGeom>
            <a:avLst/>
            <a:gdLst>
              <a:gd name="T0" fmla="*/ 6 w 11"/>
              <a:gd name="T1" fmla="*/ 0 h 13"/>
              <a:gd name="T2" fmla="*/ 0 w 11"/>
              <a:gd name="T3" fmla="*/ 7 h 13"/>
              <a:gd name="T4" fmla="*/ 5 w 11"/>
              <a:gd name="T5" fmla="*/ 12 h 13"/>
              <a:gd name="T6" fmla="*/ 11 w 11"/>
              <a:gd name="T7" fmla="*/ 8 h 13"/>
              <a:gd name="T8" fmla="*/ 6 w 1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0"/>
                </a:moveTo>
                <a:cubicBezTo>
                  <a:pt x="3" y="4"/>
                  <a:pt x="0" y="6"/>
                  <a:pt x="0" y="7"/>
                </a:cubicBezTo>
                <a:cubicBezTo>
                  <a:pt x="0" y="9"/>
                  <a:pt x="3" y="12"/>
                  <a:pt x="5" y="12"/>
                </a:cubicBezTo>
                <a:cubicBezTo>
                  <a:pt x="7" y="13"/>
                  <a:pt x="10" y="10"/>
                  <a:pt x="11" y="8"/>
                </a:cubicBezTo>
                <a:cubicBezTo>
                  <a:pt x="11" y="6"/>
                  <a:pt x="8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282"/>
          <p:cNvSpPr>
            <a:spLocks/>
          </p:cNvSpPr>
          <p:nvPr userDrawn="1"/>
        </p:nvSpPr>
        <p:spPr bwMode="auto">
          <a:xfrm>
            <a:off x="3655814" y="-122237"/>
            <a:ext cx="9525" cy="12700"/>
          </a:xfrm>
          <a:custGeom>
            <a:avLst/>
            <a:gdLst>
              <a:gd name="T0" fmla="*/ 5 w 11"/>
              <a:gd name="T1" fmla="*/ 0 h 12"/>
              <a:gd name="T2" fmla="*/ 11 w 11"/>
              <a:gd name="T3" fmla="*/ 7 h 12"/>
              <a:gd name="T4" fmla="*/ 5 w 11"/>
              <a:gd name="T5" fmla="*/ 12 h 12"/>
              <a:gd name="T6" fmla="*/ 0 w 11"/>
              <a:gd name="T7" fmla="*/ 7 h 12"/>
              <a:gd name="T8" fmla="*/ 5 w 1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5" y="0"/>
                </a:moveTo>
                <a:cubicBezTo>
                  <a:pt x="8" y="3"/>
                  <a:pt x="11" y="5"/>
                  <a:pt x="11" y="7"/>
                </a:cubicBezTo>
                <a:cubicBezTo>
                  <a:pt x="10" y="9"/>
                  <a:pt x="7" y="12"/>
                  <a:pt x="5" y="12"/>
                </a:cubicBezTo>
                <a:cubicBezTo>
                  <a:pt x="4" y="12"/>
                  <a:pt x="0" y="9"/>
                  <a:pt x="0" y="7"/>
                </a:cubicBezTo>
                <a:cubicBezTo>
                  <a:pt x="0" y="5"/>
                  <a:pt x="3" y="3"/>
                  <a:pt x="5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285"/>
          <p:cNvSpPr>
            <a:spLocks/>
          </p:cNvSpPr>
          <p:nvPr userDrawn="1"/>
        </p:nvSpPr>
        <p:spPr bwMode="auto">
          <a:xfrm>
            <a:off x="2709268" y="-1658937"/>
            <a:ext cx="11906" cy="12700"/>
          </a:xfrm>
          <a:custGeom>
            <a:avLst/>
            <a:gdLst>
              <a:gd name="T0" fmla="*/ 14 w 14"/>
              <a:gd name="T1" fmla="*/ 5 h 12"/>
              <a:gd name="T2" fmla="*/ 6 w 14"/>
              <a:gd name="T3" fmla="*/ 0 h 12"/>
              <a:gd name="T4" fmla="*/ 0 w 14"/>
              <a:gd name="T5" fmla="*/ 6 h 12"/>
              <a:gd name="T6" fmla="*/ 7 w 14"/>
              <a:gd name="T7" fmla="*/ 12 h 12"/>
              <a:gd name="T8" fmla="*/ 14 w 14"/>
              <a:gd name="T9" fmla="*/ 8 h 12"/>
              <a:gd name="T10" fmla="*/ 14 w 14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2">
                <a:moveTo>
                  <a:pt x="14" y="5"/>
                </a:moveTo>
                <a:cubicBezTo>
                  <a:pt x="11" y="3"/>
                  <a:pt x="9" y="0"/>
                  <a:pt x="6" y="0"/>
                </a:cubicBezTo>
                <a:cubicBezTo>
                  <a:pt x="4" y="0"/>
                  <a:pt x="2" y="4"/>
                  <a:pt x="0" y="6"/>
                </a:cubicBezTo>
                <a:cubicBezTo>
                  <a:pt x="2" y="8"/>
                  <a:pt x="4" y="11"/>
                  <a:pt x="7" y="12"/>
                </a:cubicBezTo>
                <a:cubicBezTo>
                  <a:pt x="9" y="12"/>
                  <a:pt x="12" y="9"/>
                  <a:pt x="14" y="8"/>
                </a:cubicBezTo>
                <a:cubicBezTo>
                  <a:pt x="14" y="7"/>
                  <a:pt x="14" y="6"/>
                  <a:pt x="14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286"/>
          <p:cNvSpPr>
            <a:spLocks/>
          </p:cNvSpPr>
          <p:nvPr userDrawn="1"/>
        </p:nvSpPr>
        <p:spPr bwMode="auto">
          <a:xfrm>
            <a:off x="3017639" y="-2435225"/>
            <a:ext cx="10716" cy="15875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4"/>
                  <a:pt x="0" y="7"/>
                  <a:pt x="0" y="9"/>
                </a:cubicBezTo>
                <a:cubicBezTo>
                  <a:pt x="1" y="11"/>
                  <a:pt x="4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287"/>
          <p:cNvSpPr>
            <a:spLocks/>
          </p:cNvSpPr>
          <p:nvPr userDrawn="1"/>
        </p:nvSpPr>
        <p:spPr bwMode="auto">
          <a:xfrm>
            <a:off x="2924771" y="-2154237"/>
            <a:ext cx="10716" cy="15875"/>
          </a:xfrm>
          <a:custGeom>
            <a:avLst/>
            <a:gdLst>
              <a:gd name="T0" fmla="*/ 6 w 13"/>
              <a:gd name="T1" fmla="*/ 15 h 15"/>
              <a:gd name="T2" fmla="*/ 13 w 13"/>
              <a:gd name="T3" fmla="*/ 6 h 15"/>
              <a:gd name="T4" fmla="*/ 7 w 13"/>
              <a:gd name="T5" fmla="*/ 1 h 15"/>
              <a:gd name="T6" fmla="*/ 0 w 13"/>
              <a:gd name="T7" fmla="*/ 6 h 15"/>
              <a:gd name="T8" fmla="*/ 6 w 13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15"/>
                </a:moveTo>
                <a:cubicBezTo>
                  <a:pt x="9" y="11"/>
                  <a:pt x="13" y="9"/>
                  <a:pt x="13" y="6"/>
                </a:cubicBezTo>
                <a:cubicBezTo>
                  <a:pt x="12" y="4"/>
                  <a:pt x="9" y="1"/>
                  <a:pt x="7" y="1"/>
                </a:cubicBezTo>
                <a:cubicBezTo>
                  <a:pt x="5" y="0"/>
                  <a:pt x="1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288"/>
          <p:cNvSpPr>
            <a:spLocks/>
          </p:cNvSpPr>
          <p:nvPr userDrawn="1"/>
        </p:nvSpPr>
        <p:spPr bwMode="auto">
          <a:xfrm>
            <a:off x="2985493" y="-1577975"/>
            <a:ext cx="9525" cy="15875"/>
          </a:xfrm>
          <a:custGeom>
            <a:avLst/>
            <a:gdLst>
              <a:gd name="T0" fmla="*/ 6 w 12"/>
              <a:gd name="T1" fmla="*/ 15 h 15"/>
              <a:gd name="T2" fmla="*/ 12 w 12"/>
              <a:gd name="T3" fmla="*/ 6 h 15"/>
              <a:gd name="T4" fmla="*/ 6 w 12"/>
              <a:gd name="T5" fmla="*/ 1 h 15"/>
              <a:gd name="T6" fmla="*/ 0 w 12"/>
              <a:gd name="T7" fmla="*/ 6 h 15"/>
              <a:gd name="T8" fmla="*/ 6 w 1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6" y="15"/>
                </a:moveTo>
                <a:cubicBezTo>
                  <a:pt x="9" y="11"/>
                  <a:pt x="12" y="8"/>
                  <a:pt x="12" y="6"/>
                </a:cubicBezTo>
                <a:cubicBezTo>
                  <a:pt x="12" y="4"/>
                  <a:pt x="8" y="1"/>
                  <a:pt x="6" y="1"/>
                </a:cubicBezTo>
                <a:cubicBezTo>
                  <a:pt x="4" y="0"/>
                  <a:pt x="0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289"/>
          <p:cNvSpPr>
            <a:spLocks/>
          </p:cNvSpPr>
          <p:nvPr userDrawn="1"/>
        </p:nvSpPr>
        <p:spPr bwMode="auto">
          <a:xfrm>
            <a:off x="2730699" y="-2432050"/>
            <a:ext cx="14288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1"/>
                  <a:pt x="15" y="8"/>
                  <a:pt x="17" y="7"/>
                </a:cubicBezTo>
                <a:cubicBezTo>
                  <a:pt x="15" y="4"/>
                  <a:pt x="13" y="1"/>
                  <a:pt x="11" y="0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290"/>
          <p:cNvSpPr>
            <a:spLocks/>
          </p:cNvSpPr>
          <p:nvPr userDrawn="1"/>
        </p:nvSpPr>
        <p:spPr bwMode="auto">
          <a:xfrm>
            <a:off x="3022402" y="-1885950"/>
            <a:ext cx="10716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291"/>
          <p:cNvSpPr>
            <a:spLocks/>
          </p:cNvSpPr>
          <p:nvPr userDrawn="1"/>
        </p:nvSpPr>
        <p:spPr bwMode="auto">
          <a:xfrm>
            <a:off x="3251002" y="-2430462"/>
            <a:ext cx="8335" cy="12700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292"/>
          <p:cNvSpPr>
            <a:spLocks/>
          </p:cNvSpPr>
          <p:nvPr userDrawn="1"/>
        </p:nvSpPr>
        <p:spPr bwMode="auto">
          <a:xfrm>
            <a:off x="3185518" y="-2065336"/>
            <a:ext cx="10716" cy="9525"/>
          </a:xfrm>
          <a:custGeom>
            <a:avLst/>
            <a:gdLst>
              <a:gd name="T0" fmla="*/ 12 w 12"/>
              <a:gd name="T1" fmla="*/ 5 h 9"/>
              <a:gd name="T2" fmla="*/ 5 w 12"/>
              <a:gd name="T3" fmla="*/ 0 h 9"/>
              <a:gd name="T4" fmla="*/ 0 w 12"/>
              <a:gd name="T5" fmla="*/ 4 h 9"/>
              <a:gd name="T6" fmla="*/ 5 w 12"/>
              <a:gd name="T7" fmla="*/ 9 h 9"/>
              <a:gd name="T8" fmla="*/ 12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12" y="5"/>
                </a:moveTo>
                <a:cubicBezTo>
                  <a:pt x="9" y="2"/>
                  <a:pt x="7" y="0"/>
                  <a:pt x="5" y="0"/>
                </a:cubicBezTo>
                <a:cubicBezTo>
                  <a:pt x="3" y="0"/>
                  <a:pt x="2" y="3"/>
                  <a:pt x="0" y="4"/>
                </a:cubicBezTo>
                <a:cubicBezTo>
                  <a:pt x="2" y="6"/>
                  <a:pt x="3" y="8"/>
                  <a:pt x="5" y="9"/>
                </a:cubicBezTo>
                <a:cubicBezTo>
                  <a:pt x="6" y="9"/>
                  <a:pt x="9" y="7"/>
                  <a:pt x="12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293"/>
          <p:cNvSpPr>
            <a:spLocks/>
          </p:cNvSpPr>
          <p:nvPr userDrawn="1"/>
        </p:nvSpPr>
        <p:spPr bwMode="auto">
          <a:xfrm>
            <a:off x="3209331" y="-1284287"/>
            <a:ext cx="7144" cy="11113"/>
          </a:xfrm>
          <a:custGeom>
            <a:avLst/>
            <a:gdLst>
              <a:gd name="T0" fmla="*/ 4 w 9"/>
              <a:gd name="T1" fmla="*/ 11 h 11"/>
              <a:gd name="T2" fmla="*/ 9 w 9"/>
              <a:gd name="T3" fmla="*/ 5 h 11"/>
              <a:gd name="T4" fmla="*/ 5 w 9"/>
              <a:gd name="T5" fmla="*/ 1 h 11"/>
              <a:gd name="T6" fmla="*/ 0 w 9"/>
              <a:gd name="T7" fmla="*/ 5 h 11"/>
              <a:gd name="T8" fmla="*/ 4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11"/>
                </a:moveTo>
                <a:cubicBezTo>
                  <a:pt x="7" y="8"/>
                  <a:pt x="9" y="6"/>
                  <a:pt x="9" y="5"/>
                </a:cubicBezTo>
                <a:cubicBezTo>
                  <a:pt x="9" y="3"/>
                  <a:pt x="6" y="1"/>
                  <a:pt x="5" y="1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4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294"/>
          <p:cNvSpPr>
            <a:spLocks/>
          </p:cNvSpPr>
          <p:nvPr userDrawn="1"/>
        </p:nvSpPr>
        <p:spPr bwMode="auto">
          <a:xfrm>
            <a:off x="3149799" y="-1487487"/>
            <a:ext cx="10716" cy="9525"/>
          </a:xfrm>
          <a:custGeom>
            <a:avLst/>
            <a:gdLst>
              <a:gd name="T0" fmla="*/ 0 w 12"/>
              <a:gd name="T1" fmla="*/ 5 h 9"/>
              <a:gd name="T2" fmla="*/ 7 w 12"/>
              <a:gd name="T3" fmla="*/ 9 h 9"/>
              <a:gd name="T4" fmla="*/ 12 w 12"/>
              <a:gd name="T5" fmla="*/ 4 h 9"/>
              <a:gd name="T6" fmla="*/ 7 w 12"/>
              <a:gd name="T7" fmla="*/ 0 h 9"/>
              <a:gd name="T8" fmla="*/ 0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5"/>
                </a:moveTo>
                <a:cubicBezTo>
                  <a:pt x="3" y="7"/>
                  <a:pt x="6" y="9"/>
                  <a:pt x="7" y="9"/>
                </a:cubicBezTo>
                <a:cubicBezTo>
                  <a:pt x="9" y="8"/>
                  <a:pt x="10" y="6"/>
                  <a:pt x="12" y="4"/>
                </a:cubicBezTo>
                <a:cubicBezTo>
                  <a:pt x="10" y="3"/>
                  <a:pt x="9" y="0"/>
                  <a:pt x="7" y="0"/>
                </a:cubicBezTo>
                <a:cubicBezTo>
                  <a:pt x="5" y="0"/>
                  <a:pt x="3" y="2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 295"/>
          <p:cNvSpPr>
            <a:spLocks/>
          </p:cNvSpPr>
          <p:nvPr userDrawn="1"/>
        </p:nvSpPr>
        <p:spPr bwMode="auto">
          <a:xfrm>
            <a:off x="2781896" y="-1920874"/>
            <a:ext cx="10716" cy="9525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8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4" y="7"/>
                  <a:pt x="5" y="9"/>
                  <a:pt x="7" y="9"/>
                </a:cubicBezTo>
                <a:cubicBezTo>
                  <a:pt x="9" y="9"/>
                  <a:pt x="11" y="7"/>
                  <a:pt x="12" y="6"/>
                </a:cubicBezTo>
                <a:cubicBezTo>
                  <a:pt x="11" y="4"/>
                  <a:pt x="10" y="1"/>
                  <a:pt x="8" y="1"/>
                </a:cubicBezTo>
                <a:cubicBezTo>
                  <a:pt x="6" y="0"/>
                  <a:pt x="4" y="2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 296"/>
          <p:cNvSpPr>
            <a:spLocks/>
          </p:cNvSpPr>
          <p:nvPr userDrawn="1"/>
        </p:nvSpPr>
        <p:spPr bwMode="auto">
          <a:xfrm>
            <a:off x="2255640" y="-1622425"/>
            <a:ext cx="13097" cy="12700"/>
          </a:xfrm>
          <a:custGeom>
            <a:avLst/>
            <a:gdLst>
              <a:gd name="T0" fmla="*/ 15 w 15"/>
              <a:gd name="T1" fmla="*/ 5 h 12"/>
              <a:gd name="T2" fmla="*/ 6 w 15"/>
              <a:gd name="T3" fmla="*/ 0 h 12"/>
              <a:gd name="T4" fmla="*/ 0 w 15"/>
              <a:gd name="T5" fmla="*/ 6 h 12"/>
              <a:gd name="T6" fmla="*/ 7 w 15"/>
              <a:gd name="T7" fmla="*/ 12 h 12"/>
              <a:gd name="T8" fmla="*/ 15 w 15"/>
              <a:gd name="T9" fmla="*/ 8 h 12"/>
              <a:gd name="T10" fmla="*/ 15 w 15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2" y="3"/>
                  <a:pt x="9" y="0"/>
                  <a:pt x="6" y="0"/>
                </a:cubicBezTo>
                <a:cubicBezTo>
                  <a:pt x="4" y="1"/>
                  <a:pt x="2" y="4"/>
                  <a:pt x="0" y="6"/>
                </a:cubicBezTo>
                <a:cubicBezTo>
                  <a:pt x="3" y="8"/>
                  <a:pt x="5" y="12"/>
                  <a:pt x="7" y="12"/>
                </a:cubicBezTo>
                <a:cubicBezTo>
                  <a:pt x="9" y="12"/>
                  <a:pt x="12" y="9"/>
                  <a:pt x="15" y="8"/>
                </a:cubicBezTo>
                <a:cubicBezTo>
                  <a:pt x="15" y="7"/>
                  <a:pt x="15" y="6"/>
                  <a:pt x="15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 297"/>
          <p:cNvSpPr>
            <a:spLocks/>
          </p:cNvSpPr>
          <p:nvPr userDrawn="1"/>
        </p:nvSpPr>
        <p:spPr bwMode="auto">
          <a:xfrm>
            <a:off x="2564012" y="-2400300"/>
            <a:ext cx="10716" cy="17463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1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 298"/>
          <p:cNvSpPr>
            <a:spLocks/>
          </p:cNvSpPr>
          <p:nvPr userDrawn="1"/>
        </p:nvSpPr>
        <p:spPr bwMode="auto">
          <a:xfrm>
            <a:off x="2471143" y="-2117725"/>
            <a:ext cx="10716" cy="14288"/>
          </a:xfrm>
          <a:custGeom>
            <a:avLst/>
            <a:gdLst>
              <a:gd name="T0" fmla="*/ 6 w 13"/>
              <a:gd name="T1" fmla="*/ 14 h 14"/>
              <a:gd name="T2" fmla="*/ 13 w 13"/>
              <a:gd name="T3" fmla="*/ 6 h 14"/>
              <a:gd name="T4" fmla="*/ 7 w 13"/>
              <a:gd name="T5" fmla="*/ 0 h 14"/>
              <a:gd name="T6" fmla="*/ 1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10" y="10"/>
                  <a:pt x="13" y="8"/>
                  <a:pt x="13" y="6"/>
                </a:cubicBezTo>
                <a:cubicBezTo>
                  <a:pt x="13" y="3"/>
                  <a:pt x="9" y="0"/>
                  <a:pt x="7" y="0"/>
                </a:cubicBezTo>
                <a:cubicBezTo>
                  <a:pt x="5" y="0"/>
                  <a:pt x="1" y="3"/>
                  <a:pt x="1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299"/>
          <p:cNvSpPr>
            <a:spLocks/>
          </p:cNvSpPr>
          <p:nvPr userDrawn="1"/>
        </p:nvSpPr>
        <p:spPr bwMode="auto">
          <a:xfrm>
            <a:off x="2531864" y="-1541462"/>
            <a:ext cx="10716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 300"/>
          <p:cNvSpPr>
            <a:spLocks/>
          </p:cNvSpPr>
          <p:nvPr userDrawn="1"/>
        </p:nvSpPr>
        <p:spPr bwMode="auto">
          <a:xfrm>
            <a:off x="2278261" y="-2397125"/>
            <a:ext cx="14288" cy="14288"/>
          </a:xfrm>
          <a:custGeom>
            <a:avLst/>
            <a:gdLst>
              <a:gd name="T0" fmla="*/ 0 w 17"/>
              <a:gd name="T1" fmla="*/ 5 h 12"/>
              <a:gd name="T2" fmla="*/ 9 w 17"/>
              <a:gd name="T3" fmla="*/ 12 h 12"/>
              <a:gd name="T4" fmla="*/ 17 w 17"/>
              <a:gd name="T5" fmla="*/ 7 h 12"/>
              <a:gd name="T6" fmla="*/ 10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9" y="12"/>
                </a:cubicBezTo>
                <a:cubicBezTo>
                  <a:pt x="12" y="12"/>
                  <a:pt x="14" y="8"/>
                  <a:pt x="17" y="7"/>
                </a:cubicBezTo>
                <a:cubicBezTo>
                  <a:pt x="14" y="4"/>
                  <a:pt x="13" y="1"/>
                  <a:pt x="10" y="1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reeform 301"/>
          <p:cNvSpPr>
            <a:spLocks/>
          </p:cNvSpPr>
          <p:nvPr userDrawn="1"/>
        </p:nvSpPr>
        <p:spPr bwMode="auto">
          <a:xfrm>
            <a:off x="2569964" y="-1849436"/>
            <a:ext cx="9525" cy="15875"/>
          </a:xfrm>
          <a:custGeom>
            <a:avLst/>
            <a:gdLst>
              <a:gd name="T0" fmla="*/ 6 w 12"/>
              <a:gd name="T1" fmla="*/ 14 h 14"/>
              <a:gd name="T2" fmla="*/ 12 w 12"/>
              <a:gd name="T3" fmla="*/ 6 h 14"/>
              <a:gd name="T4" fmla="*/ 5 w 12"/>
              <a:gd name="T5" fmla="*/ 0 h 14"/>
              <a:gd name="T6" fmla="*/ 0 w 12"/>
              <a:gd name="T7" fmla="*/ 5 h 14"/>
              <a:gd name="T8" fmla="*/ 6 w 1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6" y="14"/>
                </a:moveTo>
                <a:cubicBezTo>
                  <a:pt x="9" y="10"/>
                  <a:pt x="12" y="7"/>
                  <a:pt x="12" y="6"/>
                </a:cubicBezTo>
                <a:cubicBezTo>
                  <a:pt x="11" y="3"/>
                  <a:pt x="8" y="1"/>
                  <a:pt x="5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8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 302"/>
          <p:cNvSpPr>
            <a:spLocks/>
          </p:cNvSpPr>
          <p:nvPr userDrawn="1"/>
        </p:nvSpPr>
        <p:spPr bwMode="auto">
          <a:xfrm>
            <a:off x="2798565" y="-2393950"/>
            <a:ext cx="7144" cy="11113"/>
          </a:xfrm>
          <a:custGeom>
            <a:avLst/>
            <a:gdLst>
              <a:gd name="T0" fmla="*/ 5 w 9"/>
              <a:gd name="T1" fmla="*/ 11 h 11"/>
              <a:gd name="T2" fmla="*/ 9 w 9"/>
              <a:gd name="T3" fmla="*/ 5 h 11"/>
              <a:gd name="T4" fmla="*/ 4 w 9"/>
              <a:gd name="T5" fmla="*/ 0 h 11"/>
              <a:gd name="T6" fmla="*/ 0 w 9"/>
              <a:gd name="T7" fmla="*/ 5 h 11"/>
              <a:gd name="T8" fmla="*/ 5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5" y="11"/>
                </a:moveTo>
                <a:cubicBezTo>
                  <a:pt x="7" y="8"/>
                  <a:pt x="9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reeform 303"/>
          <p:cNvSpPr>
            <a:spLocks/>
          </p:cNvSpPr>
          <p:nvPr userDrawn="1"/>
        </p:nvSpPr>
        <p:spPr bwMode="auto">
          <a:xfrm>
            <a:off x="2731889" y="-2030411"/>
            <a:ext cx="10716" cy="9525"/>
          </a:xfrm>
          <a:custGeom>
            <a:avLst/>
            <a:gdLst>
              <a:gd name="T0" fmla="*/ 13 w 13"/>
              <a:gd name="T1" fmla="*/ 5 h 9"/>
              <a:gd name="T2" fmla="*/ 6 w 13"/>
              <a:gd name="T3" fmla="*/ 0 h 9"/>
              <a:gd name="T4" fmla="*/ 0 w 13"/>
              <a:gd name="T5" fmla="*/ 4 h 9"/>
              <a:gd name="T6" fmla="*/ 5 w 13"/>
              <a:gd name="T7" fmla="*/ 9 h 9"/>
              <a:gd name="T8" fmla="*/ 13 w 13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13" y="5"/>
                </a:moveTo>
                <a:cubicBezTo>
                  <a:pt x="9" y="3"/>
                  <a:pt x="7" y="0"/>
                  <a:pt x="6" y="0"/>
                </a:cubicBezTo>
                <a:cubicBezTo>
                  <a:pt x="4" y="0"/>
                  <a:pt x="2" y="3"/>
                  <a:pt x="0" y="4"/>
                </a:cubicBezTo>
                <a:cubicBezTo>
                  <a:pt x="2" y="6"/>
                  <a:pt x="3" y="9"/>
                  <a:pt x="5" y="9"/>
                </a:cubicBezTo>
                <a:cubicBezTo>
                  <a:pt x="7" y="9"/>
                  <a:pt x="9" y="7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reeform 304"/>
          <p:cNvSpPr>
            <a:spLocks/>
          </p:cNvSpPr>
          <p:nvPr userDrawn="1"/>
        </p:nvSpPr>
        <p:spPr bwMode="auto">
          <a:xfrm>
            <a:off x="2755702" y="-1247775"/>
            <a:ext cx="8335" cy="11113"/>
          </a:xfrm>
          <a:custGeom>
            <a:avLst/>
            <a:gdLst>
              <a:gd name="T0" fmla="*/ 5 w 10"/>
              <a:gd name="T1" fmla="*/ 10 h 10"/>
              <a:gd name="T2" fmla="*/ 9 w 10"/>
              <a:gd name="T3" fmla="*/ 4 h 10"/>
              <a:gd name="T4" fmla="*/ 5 w 10"/>
              <a:gd name="T5" fmla="*/ 0 h 10"/>
              <a:gd name="T6" fmla="*/ 0 w 10"/>
              <a:gd name="T7" fmla="*/ 4 h 10"/>
              <a:gd name="T8" fmla="*/ 5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7" y="7"/>
                  <a:pt x="10" y="6"/>
                  <a:pt x="9" y="4"/>
                </a:cubicBezTo>
                <a:cubicBezTo>
                  <a:pt x="9" y="2"/>
                  <a:pt x="7" y="0"/>
                  <a:pt x="5" y="0"/>
                </a:cubicBezTo>
                <a:cubicBezTo>
                  <a:pt x="3" y="0"/>
                  <a:pt x="1" y="2"/>
                  <a:pt x="0" y="4"/>
                </a:cubicBezTo>
                <a:cubicBezTo>
                  <a:pt x="0" y="5"/>
                  <a:pt x="3" y="7"/>
                  <a:pt x="5" y="1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reeform 305"/>
          <p:cNvSpPr>
            <a:spLocks/>
          </p:cNvSpPr>
          <p:nvPr userDrawn="1"/>
        </p:nvSpPr>
        <p:spPr bwMode="auto">
          <a:xfrm>
            <a:off x="2697362" y="-1450975"/>
            <a:ext cx="9525" cy="9525"/>
          </a:xfrm>
          <a:custGeom>
            <a:avLst/>
            <a:gdLst>
              <a:gd name="T0" fmla="*/ 0 w 11"/>
              <a:gd name="T1" fmla="*/ 5 h 9"/>
              <a:gd name="T2" fmla="*/ 7 w 11"/>
              <a:gd name="T3" fmla="*/ 9 h 9"/>
              <a:gd name="T4" fmla="*/ 11 w 11"/>
              <a:gd name="T5" fmla="*/ 4 h 9"/>
              <a:gd name="T6" fmla="*/ 6 w 11"/>
              <a:gd name="T7" fmla="*/ 0 h 9"/>
              <a:gd name="T8" fmla="*/ 0 w 11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0" y="5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6"/>
                  <a:pt x="11" y="4"/>
                </a:cubicBezTo>
                <a:cubicBezTo>
                  <a:pt x="10" y="3"/>
                  <a:pt x="8" y="0"/>
                  <a:pt x="6" y="0"/>
                </a:cubicBezTo>
                <a:cubicBezTo>
                  <a:pt x="5" y="0"/>
                  <a:pt x="3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reeform 306"/>
          <p:cNvSpPr>
            <a:spLocks/>
          </p:cNvSpPr>
          <p:nvPr userDrawn="1"/>
        </p:nvSpPr>
        <p:spPr bwMode="auto">
          <a:xfrm>
            <a:off x="2329458" y="-1885950"/>
            <a:ext cx="9525" cy="11113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7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7"/>
                  <a:pt x="12" y="6"/>
                </a:cubicBezTo>
                <a:cubicBezTo>
                  <a:pt x="10" y="4"/>
                  <a:pt x="9" y="1"/>
                  <a:pt x="7" y="1"/>
                </a:cubicBezTo>
                <a:cubicBezTo>
                  <a:pt x="6" y="0"/>
                  <a:pt x="4" y="3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reeform 307"/>
          <p:cNvSpPr>
            <a:spLocks/>
          </p:cNvSpPr>
          <p:nvPr userDrawn="1"/>
        </p:nvSpPr>
        <p:spPr bwMode="auto">
          <a:xfrm>
            <a:off x="3258145" y="-93662"/>
            <a:ext cx="14288" cy="15875"/>
          </a:xfrm>
          <a:custGeom>
            <a:avLst/>
            <a:gdLst>
              <a:gd name="T0" fmla="*/ 0 w 17"/>
              <a:gd name="T1" fmla="*/ 5 h 14"/>
              <a:gd name="T2" fmla="*/ 9 w 17"/>
              <a:gd name="T3" fmla="*/ 0 h 14"/>
              <a:gd name="T4" fmla="*/ 17 w 17"/>
              <a:gd name="T5" fmla="*/ 7 h 14"/>
              <a:gd name="T6" fmla="*/ 9 w 17"/>
              <a:gd name="T7" fmla="*/ 13 h 14"/>
              <a:gd name="T8" fmla="*/ 0 w 17"/>
              <a:gd name="T9" fmla="*/ 9 h 14"/>
              <a:gd name="T10" fmla="*/ 0 w 17"/>
              <a:gd name="T1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4">
                <a:moveTo>
                  <a:pt x="0" y="5"/>
                </a:moveTo>
                <a:cubicBezTo>
                  <a:pt x="3" y="3"/>
                  <a:pt x="6" y="0"/>
                  <a:pt x="9" y="0"/>
                </a:cubicBezTo>
                <a:cubicBezTo>
                  <a:pt x="12" y="0"/>
                  <a:pt x="14" y="4"/>
                  <a:pt x="17" y="7"/>
                </a:cubicBezTo>
                <a:cubicBezTo>
                  <a:pt x="14" y="9"/>
                  <a:pt x="12" y="13"/>
                  <a:pt x="9" y="13"/>
                </a:cubicBezTo>
                <a:cubicBezTo>
                  <a:pt x="6" y="14"/>
                  <a:pt x="3" y="10"/>
                  <a:pt x="0" y="9"/>
                </a:cubicBezTo>
                <a:cubicBezTo>
                  <a:pt x="0" y="7"/>
                  <a:pt x="0" y="6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reeform 308"/>
          <p:cNvSpPr>
            <a:spLocks/>
          </p:cNvSpPr>
          <p:nvPr userDrawn="1"/>
        </p:nvSpPr>
        <p:spPr bwMode="auto">
          <a:xfrm>
            <a:off x="2905721" y="-990600"/>
            <a:ext cx="10716" cy="17463"/>
          </a:xfrm>
          <a:custGeom>
            <a:avLst/>
            <a:gdLst>
              <a:gd name="T0" fmla="*/ 8 w 14"/>
              <a:gd name="T1" fmla="*/ 0 h 16"/>
              <a:gd name="T2" fmla="*/ 14 w 14"/>
              <a:gd name="T3" fmla="*/ 10 h 16"/>
              <a:gd name="T4" fmla="*/ 7 w 14"/>
              <a:gd name="T5" fmla="*/ 16 h 16"/>
              <a:gd name="T6" fmla="*/ 0 w 14"/>
              <a:gd name="T7" fmla="*/ 10 h 16"/>
              <a:gd name="T8" fmla="*/ 8 w 1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">
                <a:moveTo>
                  <a:pt x="8" y="0"/>
                </a:moveTo>
                <a:cubicBezTo>
                  <a:pt x="11" y="5"/>
                  <a:pt x="14" y="8"/>
                  <a:pt x="14" y="10"/>
                </a:cubicBezTo>
                <a:cubicBezTo>
                  <a:pt x="13" y="13"/>
                  <a:pt x="9" y="16"/>
                  <a:pt x="7" y="16"/>
                </a:cubicBezTo>
                <a:cubicBezTo>
                  <a:pt x="4" y="16"/>
                  <a:pt x="0" y="12"/>
                  <a:pt x="0" y="10"/>
                </a:cubicBezTo>
                <a:cubicBezTo>
                  <a:pt x="0" y="7"/>
                  <a:pt x="4" y="4"/>
                  <a:pt x="8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reeform 309"/>
          <p:cNvSpPr>
            <a:spLocks/>
          </p:cNvSpPr>
          <p:nvPr userDrawn="1"/>
        </p:nvSpPr>
        <p:spPr bwMode="auto">
          <a:xfrm>
            <a:off x="3011687" y="-665162"/>
            <a:ext cx="11906" cy="17463"/>
          </a:xfrm>
          <a:custGeom>
            <a:avLst/>
            <a:gdLst>
              <a:gd name="T0" fmla="*/ 8 w 15"/>
              <a:gd name="T1" fmla="*/ 16 h 16"/>
              <a:gd name="T2" fmla="*/ 0 w 15"/>
              <a:gd name="T3" fmla="*/ 7 h 16"/>
              <a:gd name="T4" fmla="*/ 7 w 15"/>
              <a:gd name="T5" fmla="*/ 0 h 16"/>
              <a:gd name="T6" fmla="*/ 14 w 15"/>
              <a:gd name="T7" fmla="*/ 6 h 16"/>
              <a:gd name="T8" fmla="*/ 8 w 15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8" y="16"/>
                </a:moveTo>
                <a:cubicBezTo>
                  <a:pt x="4" y="12"/>
                  <a:pt x="0" y="9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9" y="0"/>
                  <a:pt x="14" y="3"/>
                  <a:pt x="14" y="6"/>
                </a:cubicBezTo>
                <a:cubicBezTo>
                  <a:pt x="15" y="8"/>
                  <a:pt x="11" y="11"/>
                  <a:pt x="8" y="1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reeform 311"/>
          <p:cNvSpPr>
            <a:spLocks/>
          </p:cNvSpPr>
          <p:nvPr userDrawn="1"/>
        </p:nvSpPr>
        <p:spPr bwMode="auto">
          <a:xfrm>
            <a:off x="3231952" y="-987425"/>
            <a:ext cx="15479" cy="14288"/>
          </a:xfrm>
          <a:custGeom>
            <a:avLst/>
            <a:gdLst>
              <a:gd name="T0" fmla="*/ 19 w 19"/>
              <a:gd name="T1" fmla="*/ 6 h 13"/>
              <a:gd name="T2" fmla="*/ 8 w 19"/>
              <a:gd name="T3" fmla="*/ 13 h 13"/>
              <a:gd name="T4" fmla="*/ 0 w 19"/>
              <a:gd name="T5" fmla="*/ 7 h 13"/>
              <a:gd name="T6" fmla="*/ 7 w 19"/>
              <a:gd name="T7" fmla="*/ 0 h 13"/>
              <a:gd name="T8" fmla="*/ 19 w 19"/>
              <a:gd name="T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3">
                <a:moveTo>
                  <a:pt x="19" y="6"/>
                </a:moveTo>
                <a:cubicBezTo>
                  <a:pt x="13" y="10"/>
                  <a:pt x="11" y="13"/>
                  <a:pt x="8" y="13"/>
                </a:cubicBezTo>
                <a:cubicBezTo>
                  <a:pt x="5" y="13"/>
                  <a:pt x="2" y="9"/>
                  <a:pt x="0" y="7"/>
                </a:cubicBezTo>
                <a:cubicBezTo>
                  <a:pt x="2" y="5"/>
                  <a:pt x="4" y="1"/>
                  <a:pt x="7" y="0"/>
                </a:cubicBezTo>
                <a:cubicBezTo>
                  <a:pt x="10" y="0"/>
                  <a:pt x="13" y="3"/>
                  <a:pt x="19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reeform 312"/>
          <p:cNvSpPr>
            <a:spLocks/>
          </p:cNvSpPr>
          <p:nvPr userDrawn="1"/>
        </p:nvSpPr>
        <p:spPr bwMode="auto">
          <a:xfrm>
            <a:off x="2898577" y="-355600"/>
            <a:ext cx="11906" cy="19050"/>
          </a:xfrm>
          <a:custGeom>
            <a:avLst/>
            <a:gdLst>
              <a:gd name="T0" fmla="*/ 8 w 15"/>
              <a:gd name="T1" fmla="*/ 17 h 17"/>
              <a:gd name="T2" fmla="*/ 1 w 15"/>
              <a:gd name="T3" fmla="*/ 7 h 17"/>
              <a:gd name="T4" fmla="*/ 8 w 15"/>
              <a:gd name="T5" fmla="*/ 1 h 17"/>
              <a:gd name="T6" fmla="*/ 15 w 15"/>
              <a:gd name="T7" fmla="*/ 6 h 17"/>
              <a:gd name="T8" fmla="*/ 8 w 1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8" y="17"/>
                </a:moveTo>
                <a:cubicBezTo>
                  <a:pt x="5" y="12"/>
                  <a:pt x="0" y="9"/>
                  <a:pt x="1" y="7"/>
                </a:cubicBezTo>
                <a:cubicBezTo>
                  <a:pt x="1" y="4"/>
                  <a:pt x="6" y="1"/>
                  <a:pt x="8" y="1"/>
                </a:cubicBezTo>
                <a:cubicBezTo>
                  <a:pt x="10" y="0"/>
                  <a:pt x="15" y="4"/>
                  <a:pt x="15" y="6"/>
                </a:cubicBezTo>
                <a:cubicBezTo>
                  <a:pt x="15" y="9"/>
                  <a:pt x="12" y="12"/>
                  <a:pt x="8" y="17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reeform 313"/>
          <p:cNvSpPr>
            <a:spLocks/>
          </p:cNvSpPr>
          <p:nvPr userDrawn="1"/>
        </p:nvSpPr>
        <p:spPr bwMode="auto">
          <a:xfrm>
            <a:off x="2636639" y="-984250"/>
            <a:ext cx="10716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0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3"/>
                  <a:pt x="5" y="1"/>
                  <a:pt x="7" y="0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reeform 314"/>
          <p:cNvSpPr>
            <a:spLocks/>
          </p:cNvSpPr>
          <p:nvPr userDrawn="1"/>
        </p:nvSpPr>
        <p:spPr bwMode="auto">
          <a:xfrm>
            <a:off x="2710459" y="-563562"/>
            <a:ext cx="11906" cy="11113"/>
          </a:xfrm>
          <a:custGeom>
            <a:avLst/>
            <a:gdLst>
              <a:gd name="T0" fmla="*/ 0 w 14"/>
              <a:gd name="T1" fmla="*/ 6 h 10"/>
              <a:gd name="T2" fmla="*/ 8 w 14"/>
              <a:gd name="T3" fmla="*/ 0 h 10"/>
              <a:gd name="T4" fmla="*/ 14 w 14"/>
              <a:gd name="T5" fmla="*/ 5 h 10"/>
              <a:gd name="T6" fmla="*/ 9 w 14"/>
              <a:gd name="T7" fmla="*/ 10 h 10"/>
              <a:gd name="T8" fmla="*/ 0 w 14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0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reeform 317"/>
          <p:cNvSpPr>
            <a:spLocks/>
          </p:cNvSpPr>
          <p:nvPr userDrawn="1"/>
        </p:nvSpPr>
        <p:spPr bwMode="auto">
          <a:xfrm>
            <a:off x="3177183" y="-395287"/>
            <a:ext cx="10716" cy="9525"/>
          </a:xfrm>
          <a:custGeom>
            <a:avLst/>
            <a:gdLst>
              <a:gd name="T0" fmla="*/ 13 w 13"/>
              <a:gd name="T1" fmla="*/ 4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4"/>
                </a:moveTo>
                <a:cubicBezTo>
                  <a:pt x="9" y="7"/>
                  <a:pt x="7" y="10"/>
                  <a:pt x="5" y="10"/>
                </a:cubicBezTo>
                <a:cubicBezTo>
                  <a:pt x="3" y="10"/>
                  <a:pt x="2" y="7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6" y="0"/>
                  <a:pt x="9" y="2"/>
                  <a:pt x="13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reeform 341"/>
          <p:cNvSpPr>
            <a:spLocks/>
          </p:cNvSpPr>
          <p:nvPr userDrawn="1"/>
        </p:nvSpPr>
        <p:spPr bwMode="auto">
          <a:xfrm>
            <a:off x="6245424" y="-103187"/>
            <a:ext cx="10716" cy="15875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4" y="4"/>
                  <a:pt x="0" y="7"/>
                  <a:pt x="1" y="9"/>
                </a:cubicBezTo>
                <a:cubicBezTo>
                  <a:pt x="1" y="11"/>
                  <a:pt x="5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reeform 344"/>
          <p:cNvSpPr>
            <a:spLocks/>
          </p:cNvSpPr>
          <p:nvPr userDrawn="1"/>
        </p:nvSpPr>
        <p:spPr bwMode="auto">
          <a:xfrm>
            <a:off x="5959674" y="-100012"/>
            <a:ext cx="14288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6 h 12"/>
              <a:gd name="T6" fmla="*/ 10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10" y="12"/>
                </a:cubicBezTo>
                <a:cubicBezTo>
                  <a:pt x="12" y="11"/>
                  <a:pt x="14" y="8"/>
                  <a:pt x="17" y="6"/>
                </a:cubicBezTo>
                <a:cubicBezTo>
                  <a:pt x="15" y="4"/>
                  <a:pt x="13" y="1"/>
                  <a:pt x="10" y="0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reeform 346"/>
          <p:cNvSpPr>
            <a:spLocks/>
          </p:cNvSpPr>
          <p:nvPr userDrawn="1"/>
        </p:nvSpPr>
        <p:spPr bwMode="auto">
          <a:xfrm>
            <a:off x="6479977" y="-98425"/>
            <a:ext cx="8335" cy="12700"/>
          </a:xfrm>
          <a:custGeom>
            <a:avLst/>
            <a:gdLst>
              <a:gd name="T0" fmla="*/ 5 w 10"/>
              <a:gd name="T1" fmla="*/ 11 h 11"/>
              <a:gd name="T2" fmla="*/ 9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reeform 352"/>
          <p:cNvSpPr>
            <a:spLocks/>
          </p:cNvSpPr>
          <p:nvPr userDrawn="1"/>
        </p:nvSpPr>
        <p:spPr bwMode="auto">
          <a:xfrm>
            <a:off x="5791796" y="-68262"/>
            <a:ext cx="10716" cy="17463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0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reeform 355"/>
          <p:cNvSpPr>
            <a:spLocks/>
          </p:cNvSpPr>
          <p:nvPr userDrawn="1"/>
        </p:nvSpPr>
        <p:spPr bwMode="auto">
          <a:xfrm>
            <a:off x="5506045" y="-63500"/>
            <a:ext cx="14288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2"/>
                  <a:pt x="15" y="8"/>
                  <a:pt x="17" y="7"/>
                </a:cubicBezTo>
                <a:cubicBezTo>
                  <a:pt x="15" y="4"/>
                  <a:pt x="13" y="1"/>
                  <a:pt x="11" y="1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reeform 357"/>
          <p:cNvSpPr>
            <a:spLocks/>
          </p:cNvSpPr>
          <p:nvPr userDrawn="1"/>
        </p:nvSpPr>
        <p:spPr bwMode="auto">
          <a:xfrm>
            <a:off x="6026349" y="-61912"/>
            <a:ext cx="8335" cy="11113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7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reeform 612"/>
          <p:cNvSpPr>
            <a:spLocks/>
          </p:cNvSpPr>
          <p:nvPr userDrawn="1"/>
        </p:nvSpPr>
        <p:spPr bwMode="auto">
          <a:xfrm>
            <a:off x="8445699" y="4579937"/>
            <a:ext cx="9525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1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4"/>
                  <a:pt x="5" y="1"/>
                  <a:pt x="7" y="1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reeform 613"/>
          <p:cNvSpPr>
            <a:spLocks/>
          </p:cNvSpPr>
          <p:nvPr userDrawn="1"/>
        </p:nvSpPr>
        <p:spPr bwMode="auto">
          <a:xfrm>
            <a:off x="8519518" y="5000626"/>
            <a:ext cx="10716" cy="11113"/>
          </a:xfrm>
          <a:custGeom>
            <a:avLst/>
            <a:gdLst>
              <a:gd name="T0" fmla="*/ 0 w 14"/>
              <a:gd name="T1" fmla="*/ 6 h 11"/>
              <a:gd name="T2" fmla="*/ 8 w 14"/>
              <a:gd name="T3" fmla="*/ 0 h 11"/>
              <a:gd name="T4" fmla="*/ 14 w 14"/>
              <a:gd name="T5" fmla="*/ 5 h 11"/>
              <a:gd name="T6" fmla="*/ 9 w 14"/>
              <a:gd name="T7" fmla="*/ 10 h 11"/>
              <a:gd name="T8" fmla="*/ 0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1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reeform 614"/>
          <p:cNvSpPr>
            <a:spLocks/>
          </p:cNvSpPr>
          <p:nvPr userDrawn="1"/>
        </p:nvSpPr>
        <p:spPr bwMode="auto">
          <a:xfrm>
            <a:off x="8494514" y="5902325"/>
            <a:ext cx="9525" cy="14288"/>
          </a:xfrm>
          <a:custGeom>
            <a:avLst/>
            <a:gdLst>
              <a:gd name="T0" fmla="*/ 6 w 11"/>
              <a:gd name="T1" fmla="*/ 13 h 13"/>
              <a:gd name="T2" fmla="*/ 0 w 11"/>
              <a:gd name="T3" fmla="*/ 6 h 13"/>
              <a:gd name="T4" fmla="*/ 6 w 11"/>
              <a:gd name="T5" fmla="*/ 1 h 13"/>
              <a:gd name="T6" fmla="*/ 11 w 11"/>
              <a:gd name="T7" fmla="*/ 5 h 13"/>
              <a:gd name="T8" fmla="*/ 6 w 1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13"/>
                </a:moveTo>
                <a:cubicBezTo>
                  <a:pt x="3" y="10"/>
                  <a:pt x="0" y="7"/>
                  <a:pt x="0" y="6"/>
                </a:cubicBezTo>
                <a:cubicBezTo>
                  <a:pt x="1" y="4"/>
                  <a:pt x="4" y="1"/>
                  <a:pt x="6" y="1"/>
                </a:cubicBezTo>
                <a:cubicBezTo>
                  <a:pt x="7" y="0"/>
                  <a:pt x="11" y="3"/>
                  <a:pt x="11" y="5"/>
                </a:cubicBezTo>
                <a:cubicBezTo>
                  <a:pt x="11" y="7"/>
                  <a:pt x="8" y="9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reeform 615"/>
          <p:cNvSpPr>
            <a:spLocks/>
          </p:cNvSpPr>
          <p:nvPr userDrawn="1"/>
        </p:nvSpPr>
        <p:spPr bwMode="auto">
          <a:xfrm>
            <a:off x="8561189" y="5668963"/>
            <a:ext cx="10716" cy="11113"/>
          </a:xfrm>
          <a:custGeom>
            <a:avLst/>
            <a:gdLst>
              <a:gd name="T0" fmla="*/ 14 w 14"/>
              <a:gd name="T1" fmla="*/ 6 h 11"/>
              <a:gd name="T2" fmla="*/ 6 w 14"/>
              <a:gd name="T3" fmla="*/ 10 h 11"/>
              <a:gd name="T4" fmla="*/ 0 w 14"/>
              <a:gd name="T5" fmla="*/ 5 h 11"/>
              <a:gd name="T6" fmla="*/ 6 w 14"/>
              <a:gd name="T7" fmla="*/ 1 h 11"/>
              <a:gd name="T8" fmla="*/ 14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14" y="6"/>
                </a:moveTo>
                <a:cubicBezTo>
                  <a:pt x="10" y="8"/>
                  <a:pt x="8" y="11"/>
                  <a:pt x="6" y="10"/>
                </a:cubicBezTo>
                <a:cubicBezTo>
                  <a:pt x="4" y="10"/>
                  <a:pt x="2" y="7"/>
                  <a:pt x="0" y="5"/>
                </a:cubicBezTo>
                <a:cubicBezTo>
                  <a:pt x="2" y="4"/>
                  <a:pt x="4" y="1"/>
                  <a:pt x="6" y="1"/>
                </a:cubicBezTo>
                <a:cubicBezTo>
                  <a:pt x="8" y="0"/>
                  <a:pt x="10" y="3"/>
                  <a:pt x="14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reeform 616"/>
          <p:cNvSpPr>
            <a:spLocks/>
          </p:cNvSpPr>
          <p:nvPr userDrawn="1"/>
        </p:nvSpPr>
        <p:spPr bwMode="auto">
          <a:xfrm>
            <a:off x="8986243" y="5167313"/>
            <a:ext cx="10716" cy="11113"/>
          </a:xfrm>
          <a:custGeom>
            <a:avLst/>
            <a:gdLst>
              <a:gd name="T0" fmla="*/ 13 w 13"/>
              <a:gd name="T1" fmla="*/ 5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5"/>
                </a:moveTo>
                <a:cubicBezTo>
                  <a:pt x="9" y="7"/>
                  <a:pt x="8" y="10"/>
                  <a:pt x="5" y="10"/>
                </a:cubicBezTo>
                <a:cubicBezTo>
                  <a:pt x="4" y="10"/>
                  <a:pt x="2" y="8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7" y="0"/>
                  <a:pt x="9" y="2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7144" y="-9525"/>
            <a:ext cx="1885950" cy="6867525"/>
            <a:chOff x="-9525" y="-9525"/>
            <a:chExt cx="2514600" cy="6867525"/>
          </a:xfrm>
        </p:grpSpPr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738113"/>
              <a:ext cx="2514600" cy="611988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-9525"/>
              <a:ext cx="2514600" cy="833363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194">
            <a:off x="226343" y="2155772"/>
            <a:ext cx="1358250" cy="121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90">
            <a:off x="165898" y="5017881"/>
            <a:ext cx="1479141" cy="1324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916">
            <a:off x="361704" y="3365109"/>
            <a:ext cx="1036461" cy="153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6" b="34044"/>
          <a:stretch/>
        </p:blipFill>
        <p:spPr>
          <a:xfrm>
            <a:off x="44291" y="897290"/>
            <a:ext cx="1783080" cy="651877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109243" y="6622479"/>
            <a:ext cx="20809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5B9BD5">
                    <a:lumMod val="75000"/>
                  </a:srgbClr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ILG National Conference | August 1 -4, 2017</a:t>
            </a:r>
          </a:p>
        </p:txBody>
      </p:sp>
    </p:spTree>
    <p:extLst>
      <p:ext uri="{BB962C8B-B14F-4D97-AF65-F5344CB8AC3E}">
        <p14:creationId xmlns:p14="http://schemas.microsoft.com/office/powerpoint/2010/main" val="1279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  <p:sldLayoutId id="214748515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9D9026-0A29-4EBB-A92E-B3B85A2E1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template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20" descr="odeplogo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11" descr="JAN Logo&#10;&#10;Job Accommodation Network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5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  <p:sldLayoutId id="21474852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EB42-B755-4F30-BE31-D9120C55B149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0016-1431-446C-B5E2-31180B48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brainline.org/content/2013/12/life-changing-iphone-and-ipad-apps-for-people-with-brai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slide" Target="slide8.xml"/><Relationship Id="rId7" Type="http://schemas.openxmlformats.org/officeDocument/2006/relationships/slide" Target="slide15.xml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slide" Target="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4.xml"/><Relationship Id="rId11" Type="http://schemas.openxmlformats.org/officeDocument/2006/relationships/image" Target="../media/image25.png"/><Relationship Id="rId5" Type="http://schemas.openxmlformats.org/officeDocument/2006/relationships/slide" Target="slide10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" Target="slide9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com.Slack&amp;hl=en" TargetMode="External"/><Relationship Id="rId13" Type="http://schemas.openxmlformats.org/officeDocument/2006/relationships/image" Target="../media/image47.png"/><Relationship Id="rId18" Type="http://schemas.openxmlformats.org/officeDocument/2006/relationships/hyperlink" Target="https://itunes.apple.com/us/app/skype-for-iphone/id304878510?mt=8" TargetMode="External"/><Relationship Id="rId26" Type="http://schemas.openxmlformats.org/officeDocument/2006/relationships/image" Target="../media/image55.jpeg"/><Relationship Id="rId3" Type="http://schemas.openxmlformats.org/officeDocument/2006/relationships/hyperlink" Target="https://play.google.com/store/apps/details?id=com.sgiggle.production&amp;hl=en" TargetMode="External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hyperlink" Target="https://itunes.apple.com/us/app/tango-free-video-call-voice/id372513032?mt=8" TargetMode="External"/><Relationship Id="rId17" Type="http://schemas.openxmlformats.org/officeDocument/2006/relationships/image" Target="../media/image49.png"/><Relationship Id="rId25" Type="http://schemas.openxmlformats.org/officeDocument/2006/relationships/image" Target="../media/image54.jp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play.google.com/store/apps/details?id=com.skype.raider" TargetMode="External"/><Relationship Id="rId20" Type="http://schemas.openxmlformats.org/officeDocument/2006/relationships/hyperlink" Target="https://itunes.apple.com/us/app/whatsapp-messenger/id310633997?mt=8" TargetMode="External"/><Relationship Id="rId29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tunes.apple.com/us/app/dragon-dictation/id341446764?mt=8" TargetMode="External"/><Relationship Id="rId11" Type="http://schemas.openxmlformats.org/officeDocument/2006/relationships/image" Target="../media/image46.png"/><Relationship Id="rId24" Type="http://schemas.openxmlformats.org/officeDocument/2006/relationships/image" Target="../media/image53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image" Target="../media/image57.jpeg"/><Relationship Id="rId10" Type="http://schemas.openxmlformats.org/officeDocument/2006/relationships/hyperlink" Target="https://itunes.apple.com/us/app/slack-team-communication/id618783545?mt=8" TargetMode="External"/><Relationship Id="rId19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hyperlink" Target="http://www.ava.me/" TargetMode="External"/><Relationship Id="rId22" Type="http://schemas.openxmlformats.org/officeDocument/2006/relationships/hyperlink" Target="https://play.google.com/store/apps/details?id=com.whatsapp&amp;hl=en" TargetMode="External"/><Relationship Id="rId27" Type="http://schemas.openxmlformats.org/officeDocument/2006/relationships/image" Target="../media/image56.jpeg"/><Relationship Id="rId30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rslene@jan.wvu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RJones@VFOGroup.com" TargetMode="External"/><Relationship Id="rId4" Type="http://schemas.openxmlformats.org/officeDocument/2006/relationships/hyperlink" Target="mailto:John.Macko@rit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fccp/posters/files/ReasonableAccomodationPockectCard_10-15-15_JRFQA508c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tationoasis.com/smartphone-apps/iphone-application-support/" TargetMode="External"/><Relationship Id="rId3" Type="http://schemas.openxmlformats.org/officeDocument/2006/relationships/hyperlink" Target="http://www.specialneeds.com/products-and-services/autism/special-needs-app-day-sosh" TargetMode="External"/><Relationship Id="rId7" Type="http://schemas.openxmlformats.org/officeDocument/2006/relationships/hyperlink" Target="http://t2health.dcoe.mi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ipnossoft.com/" TargetMode="External"/><Relationship Id="rId5" Type="http://schemas.openxmlformats.org/officeDocument/2006/relationships/hyperlink" Target="http://worrywatch.com/" TargetMode="External"/><Relationship Id="rId4" Type="http://schemas.openxmlformats.org/officeDocument/2006/relationships/hyperlink" Target="https://itunes.apple.com/us/app/equanimity-meditation-timer/id351825794?mt=8" TargetMode="External"/><Relationship Id="rId9" Type="http://schemas.openxmlformats.org/officeDocument/2006/relationships/hyperlink" Target="http://sam-app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219200"/>
            <a:ext cx="6781800" cy="4459807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Creating Inclusion </a:t>
            </a:r>
            <a:r>
              <a:rPr lang="en-US" sz="4000" dirty="0" smtClean="0">
                <a:solidFill>
                  <a:srgbClr val="002060"/>
                </a:solidFill>
              </a:rPr>
              <a:t>with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Assistive Technologies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Presented by Ryan Jones,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John Macko, and Lou </a:t>
            </a:r>
            <a:r>
              <a:rPr lang="en-US" sz="2800" dirty="0" err="1" smtClean="0">
                <a:solidFill>
                  <a:srgbClr val="002060"/>
                </a:solidFill>
              </a:rPr>
              <a:t>Orslene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August 2, 2017</a:t>
            </a:r>
          </a:p>
        </p:txBody>
      </p:sp>
    </p:spTree>
    <p:extLst>
      <p:ext uri="{BB962C8B-B14F-4D97-AF65-F5344CB8AC3E}">
        <p14:creationId xmlns:p14="http://schemas.microsoft.com/office/powerpoint/2010/main" val="40909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028700" y="1659053"/>
            <a:ext cx="7466490" cy="4360747"/>
          </a:xfrm>
        </p:spPr>
        <p:txBody>
          <a:bodyPr anchor="ctr">
            <a:normAutofit/>
          </a:bodyPr>
          <a:lstStyle/>
          <a:p>
            <a:pPr marL="0" indent="0"/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indent="0"/>
            <a:endParaRPr lang="en-US" sz="2400" b="0" dirty="0"/>
          </a:p>
          <a:p>
            <a:pPr marL="1192213" lvl="1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A22C-2EDD-4DB1-B6BD-A909CD95375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533400"/>
            <a:ext cx="693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905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002060"/>
                </a:solidFill>
              </a:rPr>
              <a:t>AT for Cognitive Limitations 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Sample apps" title="Graphic of various App logo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667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3790" y="1930893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</a:rPr>
              <a:t>Mobile Apps for People with Brain Injury</a:t>
            </a:r>
          </a:p>
          <a:p>
            <a:r>
              <a:rPr lang="en-US" altLang="en-US" sz="2400" dirty="0">
                <a:hlinkClick r:id="rId4"/>
              </a:rPr>
              <a:t>http://www.brainline.org/content/2013/12/life-changing-iphone-and-ipad-apps-for-people-with-brain.html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786915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079" y="609600"/>
            <a:ext cx="6739121" cy="4876799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Photo of John Macko. He is &#10;Director of NTID Center for &#10;Employ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93" y="1600200"/>
            <a:ext cx="1888733" cy="2753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3704326" y="4681219"/>
            <a:ext cx="4114800" cy="16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u="none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John Macko</a:t>
            </a: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Director</a:t>
            </a: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NTID Center on Employment</a:t>
            </a:r>
            <a:endParaRPr lang="en-US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901962" cy="10634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What </a:t>
            </a:r>
            <a:r>
              <a:rPr lang="en-US" sz="2400" dirty="0">
                <a:solidFill>
                  <a:srgbClr val="002060"/>
                </a:solidFill>
              </a:rPr>
              <a:t>are </a:t>
            </a:r>
            <a:r>
              <a:rPr lang="en-US" sz="2400" dirty="0" smtClean="0">
                <a:solidFill>
                  <a:srgbClr val="002060"/>
                </a:solidFill>
              </a:rPr>
              <a:t>the top 3 Telephone </a:t>
            </a:r>
            <a:r>
              <a:rPr lang="en-US" sz="2400" dirty="0">
                <a:solidFill>
                  <a:srgbClr val="002060"/>
                </a:solidFill>
              </a:rPr>
              <a:t>Interview                       </a:t>
            </a:r>
            <a:r>
              <a:rPr lang="en-US" sz="2400" dirty="0" smtClean="0">
                <a:solidFill>
                  <a:srgbClr val="002060"/>
                </a:solidFill>
              </a:rPr>
              <a:t>    accommodations for deaf individuals?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8077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		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>
                <a:solidFill>
                  <a:srgbClr val="002060"/>
                </a:solidFill>
              </a:rPr>
              <a:t>Interpreter (In-Person)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smtClean="0">
                <a:solidFill>
                  <a:srgbClr val="002060"/>
                </a:solidFill>
              </a:rPr>
              <a:t>	Video Relay Services (VRS)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smtClean="0">
                <a:solidFill>
                  <a:srgbClr val="002060"/>
                </a:solidFill>
              </a:rPr>
              <a:t>	Captioned Telephone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40" descr="Shows a person using a video realy service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4" y="3537797"/>
            <a:ext cx="3094476" cy="20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Hows a person using relay service over the phone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74" y="3537798"/>
            <a:ext cx="2890626" cy="20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01962" cy="106349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What </a:t>
            </a:r>
            <a:r>
              <a:rPr lang="en-US" sz="2400" dirty="0">
                <a:solidFill>
                  <a:srgbClr val="002060"/>
                </a:solidFill>
              </a:rPr>
              <a:t>are </a:t>
            </a:r>
            <a:r>
              <a:rPr lang="en-US" sz="2400" dirty="0" smtClean="0">
                <a:solidFill>
                  <a:srgbClr val="002060"/>
                </a:solidFill>
              </a:rPr>
              <a:t>the top 3 communication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strategies </a:t>
            </a:r>
            <a:r>
              <a:rPr lang="en-US" sz="2400" dirty="0" smtClean="0">
                <a:solidFill>
                  <a:srgbClr val="002060"/>
                </a:solidFill>
              </a:rPr>
              <a:t>for deaf employees?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3600" dirty="0" smtClean="0">
                <a:solidFill>
                  <a:srgbClr val="002060"/>
                </a:solidFill>
              </a:rPr>
              <a:t>					</a:t>
            </a:r>
          </a:p>
          <a:p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en-US" sz="3600" dirty="0" smtClean="0">
                <a:solidFill>
                  <a:srgbClr val="002060"/>
                </a:solidFill>
              </a:rPr>
              <a:t>	Email/Text</a:t>
            </a:r>
          </a:p>
          <a:p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en-US" sz="3600" dirty="0" smtClean="0">
                <a:solidFill>
                  <a:srgbClr val="002060"/>
                </a:solidFill>
              </a:rPr>
              <a:t>	Writing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		Video Relay Services(VRS)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Depicted is a table with various job accommodations for the deaf running down the first column. Then across the top it has how each are used for column number 1 1 to 1 communciaiton, small group communciaiton and a column ofr large group communication. video relay can be used for all setting, instant conversations are just for one on one. apps are used for 1 to 1 and small groups. cationed telephone is for i to 1 and intepreters are used for all settingsa large and small. 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39073"/>
              </p:ext>
            </p:extLst>
          </p:nvPr>
        </p:nvGraphicFramePr>
        <p:xfrm>
          <a:off x="762000" y="1600201"/>
          <a:ext cx="8051796" cy="423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653"/>
                <a:gridCol w="1346484"/>
                <a:gridCol w="1416734"/>
                <a:gridCol w="1609925"/>
              </a:tblGrid>
              <a:tr h="7038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to 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Small Group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Group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hlinkClick r:id="rId2" action="ppaction://hlinksldjump"/>
                        </a:rPr>
                        <a:t>Video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hlinkClick r:id="rId2" action="ppaction://hlinksldjump"/>
                        </a:rPr>
                        <a:t> Relay Services(VRS)</a:t>
                      </a:r>
                      <a:endParaRPr lang="en-US" sz="1400" b="0" dirty="0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="0" dirty="0" smtClean="0"/>
                        <a:t>Using Sign Language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="0" dirty="0" smtClean="0"/>
                        <a:t>Using Voice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="0" dirty="0" smtClean="0"/>
                        <a:t>Using Text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700" b="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Video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 Remote Interpreting (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VRI)</a:t>
                      </a:r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4" action="ppaction://hlinksldjump"/>
                        </a:rPr>
                        <a:t>Instant Conversations</a:t>
                      </a:r>
                      <a:endParaRPr lang="en-US" sz="14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5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5" action="ppaction://hlinksldjump"/>
                        </a:rPr>
                        <a:t>Apps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287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6" action="ppaction://hlinksldjump"/>
                        </a:rPr>
                        <a:t>Captioned Telephone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432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hlinkClick r:id="rId7" action="ppaction://hlinksldjump"/>
                        </a:rPr>
                        <a:t>Interpreters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21" y="2475043"/>
            <a:ext cx="294758" cy="27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12" y="3427659"/>
            <a:ext cx="294758" cy="271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0" y="3858869"/>
            <a:ext cx="344959" cy="32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2" y="3417968"/>
            <a:ext cx="294758" cy="279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2" y="2484803"/>
            <a:ext cx="346397" cy="32803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62000" y="555999"/>
            <a:ext cx="4718737" cy="5046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Job Accommodations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94" y="3396518"/>
            <a:ext cx="294758" cy="279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11" y="5479339"/>
            <a:ext cx="294758" cy="279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20" y="5481055"/>
            <a:ext cx="294758" cy="279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4" y="4842153"/>
            <a:ext cx="345335" cy="3270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94" y="2463239"/>
            <a:ext cx="294758" cy="279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29" y="5479338"/>
            <a:ext cx="294758" cy="279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2" y="4374280"/>
            <a:ext cx="294758" cy="279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20" y="4347906"/>
            <a:ext cx="294758" cy="279129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38" y="2315123"/>
            <a:ext cx="431798" cy="388114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40" y="4435723"/>
            <a:ext cx="341084" cy="244118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9" y="4932772"/>
            <a:ext cx="323466" cy="257505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78" y="5502323"/>
            <a:ext cx="321107" cy="290176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89" y="2256447"/>
            <a:ext cx="433637" cy="485921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46" y="2256447"/>
            <a:ext cx="354824" cy="437192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69" y="3396518"/>
            <a:ext cx="370133" cy="319724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46" y="3374856"/>
            <a:ext cx="378180" cy="319724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60" y="4368304"/>
            <a:ext cx="268709" cy="317342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18" y="4375797"/>
            <a:ext cx="331171" cy="3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003943" y="3454262"/>
            <a:ext cx="3086099" cy="863882"/>
          </a:xfrm>
          <a:custGeom>
            <a:avLst/>
            <a:gdLst>
              <a:gd name="T0" fmla="*/ 2 w 21600"/>
              <a:gd name="T1" fmla="*/ 0 h 21600"/>
              <a:gd name="T2" fmla="*/ 1 w 21600"/>
              <a:gd name="T3" fmla="*/ 0 h 21600"/>
              <a:gd name="T4" fmla="*/ 2 w 21600"/>
              <a:gd name="T5" fmla="*/ 0 h 21600"/>
              <a:gd name="T6" fmla="*/ 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37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20675469">
            <a:off x="3908430" y="2775585"/>
            <a:ext cx="3371850" cy="863882"/>
          </a:xfrm>
          <a:custGeom>
            <a:avLst/>
            <a:gdLst>
              <a:gd name="T0" fmla="*/ 2 w 21600"/>
              <a:gd name="T1" fmla="*/ 0 h 21600"/>
              <a:gd name="T2" fmla="*/ 1 w 21600"/>
              <a:gd name="T3" fmla="*/ 0 h 21600"/>
              <a:gd name="T4" fmla="*/ 2 w 21600"/>
              <a:gd name="T5" fmla="*/ 0 h 21600"/>
              <a:gd name="T6" fmla="*/ 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37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85521" y="2171701"/>
            <a:ext cx="5329045" cy="863882"/>
          </a:xfrm>
          <a:custGeom>
            <a:avLst/>
            <a:gdLst>
              <a:gd name="T0" fmla="*/ 2 w 21600"/>
              <a:gd name="T1" fmla="*/ 0 h 21600"/>
              <a:gd name="T2" fmla="*/ 1 w 21600"/>
              <a:gd name="T3" fmla="*/ 0 h 21600"/>
              <a:gd name="T4" fmla="*/ 2 w 21600"/>
              <a:gd name="T5" fmla="*/ 0 h 21600"/>
              <a:gd name="T6" fmla="*/ 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37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86944" y="5103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Using Sign Language and Voice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733583"/>
            <a:ext cx="140455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Deaf Callers</a:t>
            </a:r>
          </a:p>
        </p:txBody>
      </p:sp>
      <p:pic>
        <p:nvPicPr>
          <p:cNvPr id="7" name="Picture 6" descr="WOman signing to a ipad with split screens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40" y="1943100"/>
            <a:ext cx="2065469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33" descr="Photo of a hearing caller on the phone. 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2114550"/>
            <a:ext cx="1745673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7" descr="A caller who is signing into a PC monitor wirh a split screen.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81" y="3143250"/>
            <a:ext cx="2065469" cy="1371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Picture 4" descr="A person who is deaf signing into a monitor with a split screen of a person talking .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343400"/>
            <a:ext cx="2065469" cy="13716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11366" y="1781779"/>
            <a:ext cx="161775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Hearing Caller</a:t>
            </a:r>
          </a:p>
        </p:txBody>
      </p:sp>
      <p:sp>
        <p:nvSpPr>
          <p:cNvPr id="2" name="Striped Right Arrow 1"/>
          <p:cNvSpPr/>
          <p:nvPr/>
        </p:nvSpPr>
        <p:spPr>
          <a:xfrm rot="546492">
            <a:off x="5340479" y="2274099"/>
            <a:ext cx="361197" cy="135323"/>
          </a:xfrm>
          <a:prstGeom prst="stripedRightArrow">
            <a:avLst/>
          </a:prstGeom>
          <a:solidFill>
            <a:schemeClr val="bg2">
              <a:lumMod val="7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 rot="20687938">
            <a:off x="5501066" y="2797781"/>
            <a:ext cx="231458" cy="151991"/>
          </a:xfrm>
          <a:prstGeom prst="notchedRightArrow">
            <a:avLst/>
          </a:prstGeom>
          <a:solidFill>
            <a:schemeClr val="bg2">
              <a:lumMod val="7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Striped Right Arrow 19"/>
          <p:cNvSpPr/>
          <p:nvPr/>
        </p:nvSpPr>
        <p:spPr>
          <a:xfrm rot="5631831">
            <a:off x="6717645" y="4037318"/>
            <a:ext cx="314857" cy="135323"/>
          </a:xfrm>
          <a:prstGeom prst="stripedRightArrow">
            <a:avLst/>
          </a:prstGeom>
          <a:solidFill>
            <a:schemeClr val="bg2">
              <a:lumMod val="7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 rot="15897271">
            <a:off x="6738952" y="3620277"/>
            <a:ext cx="278456" cy="135323"/>
          </a:xfrm>
          <a:prstGeom prst="stripedRightArrow">
            <a:avLst/>
          </a:prstGeom>
          <a:solidFill>
            <a:schemeClr val="bg2">
              <a:lumMod val="7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Notched Right Arrow 21"/>
          <p:cNvSpPr/>
          <p:nvPr/>
        </p:nvSpPr>
        <p:spPr>
          <a:xfrm rot="9346534">
            <a:off x="5036581" y="2939089"/>
            <a:ext cx="213840" cy="151991"/>
          </a:xfrm>
          <a:prstGeom prst="notchedRightArrow">
            <a:avLst/>
          </a:prstGeom>
          <a:solidFill>
            <a:schemeClr val="bg2">
              <a:lumMod val="7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triped Right Arrow 22"/>
          <p:cNvSpPr/>
          <p:nvPr/>
        </p:nvSpPr>
        <p:spPr>
          <a:xfrm rot="10424750">
            <a:off x="3606746" y="2252950"/>
            <a:ext cx="361197" cy="135323"/>
          </a:xfrm>
          <a:prstGeom prst="stripedRightArrow">
            <a:avLst/>
          </a:prstGeom>
          <a:solidFill>
            <a:schemeClr val="bg2">
              <a:lumMod val="7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098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43100" y="2194541"/>
            <a:ext cx="5486400" cy="1928009"/>
          </a:xfrm>
          <a:custGeom>
            <a:avLst/>
            <a:gdLst>
              <a:gd name="T0" fmla="*/ 2 w 21600"/>
              <a:gd name="T1" fmla="*/ 0 h 21600"/>
              <a:gd name="T2" fmla="*/ 1 w 21600"/>
              <a:gd name="T3" fmla="*/ 0 h 21600"/>
              <a:gd name="T4" fmla="*/ 2 w 21600"/>
              <a:gd name="T5" fmla="*/ 0 h 21600"/>
              <a:gd name="T6" fmla="*/ 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37000"/>
            </a:schemeClr>
          </a:solidFill>
          <a:ln w="9525">
            <a:solidFill>
              <a:srgbClr val="6E927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4450" y="5086350"/>
            <a:ext cx="24574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Verdana"/>
                <a:cs typeface="Verdana"/>
              </a:rPr>
              <a:t>Deaf Caller</a:t>
            </a:r>
          </a:p>
        </p:txBody>
      </p:sp>
      <p:pic>
        <p:nvPicPr>
          <p:cNvPr id="12" name="Picture 33" descr=" A hearing caller heariong what has been typed into a computer. 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3086100"/>
            <a:ext cx="2400300" cy="188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15025" y="5086350"/>
            <a:ext cx="24003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Verdana"/>
                <a:cs typeface="Verdana"/>
              </a:rPr>
              <a:t>Hearing Caller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857250" y="48657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Using Text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771900" y="3486151"/>
            <a:ext cx="2400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latin typeface="Arial" pitchFamily="102" charset="0"/>
              </a:rPr>
              <a:t> </a:t>
            </a:r>
            <a:r>
              <a:rPr lang="en-US" b="1" dirty="0">
                <a:latin typeface="Verdana"/>
                <a:cs typeface="Verdana"/>
              </a:rPr>
              <a:t>Communication</a:t>
            </a:r>
          </a:p>
          <a:p>
            <a:pPr algn="ctr"/>
            <a:r>
              <a:rPr lang="en-US" b="1" dirty="0">
                <a:latin typeface="Verdana"/>
                <a:cs typeface="Verdana"/>
              </a:rPr>
              <a:t>Assistant</a:t>
            </a:r>
          </a:p>
        </p:txBody>
      </p:sp>
      <p:pic>
        <p:nvPicPr>
          <p:cNvPr id="13" name="Picture 31" descr="A communciation assistant typing into a pc and watching a monitor. 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2000250"/>
            <a:ext cx="142875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1" descr="A caller who is deaf typing into a computer and text showing up on screen.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2" y="3086100"/>
            <a:ext cx="2174789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26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57200" y="533400"/>
            <a:ext cx="64008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b="1" dirty="0">
                <a:solidFill>
                  <a:srgbClr val="002060"/>
                </a:solidFill>
                <a:latin typeface="Verdana"/>
                <a:cs typeface="Verdana"/>
              </a:rPr>
              <a:t>Video Remote Interpreting (VRI)</a:t>
            </a:r>
          </a:p>
        </p:txBody>
      </p:sp>
      <p:pic>
        <p:nvPicPr>
          <p:cNvPr id="2" name="Picture 1" descr="A conference room with a number of people around a table. In the corner is  monitor with a person signing on the screen. 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871662"/>
            <a:ext cx="4800600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78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685800" y="533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Instant Conversations</a:t>
            </a:r>
          </a:p>
        </p:txBody>
      </p:sp>
      <p:pic>
        <p:nvPicPr>
          <p:cNvPr id="3" name="Content Placeholder 2" descr="Photo pf UbiDuo used for 1 on 1 conversation. &#10;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9" y="1810090"/>
            <a:ext cx="3959566" cy="2969675"/>
          </a:xfrm>
        </p:spPr>
      </p:pic>
      <p:pic>
        <p:nvPicPr>
          <p:cNvPr id="5" name="Picture 4" descr="Photo pf UbiDuo used for 1 on 1 conversation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64" y="1816129"/>
            <a:ext cx="3951515" cy="29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 descr="This table shows a number of apps that can be used including automatic speech recognition through Built in ASR, Dragon, or AVA, , group chat through Whats App and slack, and video communciation through facetime, skype, tango, or ZV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03806"/>
              </p:ext>
            </p:extLst>
          </p:nvPr>
        </p:nvGraphicFramePr>
        <p:xfrm>
          <a:off x="2541292" y="1612096"/>
          <a:ext cx="5307309" cy="433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327"/>
                <a:gridCol w="2025157"/>
                <a:gridCol w="1745825"/>
              </a:tblGrid>
              <a:tr h="7421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Automatic</a:t>
                      </a:r>
                      <a:r>
                        <a:rPr lang="en-US" sz="1400" baseline="0" dirty="0" smtClean="0"/>
                        <a:t> Speech Recognition (ASR)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Group Chat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Video </a:t>
                      </a:r>
                    </a:p>
                    <a:p>
                      <a:pPr algn="ctr"/>
                      <a:r>
                        <a:rPr lang="en-US" sz="1400" dirty="0" smtClean="0"/>
                        <a:t>Communication</a:t>
                      </a:r>
                    </a:p>
                  </a:txBody>
                  <a:tcPr marL="68580" marR="68580" marT="34290" marB="34290" anchor="ctr"/>
                </a:tc>
              </a:tr>
              <a:tr h="70333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Built-in ASR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Notes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Google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Voice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MS Translator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WhatsApp</a:t>
                      </a:r>
                      <a:r>
                        <a:rPr lang="en-US" sz="1400" dirty="0" smtClean="0"/>
                        <a:t>(desktop)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(android)        (iOS)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Facetime   </a:t>
                      </a:r>
                      <a:r>
                        <a:rPr lang="en-US" sz="1100" dirty="0" smtClean="0"/>
                        <a:t>(iOS)</a:t>
                      </a:r>
                    </a:p>
                  </a:txBody>
                  <a:tcPr marL="68580" marR="68580" marT="34290" marB="34290"/>
                </a:tc>
              </a:tr>
              <a:tr h="823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Skype</a:t>
                      </a:r>
                      <a:r>
                        <a:rPr lang="en-US" sz="1200" b="1" baseline="0" dirty="0" smtClean="0"/>
                        <a:t>  </a:t>
                      </a:r>
                      <a:r>
                        <a:rPr lang="en-US" sz="1100" dirty="0" smtClean="0"/>
                        <a:t>(desktop) (android)    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iOS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/>
                </a:tc>
              </a:tr>
              <a:tr h="1017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Dragon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                  (iOS)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Slack</a:t>
                      </a:r>
                      <a:r>
                        <a:rPr lang="en-US" sz="1200" b="1" baseline="0" dirty="0" smtClean="0"/>
                        <a:t>   </a:t>
                      </a:r>
                      <a:r>
                        <a:rPr lang="en-US" sz="1100" dirty="0" smtClean="0"/>
                        <a:t>(desktop)</a:t>
                      </a:r>
                      <a:r>
                        <a:rPr lang="en-US" sz="1100" baseline="0" dirty="0" smtClean="0"/>
                        <a:t>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  </a:t>
                      </a:r>
                      <a:r>
                        <a:rPr lang="en-US" sz="1100" dirty="0" smtClean="0"/>
                        <a:t>(android)</a:t>
                      </a:r>
                      <a:r>
                        <a:rPr lang="en-US" sz="1100" baseline="0" dirty="0" smtClean="0"/>
                        <a:t>       </a:t>
                      </a:r>
                      <a:r>
                        <a:rPr lang="en-US" sz="1100" dirty="0" smtClean="0"/>
                        <a:t>(iOS)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Tango</a:t>
                      </a:r>
                      <a:r>
                        <a:rPr lang="en-US" sz="1200" dirty="0" smtClean="0"/>
                        <a:t> </a:t>
                      </a:r>
                      <a:endParaRPr lang="en-US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(android)     (iOS)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 smtClean="0"/>
                    </a:p>
                    <a:p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/>
                </a:tc>
              </a:tr>
              <a:tr h="1045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Ava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(android) (iOS)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ZVRS, Sorenson,</a:t>
                      </a:r>
                      <a:r>
                        <a:rPr lang="en-US" sz="1400" b="1" baseline="0" dirty="0" smtClean="0"/>
                        <a:t> Purple, </a:t>
                      </a:r>
                      <a:r>
                        <a:rPr lang="en-US" sz="1400" b="1" baseline="0" dirty="0" err="1" smtClean="0"/>
                        <a:t>Convo</a:t>
                      </a:r>
                      <a:endParaRPr 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(desktop)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(android)</a:t>
                      </a:r>
                      <a:r>
                        <a:rPr lang="en-US" sz="1100" b="0" baseline="0" dirty="0" smtClean="0"/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/>
                        <a:t>(iOS)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313" y="4344744"/>
            <a:ext cx="442913" cy="442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441" y="2644729"/>
            <a:ext cx="330250" cy="330250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205" y="4468536"/>
            <a:ext cx="371067" cy="371067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5253" y="4379144"/>
            <a:ext cx="443204" cy="443204"/>
          </a:xfrm>
          <a:prstGeom prst="rect">
            <a:avLst/>
          </a:prstGeom>
        </p:spPr>
      </p:pic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6237" y="4379145"/>
            <a:ext cx="447677" cy="443203"/>
          </a:xfrm>
          <a:prstGeom prst="rect">
            <a:avLst/>
          </a:prstGeom>
        </p:spPr>
      </p:pic>
      <p:pic>
        <p:nvPicPr>
          <p:cNvPr id="17" name="Picture 16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8441" y="4396400"/>
            <a:ext cx="445359" cy="443203"/>
          </a:xfrm>
          <a:prstGeom prst="rect">
            <a:avLst/>
          </a:prstGeom>
        </p:spPr>
      </p:pic>
      <p:pic>
        <p:nvPicPr>
          <p:cNvPr id="18" name="Picture 17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2345" y="5322499"/>
            <a:ext cx="441630" cy="443204"/>
          </a:xfrm>
          <a:prstGeom prst="rect">
            <a:avLst/>
          </a:prstGeom>
        </p:spPr>
      </p:pic>
      <p:pic>
        <p:nvPicPr>
          <p:cNvPr id="20" name="Picture 19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3486" y="3371342"/>
            <a:ext cx="335560" cy="335560"/>
          </a:xfrm>
          <a:prstGeom prst="rect">
            <a:avLst/>
          </a:prstGeom>
        </p:spPr>
      </p:pic>
      <p:pic>
        <p:nvPicPr>
          <p:cNvPr id="21" name="Picture 20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32585" y="3371342"/>
            <a:ext cx="335560" cy="335560"/>
          </a:xfrm>
          <a:prstGeom prst="rect">
            <a:avLst/>
          </a:prstGeom>
        </p:spPr>
      </p:pic>
      <p:pic>
        <p:nvPicPr>
          <p:cNvPr id="22" name="Picture 21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94946" y="2912762"/>
            <a:ext cx="442419" cy="442418"/>
          </a:xfrm>
          <a:prstGeom prst="rect">
            <a:avLst/>
          </a:prstGeom>
        </p:spPr>
      </p:pic>
      <p:pic>
        <p:nvPicPr>
          <p:cNvPr id="23" name="Picture 22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63038" y="2929078"/>
            <a:ext cx="442418" cy="4424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06242" y="3060091"/>
            <a:ext cx="286776" cy="277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25" y="2627547"/>
            <a:ext cx="285215" cy="285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75" y="3536492"/>
            <a:ext cx="238940" cy="238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60" y="5618972"/>
            <a:ext cx="254153" cy="2541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01476"/>
            <a:ext cx="192941" cy="192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26" y="5322499"/>
            <a:ext cx="246548" cy="246548"/>
          </a:xfrm>
          <a:prstGeom prst="rect">
            <a:avLst/>
          </a:prstGeom>
        </p:spPr>
      </p:pic>
      <p:sp>
        <p:nvSpPr>
          <p:cNvPr id="24" name="TextBox 23">
            <a:hlinkClick r:id="rId30" action="ppaction://hlinksldjump"/>
          </p:cNvPr>
          <p:cNvSpPr txBox="1"/>
          <p:nvPr/>
        </p:nvSpPr>
        <p:spPr>
          <a:xfrm>
            <a:off x="959908" y="51367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32573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079" y="609600"/>
            <a:ext cx="6739121" cy="5638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Introductions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Photo of Lou Orslene. He is Co-Director&#10;Job Accommodation Network&#10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56" y="1411952"/>
            <a:ext cx="1752601" cy="276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hoto of John Macko . He is Director &#10;NTID Center on Employment&#10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66" y="1424796"/>
            <a:ext cx="1888733" cy="27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hoto of Ryan Jones. He is &#10;Program Manager for &#10;VFO Group&#10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08" y="1424796"/>
            <a:ext cx="2092325" cy="28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2686017" y="4407204"/>
            <a:ext cx="1876877" cy="16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u="none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Lou  </a:t>
            </a:r>
            <a:r>
              <a:rPr lang="en-US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Orslene</a:t>
            </a:r>
            <a:endParaRPr lang="en-US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Co-Director</a:t>
            </a:r>
          </a:p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Job Accommodation Network</a:t>
            </a:r>
            <a:endParaRPr lang="en-US" sz="1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740666" y="4407204"/>
            <a:ext cx="1876877" cy="16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u="none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John Macko</a:t>
            </a:r>
          </a:p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Director</a:t>
            </a:r>
          </a:p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NTID Center on Employment</a:t>
            </a:r>
            <a:endParaRPr lang="en-US" sz="1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6869308" y="4407205"/>
            <a:ext cx="1876877" cy="16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u="none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Ryan Jones</a:t>
            </a:r>
          </a:p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Program Manager</a:t>
            </a:r>
            <a:endParaRPr lang="en-US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VFO Group</a:t>
            </a:r>
            <a:endParaRPr lang="en-US" sz="1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14900" y="4743451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Verdana"/>
                <a:cs typeface="Verdana"/>
              </a:rPr>
              <a:t>Captioned Telephone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4743451"/>
            <a:ext cx="305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Verdana"/>
                <a:cs typeface="Verdana"/>
              </a:rPr>
              <a:t> Web Captioned Telephone </a:t>
            </a:r>
          </a:p>
        </p:txBody>
      </p:sp>
      <p:pic>
        <p:nvPicPr>
          <p:cNvPr id="18" name="Picture 35" descr="Photo opf person using land line captioned telephone. 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4870" y="3102693"/>
            <a:ext cx="1631731" cy="1526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1" y="2571750"/>
            <a:ext cx="1241534" cy="1310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1" descr="Photo of person using web captioned telephone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857500"/>
            <a:ext cx="2657475" cy="17716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838200" y="533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Captioned Telephone</a:t>
            </a:r>
          </a:p>
        </p:txBody>
      </p:sp>
    </p:spTree>
    <p:extLst>
      <p:ext uri="{BB962C8B-B14F-4D97-AF65-F5344CB8AC3E}">
        <p14:creationId xmlns:p14="http://schemas.microsoft.com/office/powerpoint/2010/main" val="33531225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14450"/>
            <a:ext cx="7010400" cy="4552950"/>
          </a:xfrm>
        </p:spPr>
        <p:txBody>
          <a:bodyPr/>
          <a:lstStyle/>
          <a:p>
            <a:endParaRPr lang="en-US" sz="9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Additional lists related to deaf-hearing communication options:</a:t>
            </a:r>
          </a:p>
          <a:p>
            <a:pPr marL="51435" indent="0"/>
            <a:endParaRPr lang="en-US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pic>
        <p:nvPicPr>
          <p:cNvPr id="1026" name="Picture 2" descr="QR Cod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95" y="4155136"/>
            <a:ext cx="978694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R Cod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3" y="4155136"/>
            <a:ext cx="978694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R Cod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84" y="4155136"/>
            <a:ext cx="978694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270" y="395049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Android apps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347" y="3952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Apple apps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7116" y="395049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Windows 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86664"/>
            <a:ext cx="34968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150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079" y="609600"/>
            <a:ext cx="6739121" cy="4876799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Photo of Ryan Jones. He is a Program Manager for VFO Group&#10;" title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97" y="1594151"/>
            <a:ext cx="2092325" cy="28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3958523" y="4495800"/>
            <a:ext cx="1904999" cy="13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u="none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Ryan Jones</a:t>
            </a: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Program Manager</a:t>
            </a: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VFO Group</a:t>
            </a:r>
            <a:endParaRPr lang="en-US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40386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common assistive technology for computer users who are blind or have low vision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Provides powerful text-to-speech for speaking information on the computer screen (JAWS)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Provides a variety of visual enhancements for viewing information on the computer screen (</a:t>
            </a:r>
            <a:r>
              <a:rPr lang="en-US" sz="2400" dirty="0" err="1"/>
              <a:t>ZoomText</a:t>
            </a:r>
            <a:r>
              <a:rPr lang="en-US" sz="2400" dirty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Can be combined together for the most powerful text-to-speech and magnification (</a:t>
            </a:r>
            <a:r>
              <a:rPr lang="en-US" sz="2400" dirty="0" err="1"/>
              <a:t>ZoomText</a:t>
            </a:r>
            <a:r>
              <a:rPr lang="en-US" sz="2400" dirty="0"/>
              <a:t> Fusion)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A44D-E9BE-4C42-B4CE-5A4D6E520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33400" y="457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Screen </a:t>
            </a:r>
            <a:r>
              <a:rPr lang="en-US" sz="2800" b="1" dirty="0">
                <a:solidFill>
                  <a:srgbClr val="002060"/>
                </a:solidFill>
              </a:rPr>
              <a:t>Reading and </a:t>
            </a:r>
            <a:r>
              <a:rPr lang="en-US" sz="2800" b="1" dirty="0" smtClean="0">
                <a:solidFill>
                  <a:srgbClr val="002060"/>
                </a:solidFill>
              </a:rPr>
              <a:t>Magnification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43800" cy="1130423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Capabilities of a Visually Impaired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Computer </a:t>
            </a:r>
            <a:r>
              <a:rPr lang="en-US" sz="2800" dirty="0">
                <a:solidFill>
                  <a:srgbClr val="002060"/>
                </a:solidFill>
              </a:rPr>
              <a:t>User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9925"/>
            <a:ext cx="7848600" cy="37338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Email </a:t>
            </a:r>
            <a:r>
              <a:rPr lang="en-US" dirty="0"/>
              <a:t>and calendar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Word processing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Spreadsheets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Internet browsing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Presentations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Most all tasks that other employees do!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A44D-E9BE-4C42-B4CE-5A4D6E520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71" y="457200"/>
            <a:ext cx="8153400" cy="1020762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ZoomText</a:t>
            </a:r>
            <a:r>
              <a:rPr lang="en-US" dirty="0">
                <a:solidFill>
                  <a:srgbClr val="002060"/>
                </a:solidFill>
              </a:rPr>
              <a:t> Fusion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477000" cy="29718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Live </a:t>
            </a:r>
            <a:r>
              <a:rPr lang="en-US" dirty="0"/>
              <a:t>demonstration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A44D-E9BE-4C42-B4CE-5A4D6E520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079" y="762000"/>
            <a:ext cx="6739121" cy="4800599"/>
          </a:xfrm>
        </p:spPr>
        <p:txBody>
          <a:bodyPr/>
          <a:lstStyle/>
          <a:p>
            <a:pPr marL="68580" lvl="0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</a:rPr>
              <a:t>Wrap UP</a:t>
            </a:r>
          </a:p>
          <a:p>
            <a:pPr marL="342900" lvl="0" indent="-274320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  <a:buFont typeface="Wingdings 2" pitchFamily="18" charset="2"/>
              <a:buChar char=""/>
            </a:pPr>
            <a:endParaRPr lang="en-US" sz="2400" dirty="0">
              <a:solidFill>
                <a:srgbClr val="002060"/>
              </a:solidFill>
              <a:latin typeface="Century Gothic"/>
            </a:endParaRPr>
          </a:p>
          <a:p>
            <a:pPr marL="342900" lvl="0" indent="-274320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  <a:buFont typeface="Wingdings 2" pitchFamily="18" charset="2"/>
              <a:buChar char=""/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</a:rPr>
              <a:t>Please </a:t>
            </a:r>
            <a:r>
              <a:rPr lang="en-US" sz="2400" dirty="0">
                <a:solidFill>
                  <a:srgbClr val="002060"/>
                </a:solidFill>
                <a:latin typeface="Century Gothic"/>
              </a:rPr>
              <a:t>share: </a:t>
            </a:r>
          </a:p>
          <a:p>
            <a:pPr marL="640080" lvl="1" indent="-274320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  <a:buFont typeface="Wingdings 2" pitchFamily="18" charset="2"/>
              <a:buChar char=""/>
            </a:pPr>
            <a:r>
              <a:rPr lang="en-US" sz="2200" b="0" dirty="0">
                <a:solidFill>
                  <a:srgbClr val="002060"/>
                </a:solidFill>
                <a:latin typeface="Century Gothic"/>
              </a:rPr>
              <a:t>What is your “take away” from today?</a:t>
            </a:r>
          </a:p>
          <a:p>
            <a:pPr marL="640080" lvl="1" indent="-274320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  <a:buFont typeface="Wingdings 2" pitchFamily="18" charset="2"/>
              <a:buChar char=""/>
            </a:pPr>
            <a:r>
              <a:rPr lang="en-US" sz="2200" b="0" dirty="0">
                <a:solidFill>
                  <a:srgbClr val="002060"/>
                </a:solidFill>
                <a:latin typeface="Century Gothic"/>
              </a:rPr>
              <a:t>What </a:t>
            </a:r>
            <a:r>
              <a:rPr lang="en-US" sz="2200" b="0" dirty="0" smtClean="0">
                <a:solidFill>
                  <a:srgbClr val="002060"/>
                </a:solidFill>
                <a:latin typeface="Century Gothic"/>
              </a:rPr>
              <a:t>assistive technologies </a:t>
            </a:r>
            <a:r>
              <a:rPr lang="en-US" sz="2200" b="0" dirty="0">
                <a:solidFill>
                  <a:srgbClr val="002060"/>
                </a:solidFill>
                <a:latin typeface="Century Gothic"/>
              </a:rPr>
              <a:t>will you start using after today</a:t>
            </a:r>
            <a:r>
              <a:rPr lang="en-US" sz="2200" b="0" dirty="0" smtClean="0">
                <a:solidFill>
                  <a:srgbClr val="002060"/>
                </a:solidFill>
                <a:latin typeface="Century Gothic"/>
              </a:rPr>
              <a:t>?</a:t>
            </a:r>
            <a:endParaRPr lang="en-US" sz="2200" b="0" dirty="0">
              <a:solidFill>
                <a:srgbClr val="002060"/>
              </a:solidFill>
              <a:latin typeface="Century Gothic"/>
            </a:endParaRPr>
          </a:p>
          <a:p>
            <a:pPr marL="68580" lvl="0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</a:pPr>
            <a:endParaRPr lang="en-US" sz="2400" b="0" dirty="0">
              <a:solidFill>
                <a:srgbClr val="002060"/>
              </a:solidFill>
              <a:latin typeface="Century Gothic"/>
            </a:endParaRPr>
          </a:p>
          <a:p>
            <a:pPr marL="342900" lvl="0" indent="-274320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02060"/>
                </a:solidFill>
                <a:latin typeface="Century Gothic"/>
              </a:rPr>
              <a:t>Keep the conversation going:</a:t>
            </a:r>
          </a:p>
          <a:p>
            <a:pPr marL="365760" lvl="1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</a:pPr>
            <a:r>
              <a:rPr lang="en-US" sz="2200" b="0" dirty="0">
                <a:solidFill>
                  <a:srgbClr val="303030"/>
                </a:solidFill>
                <a:latin typeface="Century Gothic"/>
              </a:rPr>
              <a:t>	</a:t>
            </a:r>
            <a:r>
              <a:rPr lang="en-US" sz="2200" b="0" dirty="0">
                <a:solidFill>
                  <a:srgbClr val="002060"/>
                </a:solidFill>
                <a:latin typeface="Century Gothic"/>
              </a:rPr>
              <a:t>Lou</a:t>
            </a:r>
            <a:r>
              <a:rPr lang="en-US" sz="2200" b="0" dirty="0">
                <a:solidFill>
                  <a:srgbClr val="303030"/>
                </a:solidFill>
                <a:latin typeface="Century Gothic"/>
              </a:rPr>
              <a:t>		</a:t>
            </a:r>
            <a:r>
              <a:rPr lang="en-US" sz="2200" b="0" dirty="0" smtClean="0">
                <a:solidFill>
                  <a:srgbClr val="303030"/>
                </a:solidFill>
                <a:latin typeface="Century Gothic"/>
                <a:hlinkClick r:id="rId3"/>
              </a:rPr>
              <a:t>Orslene@jan.wvu.edu</a:t>
            </a:r>
            <a:endParaRPr lang="en-US" sz="2200" b="0" dirty="0" smtClean="0">
              <a:solidFill>
                <a:srgbClr val="303030"/>
              </a:solidFill>
              <a:latin typeface="Century Gothic"/>
            </a:endParaRPr>
          </a:p>
          <a:p>
            <a:pPr marL="365760" lvl="1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</a:pPr>
            <a:r>
              <a:rPr lang="en-US" sz="2200" b="0" dirty="0">
                <a:solidFill>
                  <a:srgbClr val="726056">
                    <a:lumMod val="75000"/>
                  </a:srgbClr>
                </a:solidFill>
                <a:latin typeface="Century Gothic"/>
              </a:rPr>
              <a:t>	</a:t>
            </a:r>
            <a:r>
              <a:rPr lang="en-US" sz="2200" b="0" dirty="0" smtClean="0">
                <a:solidFill>
                  <a:srgbClr val="002060"/>
                </a:solidFill>
                <a:latin typeface="Century Gothic"/>
              </a:rPr>
              <a:t>John</a:t>
            </a:r>
            <a:r>
              <a:rPr lang="en-US" sz="2200" b="0" dirty="0">
                <a:solidFill>
                  <a:srgbClr val="002060"/>
                </a:solidFill>
                <a:latin typeface="Century Gothic"/>
              </a:rPr>
              <a:t>	</a:t>
            </a:r>
            <a:r>
              <a:rPr lang="en-US" sz="2200" b="0" dirty="0" smtClean="0">
                <a:solidFill>
                  <a:srgbClr val="726056">
                    <a:lumMod val="75000"/>
                  </a:srgbClr>
                </a:solidFill>
                <a:latin typeface="Century Gothic"/>
              </a:rPr>
              <a:t>	</a:t>
            </a:r>
            <a:r>
              <a:rPr lang="en-US" sz="2200" b="0" dirty="0" smtClean="0">
                <a:solidFill>
                  <a:srgbClr val="726056">
                    <a:lumMod val="75000"/>
                  </a:srgbClr>
                </a:solidFill>
                <a:latin typeface="Century Gothic"/>
                <a:hlinkClick r:id="rId4"/>
              </a:rPr>
              <a:t>John.Macko@rit.edu</a:t>
            </a:r>
            <a:endParaRPr lang="en-US" sz="2200" b="0" dirty="0" smtClean="0">
              <a:solidFill>
                <a:srgbClr val="726056">
                  <a:lumMod val="75000"/>
                </a:srgbClr>
              </a:solidFill>
              <a:latin typeface="Century Gothic"/>
            </a:endParaRPr>
          </a:p>
          <a:p>
            <a:pPr marL="365760" lvl="1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</a:pPr>
            <a:r>
              <a:rPr lang="en-US" sz="2200" b="0" dirty="0">
                <a:solidFill>
                  <a:srgbClr val="726056">
                    <a:lumMod val="75000"/>
                  </a:srgbClr>
                </a:solidFill>
                <a:latin typeface="Century Gothic"/>
              </a:rPr>
              <a:t>	</a:t>
            </a:r>
            <a:r>
              <a:rPr lang="en-US" sz="2200" b="0" dirty="0" smtClean="0">
                <a:solidFill>
                  <a:srgbClr val="002060"/>
                </a:solidFill>
                <a:latin typeface="Century Gothic"/>
              </a:rPr>
              <a:t>Ryan</a:t>
            </a:r>
            <a:r>
              <a:rPr lang="en-US" sz="2200" b="0" dirty="0">
                <a:solidFill>
                  <a:srgbClr val="002060"/>
                </a:solidFill>
                <a:latin typeface="Century Gothic"/>
              </a:rPr>
              <a:t>	</a:t>
            </a:r>
            <a:r>
              <a:rPr lang="en-US" sz="2200" b="0" dirty="0">
                <a:solidFill>
                  <a:srgbClr val="726056">
                    <a:lumMod val="75000"/>
                  </a:srgbClr>
                </a:solidFill>
                <a:latin typeface="Century Gothic"/>
              </a:rPr>
              <a:t>	</a:t>
            </a:r>
            <a:r>
              <a:rPr lang="en-US" sz="2200" b="0" dirty="0" smtClean="0">
                <a:solidFill>
                  <a:srgbClr val="726056">
                    <a:lumMod val="75000"/>
                  </a:srgbClr>
                </a:solidFill>
                <a:latin typeface="Century Gothic"/>
                <a:hlinkClick r:id="rId5"/>
              </a:rPr>
              <a:t>RJones@VFOGroup.com</a:t>
            </a:r>
            <a:endParaRPr lang="en-US" sz="2200" b="0" dirty="0" smtClean="0">
              <a:solidFill>
                <a:srgbClr val="726056">
                  <a:lumMod val="75000"/>
                </a:srgbClr>
              </a:solidFill>
              <a:latin typeface="Century Gothic"/>
            </a:endParaRPr>
          </a:p>
          <a:p>
            <a:pPr marL="365760" lvl="1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</a:pPr>
            <a:endParaRPr lang="en-US" sz="2200" b="0" dirty="0">
              <a:solidFill>
                <a:srgbClr val="726056">
                  <a:lumMod val="75000"/>
                </a:srgbClr>
              </a:solidFill>
              <a:latin typeface="Century Gothic"/>
            </a:endParaRPr>
          </a:p>
          <a:p>
            <a:pPr marL="365760" lvl="1" algn="l" defTabSz="914400">
              <a:lnSpc>
                <a:spcPct val="100000"/>
              </a:lnSpc>
              <a:spcBef>
                <a:spcPct val="20000"/>
              </a:spcBef>
              <a:buClr>
                <a:srgbClr val="F1652D"/>
              </a:buClr>
              <a:buSzPct val="76000"/>
            </a:pPr>
            <a:r>
              <a:rPr lang="en-US" sz="2200" b="0" dirty="0">
                <a:solidFill>
                  <a:srgbClr val="726056">
                    <a:lumMod val="75000"/>
                  </a:srgbClr>
                </a:solidFill>
                <a:latin typeface="Century Gothic"/>
              </a:rPr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98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079" y="609600"/>
            <a:ext cx="6739121" cy="4876799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Photo of Lou Orslene. He is &#10;Co-Director&#10;Job Accommodation Network&#10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1752601" cy="27662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4610819" y="4191000"/>
            <a:ext cx="3542581" cy="16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u="none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Lou </a:t>
            </a:r>
            <a:r>
              <a:rPr lang="en-US" sz="1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Orslene</a:t>
            </a: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Co-Director</a:t>
            </a: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Job Accommodation Network</a:t>
            </a:r>
            <a:endParaRPr lang="en-US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343400"/>
          </a:xfrm>
        </p:spPr>
        <p:txBody>
          <a:bodyPr>
            <a:normAutofit/>
          </a:bodyPr>
          <a:lstStyle/>
          <a:p>
            <a:pPr marL="400050" lvl="1" indent="0">
              <a:buNone/>
              <a:defRPr/>
            </a:pPr>
            <a:endParaRPr lang="en-US" sz="11200" dirty="0"/>
          </a:p>
          <a:p>
            <a:pPr marL="0" indent="-400050">
              <a:lnSpc>
                <a:spcPct val="170000"/>
              </a:lnSpc>
              <a:spcBef>
                <a:spcPts val="0"/>
              </a:spcBef>
              <a:defRPr/>
            </a:pPr>
            <a:endParaRPr lang="en-US" altLang="en-US" sz="3600" dirty="0" smtClean="0"/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2BD201-0EE9-4973-B2DD-C6E9AF52D99F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3717" y="50738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u="none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800" dirty="0" smtClean="0"/>
              <a:t> 	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Why is this important? </a:t>
            </a:r>
            <a:endParaRPr lang="en-U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One in five American adults has a disability. (US Census Bureau)" title="Graphic of stick people with text below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2316"/>
            <a:ext cx="632460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4220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107163" y="1371600"/>
            <a:ext cx="7462421" cy="4419600"/>
          </a:xfrm>
        </p:spPr>
        <p:txBody>
          <a:bodyPr anchor="ctr"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9600" b="0" dirty="0" smtClean="0"/>
          </a:p>
          <a:p>
            <a:pPr marL="0" indent="0">
              <a:spcBef>
                <a:spcPts val="25"/>
              </a:spcBef>
              <a:spcAft>
                <a:spcPts val="1800"/>
              </a:spcAft>
            </a:pPr>
            <a:r>
              <a:rPr lang="en-US" altLang="en-US" sz="9600" b="0" dirty="0"/>
              <a:t>The basis for inclusive employment is the reasonable accommodation (RA) policy and process</a:t>
            </a:r>
          </a:p>
          <a:p>
            <a:pPr marL="0" indent="0">
              <a:spcBef>
                <a:spcPts val="25"/>
              </a:spcBef>
              <a:spcAft>
                <a:spcPts val="1800"/>
              </a:spcAft>
            </a:pPr>
            <a:r>
              <a:rPr lang="en-US" altLang="en-US" sz="9600" b="0" dirty="0"/>
              <a:t>The foundation for reasonable accommodation is a robust interactive process (IP)</a:t>
            </a:r>
          </a:p>
          <a:p>
            <a:pPr marL="0" indent="0">
              <a:spcBef>
                <a:spcPts val="25"/>
              </a:spcBef>
              <a:spcAft>
                <a:spcPts val="1800"/>
              </a:spcAft>
            </a:pPr>
            <a:r>
              <a:rPr lang="en-US" altLang="en-US" sz="9600" b="0" dirty="0"/>
              <a:t>The trigger for RA and IP is a request for an accommodation or recognition of an obvious barrier to someone with a known disability</a:t>
            </a:r>
          </a:p>
          <a:p>
            <a:pPr marL="0" indent="0">
              <a:spcBef>
                <a:spcPts val="25"/>
              </a:spcBef>
              <a:spcAft>
                <a:spcPts val="1800"/>
              </a:spcAft>
            </a:pPr>
            <a:r>
              <a:rPr lang="en-US" altLang="en-US" sz="9600" b="0" dirty="0"/>
              <a:t>A request for accommodation includes two essential elements – a medical condition and a related challenge at work</a:t>
            </a:r>
          </a:p>
          <a:p>
            <a:pPr marL="0" indent="0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defRPr/>
            </a:pPr>
            <a:r>
              <a:rPr lang="en-US" altLang="en-US" sz="4300" dirty="0" smtClean="0"/>
              <a:t>Resource</a:t>
            </a:r>
            <a:r>
              <a:rPr lang="en-US" altLang="en-US" sz="4300" dirty="0"/>
              <a:t>: OFCCP Pocket Card</a:t>
            </a:r>
          </a:p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sz="4300" b="0" u="sng" dirty="0">
                <a:hlinkClick r:id="rId3"/>
              </a:rPr>
              <a:t>http://www.dol.gov/ofccp/posters/files/ReasonableAccomodationPockectCard_10-15-15_JRFQA508c.pdf</a:t>
            </a:r>
            <a:endParaRPr lang="en-US" altLang="en-US" sz="4300" b="0" dirty="0"/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indent="0"/>
            <a:endParaRPr lang="en-US" sz="2400" b="0" dirty="0"/>
          </a:p>
          <a:p>
            <a:pPr marL="1192213" lvl="1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A22C-2EDD-4DB1-B6BD-A909CD95375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-304800" y="533400"/>
            <a:ext cx="6938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905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Accommodation = Equal Employment = Inclusion</a:t>
            </a:r>
            <a:endParaRPr lang="en-US" alt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431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107163" y="1371600"/>
            <a:ext cx="7462421" cy="4419600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/>
              <a:t>Modifying </a:t>
            </a:r>
            <a:r>
              <a:rPr lang="en-US" sz="2200" b="0" dirty="0"/>
              <a:t>schedule or allowing leave time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/>
              <a:t>Making workplace or work station accessible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/>
              <a:t>Modifying methods – testing, communication, or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/>
              <a:t>Modifying  </a:t>
            </a:r>
            <a:r>
              <a:rPr lang="en-US" sz="2200" b="0" dirty="0" smtClean="0"/>
              <a:t>or creating policies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/>
              <a:t>Purchasing </a:t>
            </a:r>
            <a:r>
              <a:rPr lang="en-US" sz="2200" b="0" dirty="0"/>
              <a:t>a service – reader or interpreter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/>
              <a:t>Restructuring job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/>
              <a:t>Reassignment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/>
              <a:t>Purchasing </a:t>
            </a:r>
            <a:r>
              <a:rPr lang="en-US" sz="2200" b="0" dirty="0"/>
              <a:t>or modifying </a:t>
            </a:r>
            <a:r>
              <a:rPr lang="en-US" sz="2200" b="0" dirty="0" smtClean="0"/>
              <a:t>equipment </a:t>
            </a:r>
            <a:r>
              <a:rPr lang="en-US" sz="2200" b="0" dirty="0"/>
              <a:t>or </a:t>
            </a:r>
            <a:endParaRPr lang="en-US" sz="2200" b="0" dirty="0" smtClean="0"/>
          </a:p>
          <a:p>
            <a:pPr marL="0" indent="0"/>
            <a:r>
              <a:rPr lang="en-US" sz="2200" b="0" dirty="0"/>
              <a:t> </a:t>
            </a:r>
            <a:r>
              <a:rPr lang="en-US" sz="2200" b="0" dirty="0" smtClean="0"/>
              <a:t>   products 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indent="0"/>
            <a:endParaRPr lang="en-US" sz="2400" b="0" dirty="0"/>
          </a:p>
          <a:p>
            <a:pPr marL="1192213" lvl="1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4" descr="woman using 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73501"/>
            <a:ext cx="1559184" cy="2293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A22C-2EDD-4DB1-B6BD-A909CD95375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-152400" y="381000"/>
            <a:ext cx="693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905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Eight 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ost 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ommon Types 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</a:t>
            </a:r>
            <a:endParaRPr lang="en-US" alt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79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38200" y="1181893"/>
            <a:ext cx="7848600" cy="476170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indent="0"/>
            <a:endParaRPr lang="en-US" sz="2400" b="0" dirty="0"/>
          </a:p>
          <a:p>
            <a:pPr marL="1192213" lvl="1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A22C-2EDD-4DB1-B6BD-A909CD95375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152400" y="437246"/>
            <a:ext cx="693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905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002060"/>
                </a:solidFill>
              </a:rPr>
              <a:t>Cognitive Limitations 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181893"/>
            <a:ext cx="6781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Limitations we hear of most often:</a:t>
            </a:r>
          </a:p>
          <a:p>
            <a:pPr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Memory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Attendance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Problem-solving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Issues of change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Working effectively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Handling stress and emotions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Maintaining stamina and concentration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Staying organized and meeting deadlines</a:t>
            </a:r>
          </a:p>
        </p:txBody>
      </p:sp>
    </p:spTree>
    <p:extLst>
      <p:ext uri="{BB962C8B-B14F-4D97-AF65-F5344CB8AC3E}">
        <p14:creationId xmlns:p14="http://schemas.microsoft.com/office/powerpoint/2010/main" val="24749144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38200" y="1181893"/>
            <a:ext cx="7848600" cy="476170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indent="0"/>
            <a:endParaRPr lang="en-US" sz="2400" b="0" dirty="0"/>
          </a:p>
          <a:p>
            <a:pPr marL="1192213" lvl="1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A22C-2EDD-4DB1-B6BD-A909CD95375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371600"/>
            <a:ext cx="7239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Speech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to text (Dragon)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206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Audio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note takers (</a:t>
            </a:r>
            <a:r>
              <a:rPr lang="en-US" sz="3200" dirty="0" err="1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Sonocent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AudioNote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206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reading / highlighting </a:t>
            </a:r>
            <a:r>
              <a:rPr lang="en-US" sz="3200" dirty="0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software (JAWS)</a:t>
            </a:r>
            <a:endParaRPr lang="en-US" sz="3200" dirty="0">
              <a:solidFill>
                <a:srgbClr val="00206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04800" y="463832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905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ea typeface="Arial" panose="020B0604020202020204" pitchFamily="34" charset="0"/>
              </a:rPr>
              <a:t>Top 3 AT’s for Cognitive Limitations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819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17349" y="1219200"/>
            <a:ext cx="7848600" cy="4685507"/>
          </a:xfrm>
        </p:spPr>
        <p:txBody>
          <a:bodyPr anchor="ctr">
            <a:normAutofit fontScale="25000" lnSpcReduction="20000"/>
          </a:bodyPr>
          <a:lstStyle/>
          <a:p>
            <a:endParaRPr lang="en-US" sz="5800" dirty="0" smtClean="0"/>
          </a:p>
          <a:p>
            <a:r>
              <a:rPr lang="en-US" sz="6400" dirty="0" smtClean="0"/>
              <a:t>Apps: </a:t>
            </a:r>
          </a:p>
          <a:p>
            <a:endParaRPr lang="en-US" sz="2400" dirty="0"/>
          </a:p>
          <a:p>
            <a:r>
              <a:rPr lang="en-US" sz="5600" dirty="0" err="1" smtClean="0"/>
              <a:t>Sosh</a:t>
            </a:r>
            <a:r>
              <a:rPr lang="en-US" sz="5600" dirty="0" smtClean="0"/>
              <a:t> - </a:t>
            </a:r>
            <a:r>
              <a:rPr lang="en-US" sz="5600" u="sng" dirty="0" smtClean="0"/>
              <a:t>Cost $39.99</a:t>
            </a:r>
            <a:endParaRPr lang="en-US" sz="5600" dirty="0" smtClean="0"/>
          </a:p>
          <a:p>
            <a:r>
              <a:rPr lang="en-US" sz="5600" u="sng" dirty="0" smtClean="0">
                <a:hlinkClick r:id="rId3"/>
              </a:rPr>
              <a:t>http://www.specialneeds.com/products-and-services/autism/special-needs-app-day-sosh</a:t>
            </a:r>
            <a:endParaRPr lang="en-US" sz="5600" dirty="0" smtClean="0"/>
          </a:p>
          <a:p>
            <a:endParaRPr lang="en-US" sz="5600" dirty="0" smtClean="0"/>
          </a:p>
          <a:p>
            <a:r>
              <a:rPr lang="en-US" sz="5600" dirty="0" smtClean="0"/>
              <a:t>Equanimity - Meditation Timer &amp; Tracker   Cost - $4.99</a:t>
            </a:r>
          </a:p>
          <a:p>
            <a:r>
              <a:rPr lang="en-US" sz="5600" u="sng" dirty="0" smtClean="0">
                <a:hlinkClick r:id="rId4"/>
              </a:rPr>
              <a:t>https://itunes.apple.com/us/app/equanimity-meditation-timer/id351825794?mt=8</a:t>
            </a:r>
            <a:r>
              <a:rPr lang="en-US" sz="5600" dirty="0" smtClean="0"/>
              <a:t>     </a:t>
            </a:r>
          </a:p>
          <a:p>
            <a:endParaRPr lang="en-US" sz="5600" dirty="0" smtClean="0"/>
          </a:p>
          <a:p>
            <a:r>
              <a:rPr lang="en-US" sz="5600" dirty="0" smtClean="0"/>
              <a:t>Worry Watch   Cost - $1.99</a:t>
            </a:r>
          </a:p>
          <a:p>
            <a:r>
              <a:rPr lang="en-US" sz="5600" u="sng" dirty="0" smtClean="0">
                <a:hlinkClick r:id="rId5"/>
              </a:rPr>
              <a:t>http://worrywatch.com/</a:t>
            </a:r>
            <a:r>
              <a:rPr lang="en-US" sz="5600" dirty="0" smtClean="0"/>
              <a:t>      </a:t>
            </a:r>
          </a:p>
          <a:p>
            <a:endParaRPr lang="en-US" sz="5600" dirty="0" smtClean="0"/>
          </a:p>
          <a:p>
            <a:r>
              <a:rPr lang="en-US" sz="5600" dirty="0" smtClean="0"/>
              <a:t>Relax Melodies - Cost Free</a:t>
            </a:r>
          </a:p>
          <a:p>
            <a:r>
              <a:rPr lang="en-US" sz="5600" u="sng" dirty="0" smtClean="0">
                <a:hlinkClick r:id="rId6"/>
              </a:rPr>
              <a:t>http://www.ipnossoft.com/</a:t>
            </a:r>
            <a:r>
              <a:rPr lang="en-US" sz="5600" dirty="0" smtClean="0"/>
              <a:t>      </a:t>
            </a:r>
          </a:p>
          <a:p>
            <a:endParaRPr lang="en-US" sz="5600" dirty="0" smtClean="0"/>
          </a:p>
          <a:p>
            <a:r>
              <a:rPr lang="en-US" sz="5600" dirty="0" smtClean="0"/>
              <a:t>Breathe2Relax - Cost Free</a:t>
            </a:r>
          </a:p>
          <a:p>
            <a:r>
              <a:rPr lang="en-US" sz="5600" u="sng" dirty="0" smtClean="0">
                <a:hlinkClick r:id="rId7"/>
              </a:rPr>
              <a:t>http://t2health.dcoe.mil/</a:t>
            </a:r>
            <a:r>
              <a:rPr lang="en-US" sz="5600" dirty="0" smtClean="0"/>
              <a:t>     </a:t>
            </a:r>
          </a:p>
          <a:p>
            <a:endParaRPr lang="en-US" sz="5600" dirty="0" smtClean="0"/>
          </a:p>
          <a:p>
            <a:r>
              <a:rPr lang="en-US" sz="5600" dirty="0" smtClean="0"/>
              <a:t>Relax &amp; Rest Guided Meditations - Cost  $1.99</a:t>
            </a:r>
          </a:p>
          <a:p>
            <a:r>
              <a:rPr lang="en-US" sz="5600" u="sng" dirty="0" smtClean="0">
                <a:hlinkClick r:id="rId8"/>
              </a:rPr>
              <a:t>http://www.meditationoasis.com/smartphone-apps/iphone-application-support/</a:t>
            </a:r>
            <a:r>
              <a:rPr lang="en-US" sz="5600" dirty="0" smtClean="0"/>
              <a:t>   </a:t>
            </a:r>
          </a:p>
          <a:p>
            <a:endParaRPr lang="en-US" sz="5600" dirty="0" smtClean="0"/>
          </a:p>
          <a:p>
            <a:r>
              <a:rPr lang="en-US" sz="5600" dirty="0" smtClean="0"/>
              <a:t>Self-Help for Anxiety Management (SAM) - Cost-Free</a:t>
            </a:r>
          </a:p>
          <a:p>
            <a:r>
              <a:rPr lang="en-US" sz="5600" u="sng" dirty="0" smtClean="0">
                <a:hlinkClick r:id="rId9"/>
              </a:rPr>
              <a:t>http://sam-app.org.uk/</a:t>
            </a:r>
            <a:r>
              <a:rPr lang="en-US" sz="5600" dirty="0" smtClean="0"/>
              <a:t> </a:t>
            </a:r>
            <a:r>
              <a:rPr lang="en-US" sz="2900" dirty="0" smtClean="0"/>
              <a:t>    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indent="0"/>
            <a:endParaRPr lang="en-US" sz="2400" b="0" dirty="0"/>
          </a:p>
          <a:p>
            <a:pPr marL="1192213" lvl="1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A22C-2EDD-4DB1-B6BD-A909CD95375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20444" y="457200"/>
            <a:ext cx="693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905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002060"/>
                </a:solidFill>
              </a:rPr>
              <a:t>AT for Cognitive Limitations 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913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1&quot;/&gt;&lt;property id=&quot;20307&quot; value=&quot;259&quot;/&gt;&lt;/object&gt;&lt;object type=&quot;3&quot; unique_id=&quot;50021&quot;&gt;&lt;property id=&quot;20148&quot; value=&quot;5&quot;/&gt;&lt;property id=&quot;20300&quot; value=&quot;Slide 12&quot;/&gt;&lt;property id=&quot;20307&quot; value=&quot;517&quot;/&gt;&lt;/object&gt;&lt;object type=&quot;3&quot; unique_id=&quot;50023&quot;&gt;&lt;property id=&quot;20148&quot; value=&quot;5&quot;/&gt;&lt;property id=&quot;20300&quot; value=&quot;Slide 13&quot;/&gt;&lt;property id=&quot;20307&quot; value=&quot;510&quot;/&gt;&lt;/object&gt;&lt;object type=&quot;3&quot; unique_id=&quot;50024&quot;&gt;&lt;property id=&quot;20148&quot; value=&quot;5&quot;/&gt;&lt;property id=&quot;20300&quot; value=&quot;Slide 7&quot;/&gt;&lt;property id=&quot;20307&quot; value=&quot;518&quot;/&gt;&lt;/object&gt;&lt;object type=&quot;3&quot; unique_id=&quot;50025&quot;&gt;&lt;property id=&quot;20148&quot; value=&quot;5&quot;/&gt;&lt;property id=&quot;20300&quot; value=&quot;Slide 8&quot;/&gt;&lt;property id=&quot;20307&quot; value=&quot;521&quot;/&gt;&lt;/object&gt;&lt;object type=&quot;3&quot; unique_id=&quot;50026&quot;&gt;&lt;property id=&quot;20148&quot; value=&quot;5&quot;/&gt;&lt;property id=&quot;20300&quot; value=&quot;Slide 15&quot;/&gt;&lt;property id=&quot;20307&quot; value=&quot;537&quot;/&gt;&lt;/object&gt;&lt;object type=&quot;3&quot; unique_id=&quot;50027&quot;&gt;&lt;property id=&quot;20148&quot; value=&quot;5&quot;/&gt;&lt;property id=&quot;20300&quot; value=&quot;Slide 16&quot;/&gt;&lt;property id=&quot;20307&quot; value=&quot;520&quot;/&gt;&lt;/object&gt;&lt;object type=&quot;3&quot; unique_id=&quot;50029&quot;&gt;&lt;property id=&quot;20148&quot; value=&quot;5&quot;/&gt;&lt;property id=&quot;20300&quot; value=&quot;Slide 17&quot;/&gt;&lt;property id=&quot;20307&quot; value=&quot;523&quot;/&gt;&lt;/object&gt;&lt;object type=&quot;3&quot; unique_id=&quot;50030&quot;&gt;&lt;property id=&quot;20148&quot; value=&quot;5&quot;/&gt;&lt;property id=&quot;20300&quot; value=&quot;Slide 18&quot;/&gt;&lt;property id=&quot;20307&quot; value=&quot;524&quot;/&gt;&lt;/object&gt;&lt;object type=&quot;3&quot; unique_id=&quot;50031&quot;&gt;&lt;property id=&quot;20148&quot; value=&quot;5&quot;/&gt;&lt;property id=&quot;20300&quot; value=&quot;Slide 19&quot;/&gt;&lt;property id=&quot;20307&quot; value=&quot;525&quot;/&gt;&lt;/object&gt;&lt;object type=&quot;3&quot; unique_id=&quot;50032&quot;&gt;&lt;property id=&quot;20148&quot; value=&quot;5&quot;/&gt;&lt;property id=&quot;20300&quot; value=&quot;Slide 24&quot;/&gt;&lt;property id=&quot;20307&quot; value=&quot;530&quot;/&gt;&lt;/object&gt;&lt;object type=&quot;3&quot; unique_id=&quot;50033&quot;&gt;&lt;property id=&quot;20148&quot; value=&quot;5&quot;/&gt;&lt;property id=&quot;20300&quot; value=&quot;Slide 25&quot;/&gt;&lt;property id=&quot;20307&quot; value=&quot;531&quot;/&gt;&lt;/object&gt;&lt;object type=&quot;3&quot; unique_id=&quot;50034&quot;&gt;&lt;property id=&quot;20148&quot; value=&quot;5&quot;/&gt;&lt;property id=&quot;20300&quot; value=&quot;Slide 26&quot;/&gt;&lt;property id=&quot;20307&quot; value=&quot;538&quot;/&gt;&lt;/object&gt;&lt;object type=&quot;3&quot; unique_id=&quot;50035&quot;&gt;&lt;property id=&quot;20148&quot; value=&quot;5&quot;/&gt;&lt;property id=&quot;20300&quot; value=&quot;Slide 27&quot;/&gt;&lt;property id=&quot;20307&quot; value=&quot;540&quot;/&gt;&lt;/object&gt;&lt;object type=&quot;3&quot; unique_id=&quot;50037&quot;&gt;&lt;property id=&quot;20148&quot; value=&quot;5&quot;/&gt;&lt;property id=&quot;20300&quot; value=&quot;Slide 20&quot;/&gt;&lt;property id=&quot;20307&quot; value=&quot;513&quot;/&gt;&lt;/object&gt;&lt;object type=&quot;3&quot; unique_id=&quot;50038&quot;&gt;&lt;property id=&quot;20148&quot; value=&quot;5&quot;/&gt;&lt;property id=&quot;20300&quot; value=&quot;Slide 32&quot;/&gt;&lt;property id=&quot;20307&quot; value=&quot;542&quot;/&gt;&lt;/object&gt;&lt;object type=&quot;3&quot; unique_id=&quot;50044&quot;&gt;&lt;property id=&quot;20148&quot; value=&quot;5&quot;/&gt;&lt;property id=&quot;20300&quot; value=&quot;Slide 28&quot;/&gt;&lt;property id=&quot;20307&quot; value=&quot;535&quot;/&gt;&lt;/object&gt;&lt;object type=&quot;3&quot; unique_id=&quot;50045&quot;&gt;&lt;property id=&quot;20148&quot; value=&quot;5&quot;/&gt;&lt;property id=&quot;20300&quot; value=&quot;Slide 29&quot;/&gt;&lt;property id=&quot;20307&quot; value=&quot;536&quot;/&gt;&lt;/object&gt;&lt;object type=&quot;3&quot; unique_id=&quot;50046&quot;&gt;&lt;property id=&quot;20148&quot; value=&quot;5&quot;/&gt;&lt;property id=&quot;20300&quot; value=&quot;Slide 30&quot;/&gt;&lt;property id=&quot;20307&quot; value=&quot;544&quot;/&gt;&lt;/object&gt;&lt;object type=&quot;3&quot; unique_id=&quot;50047&quot;&gt;&lt;property id=&quot;20148&quot; value=&quot;5&quot;/&gt;&lt;property id=&quot;20300&quot; value=&quot;Slide 31&quot;/&gt;&lt;property id=&quot;20307&quot; value=&quot;545&quot;/&gt;&lt;/object&gt;&lt;object type=&quot;3&quot; unique_id=&quot;50049&quot;&gt;&lt;property id=&quot;20148&quot; value=&quot;5&quot;/&gt;&lt;property id=&quot;20300&quot; value=&quot;Slide 33&quot;/&gt;&lt;property id=&quot;20307&quot; value=&quot;541&quot;/&gt;&lt;/object&gt;&lt;object type=&quot;3&quot; unique_id=&quot;50050&quot;&gt;&lt;property id=&quot;20148&quot; value=&quot;5&quot;/&gt;&lt;property id=&quot;20300&quot; value=&quot;Slide 2&quot;/&gt;&lt;property id=&quot;20307&quot; value=&quot;548&quot;/&gt;&lt;/object&gt;&lt;object type=&quot;3&quot; unique_id=&quot;50051&quot;&gt;&lt;property id=&quot;20148&quot; value=&quot;5&quot;/&gt;&lt;property id=&quot;20300&quot; value=&quot;Slide 3 - &amp;quot;  Readiness for Inclusion&amp;quot;&quot;/&gt;&lt;property id=&quot;20307&quot; value=&quot;549&quot;/&gt;&lt;/object&gt;&lt;object type=&quot;3&quot; unique_id=&quot;50052&quot;&gt;&lt;property id=&quot;20148&quot; value=&quot;5&quot;/&gt;&lt;property id=&quot;20300&quot; value=&quot;Slide 4 - &amp;quot;  Readiness for Inclusion&amp;quot;&quot;/&gt;&lt;property id=&quot;20307&quot; value=&quot;550&quot;/&gt;&lt;/object&gt;&lt;object type=&quot;3&quot; unique_id=&quot;50053&quot;&gt;&lt;property id=&quot;20148&quot; value=&quot;5&quot;/&gt;&lt;property id=&quot;20300&quot; value=&quot;Slide 5 - &amp;quot; Inclusive Policy and Practices&amp;quot;&quot;/&gt;&lt;property id=&quot;20307&quot; value=&quot;551&quot;/&gt;&lt;/object&gt;&lt;object type=&quot;3&quot; unique_id=&quot;50054&quot;&gt;&lt;property id=&quot;20148&quot; value=&quot;5&quot;/&gt;&lt;property id=&quot;20300&quot; value=&quot;Slide 6&quot;/&gt;&lt;property id=&quot;20307&quot; value=&quot;552&quot;/&gt;&lt;/object&gt;&lt;object type=&quot;3&quot; unique_id=&quot;50055&quot;&gt;&lt;property id=&quot;20148&quot; value=&quot;5&quot;/&gt;&lt;property id=&quot;20300&quot; value=&quot;Slide 9&quot;/&gt;&lt;property id=&quot;20307&quot; value=&quot;546&quot;/&gt;&lt;/object&gt;&lt;object type=&quot;3&quot; unique_id=&quot;50056&quot;&gt;&lt;property id=&quot;20148&quot; value=&quot;5&quot;/&gt;&lt;property id=&quot;20300&quot; value=&quot;Slide 10&quot;/&gt;&lt;property id=&quot;20307&quot; value=&quot;547&quot;/&gt;&lt;/object&gt;&lt;object type=&quot;3&quot; unique_id=&quot;50057&quot;&gt;&lt;property id=&quot;20148&quot; value=&quot;5&quot;/&gt;&lt;property id=&quot;20300&quot; value=&quot;Slide 11&quot;/&gt;&lt;property id=&quot;20307&quot; value=&quot;556&quot;/&gt;&lt;/object&gt;&lt;object type=&quot;3&quot; unique_id=&quot;50058&quot;&gt;&lt;property id=&quot;20148&quot; value=&quot;5&quot;/&gt;&lt;property id=&quot;20300&quot; value=&quot;Slide 14&quot;/&gt;&lt;property id=&quot;20307&quot; value=&quot;555&quot;/&gt;&lt;/object&gt;&lt;object type=&quot;3&quot; unique_id=&quot;50059&quot;&gt;&lt;property id=&quot;20148&quot; value=&quot;5&quot;/&gt;&lt;property id=&quot;20300&quot; value=&quot;Slide 21&quot;/&gt;&lt;property id=&quot;20307&quot; value=&quot;557&quot;/&gt;&lt;/object&gt;&lt;object type=&quot;3&quot; unique_id=&quot;50060&quot;&gt;&lt;property id=&quot;20148&quot; value=&quot;5&quot;/&gt;&lt;property id=&quot;20300&quot; value=&quot;Slide 22&quot;/&gt;&lt;property id=&quot;20307&quot; value=&quot;559&quot;/&gt;&lt;/object&gt;&lt;object type=&quot;3&quot; unique_id=&quot;50061&quot;&gt;&lt;property id=&quot;20148&quot; value=&quot;5&quot;/&gt;&lt;property id=&quot;20300&quot; value=&quot;Slide 23&quot;/&gt;&lt;property id=&quot;20307&quot; value=&quot;5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ustom Desig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21533</TotalTime>
  <Words>625</Words>
  <Application>Microsoft Office PowerPoint</Application>
  <PresentationFormat>On-screen Show (4:3)</PresentationFormat>
  <Paragraphs>236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Georgia</vt:lpstr>
      <vt:lpstr>Verdana</vt:lpstr>
      <vt:lpstr>Wingdings</vt:lpstr>
      <vt:lpstr>Wingdings 2</vt:lpstr>
      <vt:lpstr>Office Theme</vt:lpstr>
      <vt:lpstr>1_Office Theme</vt:lpstr>
      <vt:lpstr>2_Office Theme</vt:lpstr>
      <vt:lpstr>4_Office Theme</vt:lpstr>
      <vt:lpstr>5_Office Theme</vt:lpstr>
      <vt:lpstr>3_Office Theme</vt:lpstr>
      <vt:lpstr>6_Office Theme</vt:lpstr>
      <vt:lpstr>8_Office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top 3 Telephone Interview                           accommodations for deaf individuals?</vt:lpstr>
      <vt:lpstr> What are the top 3 communication  strategies for deaf employees?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Capabilities of a Visually Impaired  Computer User </vt:lpstr>
      <vt:lpstr>ZoomText Fusion </vt:lpstr>
      <vt:lpstr>PowerPoint Presentation</vt:lpstr>
    </vt:vector>
  </TitlesOfParts>
  <Company>Job Accommodation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Hiring Process and Individuals with Disabilities</dc:subject>
  <dc:creator>DeFreitas</dc:creator>
  <cp:lastModifiedBy>Lou Orslene</cp:lastModifiedBy>
  <cp:revision>708</cp:revision>
  <cp:lastPrinted>2017-06-15T19:25:42Z</cp:lastPrinted>
  <dcterms:created xsi:type="dcterms:W3CDTF">2010-02-17T13:49:31Z</dcterms:created>
  <dcterms:modified xsi:type="dcterms:W3CDTF">2017-06-16T18:27:52Z</dcterms:modified>
</cp:coreProperties>
</file>